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xml" ContentType="application/vnd.openxmlformats-officedocument.themeOverride+xml"/>
  <Override PartName="/ppt/notesSlides/notesSlide2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2.xml" ContentType="application/vnd.openxmlformats-officedocument.themeOverride+xml"/>
  <Override PartName="/ppt/notesSlides/notesSlide27.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theme/themeOverride3.xml" ContentType="application/vnd.openxmlformats-officedocument.themeOverr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theme/themeOverride4.xml" ContentType="application/vnd.openxmlformats-officedocument.themeOverr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425" r:id="rId2"/>
    <p:sldId id="3394" r:id="rId3"/>
    <p:sldId id="3395" r:id="rId4"/>
    <p:sldId id="3396" r:id="rId5"/>
    <p:sldId id="3386" r:id="rId6"/>
    <p:sldId id="3387" r:id="rId7"/>
    <p:sldId id="3388" r:id="rId8"/>
    <p:sldId id="3392" r:id="rId9"/>
    <p:sldId id="2338" r:id="rId10"/>
    <p:sldId id="3102" r:id="rId11"/>
    <p:sldId id="3393" r:id="rId12"/>
    <p:sldId id="3389" r:id="rId13"/>
    <p:sldId id="3390" r:id="rId14"/>
    <p:sldId id="3391" r:id="rId15"/>
    <p:sldId id="1844" r:id="rId16"/>
    <p:sldId id="256" r:id="rId17"/>
    <p:sldId id="3400" r:id="rId18"/>
    <p:sldId id="3401" r:id="rId19"/>
    <p:sldId id="3402" r:id="rId20"/>
    <p:sldId id="3397" r:id="rId21"/>
    <p:sldId id="3399" r:id="rId22"/>
    <p:sldId id="3398" r:id="rId23"/>
    <p:sldId id="3083" r:id="rId24"/>
    <p:sldId id="3403" r:id="rId25"/>
    <p:sldId id="3085" r:id="rId26"/>
    <p:sldId id="3086" r:id="rId27"/>
    <p:sldId id="3084" r:id="rId28"/>
    <p:sldId id="1846" r:id="rId29"/>
    <p:sldId id="2427" r:id="rId30"/>
    <p:sldId id="1900" r:id="rId31"/>
    <p:sldId id="1845" r:id="rId32"/>
    <p:sldId id="3368" r:id="rId33"/>
    <p:sldId id="3370" r:id="rId34"/>
    <p:sldId id="3372" r:id="rId35"/>
    <p:sldId id="3369" r:id="rId36"/>
    <p:sldId id="3373" r:id="rId37"/>
    <p:sldId id="3374" r:id="rId38"/>
    <p:sldId id="3371" r:id="rId39"/>
    <p:sldId id="3375" r:id="rId40"/>
    <p:sldId id="3377" r:id="rId41"/>
    <p:sldId id="3379" r:id="rId42"/>
    <p:sldId id="3376" r:id="rId43"/>
    <p:sldId id="3381" r:id="rId44"/>
    <p:sldId id="3382" r:id="rId45"/>
    <p:sldId id="3383" r:id="rId46"/>
    <p:sldId id="3380" r:id="rId47"/>
    <p:sldId id="3378" r:id="rId48"/>
    <p:sldId id="3385" r:id="rId49"/>
    <p:sldId id="3384" r:id="rId50"/>
    <p:sldId id="3363" r:id="rId51"/>
    <p:sldId id="3404" r:id="rId52"/>
    <p:sldId id="3410" r:id="rId53"/>
    <p:sldId id="3411" r:id="rId54"/>
    <p:sldId id="3413" r:id="rId55"/>
    <p:sldId id="3414" r:id="rId56"/>
    <p:sldId id="3412" r:id="rId57"/>
    <p:sldId id="3405" r:id="rId58"/>
    <p:sldId id="3406" r:id="rId59"/>
    <p:sldId id="3408" r:id="rId60"/>
    <p:sldId id="3409" r:id="rId61"/>
    <p:sldId id="3407" r:id="rId62"/>
    <p:sldId id="3365" r:id="rId63"/>
    <p:sldId id="3415" r:id="rId64"/>
    <p:sldId id="3418" r:id="rId65"/>
    <p:sldId id="3419" r:id="rId66"/>
    <p:sldId id="3420" r:id="rId67"/>
    <p:sldId id="3422" r:id="rId68"/>
    <p:sldId id="3423" r:id="rId69"/>
    <p:sldId id="3424" r:id="rId70"/>
    <p:sldId id="3425" r:id="rId71"/>
    <p:sldId id="3426" r:id="rId72"/>
    <p:sldId id="3416" r:id="rId73"/>
    <p:sldId id="3417" r:id="rId74"/>
    <p:sldId id="3421" r:id="rId75"/>
    <p:sldId id="3357" r:id="rId76"/>
    <p:sldId id="3367" r:id="rId77"/>
    <p:sldId id="3366" r:id="rId78"/>
    <p:sldId id="3358" r:id="rId79"/>
    <p:sldId id="3359" r:id="rId80"/>
    <p:sldId id="3360" r:id="rId81"/>
    <p:sldId id="3362" r:id="rId82"/>
    <p:sldId id="3361" r:id="rId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0BFDBC5-5A2A-436F-8B78-61E724873023}">
          <p14:sldIdLst>
            <p14:sldId id="2425"/>
            <p14:sldId id="3394"/>
            <p14:sldId id="3395"/>
            <p14:sldId id="3396"/>
            <p14:sldId id="3386"/>
            <p14:sldId id="3387"/>
            <p14:sldId id="3388"/>
            <p14:sldId id="3392"/>
            <p14:sldId id="2338"/>
            <p14:sldId id="3102"/>
            <p14:sldId id="3393"/>
            <p14:sldId id="3389"/>
            <p14:sldId id="3390"/>
            <p14:sldId id="3391"/>
            <p14:sldId id="1844"/>
            <p14:sldId id="256"/>
            <p14:sldId id="3400"/>
            <p14:sldId id="3401"/>
            <p14:sldId id="3402"/>
            <p14:sldId id="3397"/>
            <p14:sldId id="3399"/>
            <p14:sldId id="3398"/>
            <p14:sldId id="3083"/>
            <p14:sldId id="3403"/>
            <p14:sldId id="3085"/>
            <p14:sldId id="3086"/>
            <p14:sldId id="3084"/>
            <p14:sldId id="1846"/>
            <p14:sldId id="2427"/>
            <p14:sldId id="1900"/>
          </p14:sldIdLst>
        </p14:section>
        <p14:section name="Diodes" id="{9763B88B-A431-43E2-8A48-82A9634EED41}">
          <p14:sldIdLst>
            <p14:sldId id="1845"/>
            <p14:sldId id="3368"/>
            <p14:sldId id="3370"/>
            <p14:sldId id="3372"/>
            <p14:sldId id="3369"/>
            <p14:sldId id="3373"/>
            <p14:sldId id="3374"/>
            <p14:sldId id="3371"/>
            <p14:sldId id="3375"/>
            <p14:sldId id="3377"/>
            <p14:sldId id="3379"/>
            <p14:sldId id="3376"/>
            <p14:sldId id="3381"/>
            <p14:sldId id="3382"/>
            <p14:sldId id="3383"/>
            <p14:sldId id="3380"/>
            <p14:sldId id="3378"/>
            <p14:sldId id="3385"/>
            <p14:sldId id="3384"/>
          </p14:sldIdLst>
        </p14:section>
        <p14:section name="LEDs" id="{44B9968B-52E5-4BD9-8856-691891B82BE9}">
          <p14:sldIdLst>
            <p14:sldId id="3363"/>
            <p14:sldId id="3404"/>
            <p14:sldId id="3410"/>
            <p14:sldId id="3411"/>
            <p14:sldId id="3413"/>
            <p14:sldId id="3414"/>
            <p14:sldId id="3412"/>
            <p14:sldId id="3405"/>
            <p14:sldId id="3406"/>
            <p14:sldId id="3408"/>
            <p14:sldId id="3409"/>
            <p14:sldId id="3407"/>
            <p14:sldId id="3365"/>
            <p14:sldId id="3415"/>
            <p14:sldId id="3418"/>
            <p14:sldId id="3419"/>
            <p14:sldId id="3420"/>
            <p14:sldId id="3422"/>
            <p14:sldId id="3423"/>
            <p14:sldId id="3424"/>
            <p14:sldId id="3425"/>
            <p14:sldId id="3426"/>
            <p14:sldId id="3416"/>
            <p14:sldId id="3417"/>
            <p14:sldId id="3421"/>
          </p14:sldIdLst>
        </p14:section>
        <p14:section name="Wiring multiple LEDs" id="{886DA945-1C09-426D-A76F-ED345438E0AC}">
          <p14:sldIdLst>
            <p14:sldId id="3357"/>
            <p14:sldId id="3367"/>
            <p14:sldId id="3366"/>
            <p14:sldId id="3358"/>
            <p14:sldId id="3359"/>
            <p14:sldId id="3360"/>
            <p14:sldId id="3362"/>
            <p14:sldId id="33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CEA"/>
    <a:srgbClr val="00A500"/>
    <a:srgbClr val="A50000"/>
    <a:srgbClr val="A6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69" autoAdjust="0"/>
    <p:restoredTop sz="82180" autoAdjust="0"/>
  </p:normalViewPr>
  <p:slideViewPr>
    <p:cSldViewPr snapToGrid="0">
      <p:cViewPr varScale="1">
        <p:scale>
          <a:sx n="136" d="100"/>
          <a:sy n="136" d="100"/>
        </p:scale>
        <p:origin x="756" y="9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file:///C:\Dropbox\Teaching\MyClasses\CSE490f-PhysicalComputing\LED_Voltage-CurrentGraph.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C:\Dropbox\Teaching\MyClasses\CSE490f-PhysicalComputing\LED_Voltage-CurrentGraph.xlsx"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file:///C:\Dropbox\Teaching\MyClasses\CSE490f-PhysicalComputing\LED_Voltage-CurrentGraph.xlsx" TargetMode="External"/></Relationships>
</file>

<file path=ppt/charts/_rels/chart7.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7.xml"/><Relationship Id="rId1" Type="http://schemas.microsoft.com/office/2011/relationships/chartStyle" Target="style7.xml"/><Relationship Id="rId4" Type="http://schemas.openxmlformats.org/officeDocument/2006/relationships/oleObject" Target="file:///C:\Dropbox\Teaching\MyClasses\CSE490f-PhysicalComputing\LED_Voltage-CurrentGraph.xlsx" TargetMode="External"/></Relationships>
</file>

<file path=ppt/charts/_rels/chart8.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8.xml"/><Relationship Id="rId1" Type="http://schemas.microsoft.com/office/2011/relationships/chartStyle" Target="style8.xml"/><Relationship Id="rId4" Type="http://schemas.openxmlformats.org/officeDocument/2006/relationships/oleObject" Target="file:///C:\Dropbox\Teaching\MyClasses\CSE490f-PhysicalComputing\LED_Voltage-CurrentGraph.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c:f>
              <c:strCache>
                <c:ptCount val="1"/>
                <c:pt idx="0">
                  <c:v>V</c:v>
                </c:pt>
              </c:strCache>
            </c:strRef>
          </c:tx>
          <c:spPr>
            <a:ln w="28575" cap="rnd">
              <a:solidFill>
                <a:schemeClr val="accent1"/>
              </a:solidFill>
              <a:round/>
            </a:ln>
            <a:effectLst/>
          </c:spPr>
          <c:marker>
            <c:symbol val="none"/>
          </c:marker>
          <c: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0-A04A-4EEB-891D-8461A584EFB1}"/>
            </c:ext>
          </c:extLst>
        </c:ser>
        <c:ser>
          <c:idx val="1"/>
          <c:order val="1"/>
          <c:tx>
            <c:strRef>
              <c:f>Sheet1!$B$1</c:f>
              <c:strCache>
                <c:ptCount val="1"/>
                <c:pt idx="0">
                  <c:v>I</c:v>
                </c:pt>
              </c:strCache>
            </c:strRef>
          </c:tx>
          <c:spPr>
            <a:ln w="28575" cap="rnd">
              <a:solidFill>
                <a:schemeClr val="accent2"/>
              </a:solidFill>
              <a:round/>
            </a:ln>
            <a:effectLst/>
          </c:spPr>
          <c:marker>
            <c:symbol val="none"/>
          </c:marker>
          <c:val>
            <c:numRef>
              <c:f>Sheet1!$B$2:$B$11</c:f>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1-A04A-4EEB-891D-8461A584EFB1}"/>
            </c:ext>
          </c:extLst>
        </c:ser>
        <c:dLbls>
          <c:showLegendKey val="0"/>
          <c:showVal val="0"/>
          <c:showCatName val="0"/>
          <c:showSerName val="0"/>
          <c:showPercent val="0"/>
          <c:showBubbleSize val="0"/>
        </c:dLbls>
        <c:smooth val="0"/>
        <c:axId val="271471224"/>
        <c:axId val="271470240"/>
      </c:lineChart>
      <c:catAx>
        <c:axId val="2714712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470240"/>
        <c:crosses val="autoZero"/>
        <c:auto val="1"/>
        <c:lblAlgn val="ctr"/>
        <c:lblOffset val="100"/>
        <c:noMultiLvlLbl val="0"/>
      </c:catAx>
      <c:valAx>
        <c:axId val="271470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471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c:f>
              <c:strCache>
                <c:ptCount val="1"/>
                <c:pt idx="0">
                  <c:v>V</c:v>
                </c:pt>
              </c:strCache>
            </c:strRef>
          </c:tx>
          <c:spPr>
            <a:ln w="28575" cap="rnd">
              <a:solidFill>
                <a:schemeClr val="accent1"/>
              </a:solidFill>
              <a:round/>
            </a:ln>
            <a:effectLst/>
          </c:spPr>
          <c:marker>
            <c:symbol val="none"/>
          </c:marker>
          <c: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0-A04A-4EEB-891D-8461A584EFB1}"/>
            </c:ext>
          </c:extLst>
        </c:ser>
        <c:ser>
          <c:idx val="1"/>
          <c:order val="1"/>
          <c:tx>
            <c:strRef>
              <c:f>Sheet1!$B$1</c:f>
              <c:strCache>
                <c:ptCount val="1"/>
                <c:pt idx="0">
                  <c:v>I</c:v>
                </c:pt>
              </c:strCache>
            </c:strRef>
          </c:tx>
          <c:spPr>
            <a:ln w="28575" cap="rnd">
              <a:solidFill>
                <a:schemeClr val="accent2"/>
              </a:solidFill>
              <a:round/>
            </a:ln>
            <a:effectLst/>
          </c:spPr>
          <c:marker>
            <c:symbol val="none"/>
          </c:marker>
          <c:val>
            <c:numRef>
              <c:f>Sheet1!$B$2:$B$11</c:f>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1-A04A-4EEB-891D-8461A584EFB1}"/>
            </c:ext>
          </c:extLst>
        </c:ser>
        <c:dLbls>
          <c:showLegendKey val="0"/>
          <c:showVal val="0"/>
          <c:showCatName val="0"/>
          <c:showSerName val="0"/>
          <c:showPercent val="0"/>
          <c:showBubbleSize val="0"/>
        </c:dLbls>
        <c:smooth val="0"/>
        <c:axId val="271471224"/>
        <c:axId val="271470240"/>
      </c:lineChart>
      <c:catAx>
        <c:axId val="2714712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470240"/>
        <c:crosses val="autoZero"/>
        <c:auto val="1"/>
        <c:lblAlgn val="ctr"/>
        <c:lblOffset val="100"/>
        <c:noMultiLvlLbl val="0"/>
      </c:catAx>
      <c:valAx>
        <c:axId val="271470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471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Sheet1!$A$1</c:f>
              <c:strCache>
                <c:ptCount val="1"/>
                <c:pt idx="0">
                  <c:v>V</c:v>
                </c:pt>
              </c:strCache>
            </c:strRef>
          </c:tx>
          <c:spPr>
            <a:ln w="28575" cap="rnd">
              <a:solidFill>
                <a:schemeClr val="accent1"/>
              </a:solidFill>
              <a:round/>
            </a:ln>
            <a:effectLst/>
          </c:spPr>
          <c:marker>
            <c:symbol val="none"/>
          </c:marker>
          <c:val>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0-A04A-4EEB-891D-8461A584EFB1}"/>
            </c:ext>
          </c:extLst>
        </c:ser>
        <c:ser>
          <c:idx val="1"/>
          <c:order val="1"/>
          <c:tx>
            <c:strRef>
              <c:f>Sheet1!$B$1</c:f>
              <c:strCache>
                <c:ptCount val="1"/>
                <c:pt idx="0">
                  <c:v>I</c:v>
                </c:pt>
              </c:strCache>
            </c:strRef>
          </c:tx>
          <c:spPr>
            <a:ln w="28575" cap="rnd">
              <a:solidFill>
                <a:schemeClr val="accent2"/>
              </a:solidFill>
              <a:round/>
            </a:ln>
            <a:effectLst/>
          </c:spPr>
          <c:marker>
            <c:symbol val="none"/>
          </c:marker>
          <c:val>
            <c:numRef>
              <c:f>Sheet1!$B$2:$B$11</c:f>
              <c:numCache>
                <c:formatCode>General</c:formatCode>
                <c:ptCount val="10"/>
                <c:pt idx="0">
                  <c:v>1</c:v>
                </c:pt>
                <c:pt idx="1">
                  <c:v>2</c:v>
                </c:pt>
                <c:pt idx="2">
                  <c:v>3</c:v>
                </c:pt>
                <c:pt idx="3">
                  <c:v>4</c:v>
                </c:pt>
                <c:pt idx="4">
                  <c:v>5</c:v>
                </c:pt>
                <c:pt idx="5">
                  <c:v>6</c:v>
                </c:pt>
                <c:pt idx="6">
                  <c:v>7</c:v>
                </c:pt>
                <c:pt idx="7">
                  <c:v>8</c:v>
                </c:pt>
                <c:pt idx="8">
                  <c:v>9</c:v>
                </c:pt>
                <c:pt idx="9">
                  <c:v>10</c:v>
                </c:pt>
              </c:numCache>
            </c:numRef>
          </c:val>
          <c:smooth val="0"/>
          <c:extLst>
            <c:ext xmlns:c16="http://schemas.microsoft.com/office/drawing/2014/chart" uri="{C3380CC4-5D6E-409C-BE32-E72D297353CC}">
              <c16:uniqueId val="{00000001-A04A-4EEB-891D-8461A584EFB1}"/>
            </c:ext>
          </c:extLst>
        </c:ser>
        <c:dLbls>
          <c:showLegendKey val="0"/>
          <c:showVal val="0"/>
          <c:showCatName val="0"/>
          <c:showSerName val="0"/>
          <c:showPercent val="0"/>
          <c:showBubbleSize val="0"/>
        </c:dLbls>
        <c:smooth val="0"/>
        <c:axId val="271471224"/>
        <c:axId val="271470240"/>
      </c:lineChart>
      <c:catAx>
        <c:axId val="271471224"/>
        <c:scaling>
          <c:orientation val="minMax"/>
        </c:scaling>
        <c:delete val="0"/>
        <c:axPos val="b"/>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470240"/>
        <c:crosses val="autoZero"/>
        <c:auto val="1"/>
        <c:lblAlgn val="ctr"/>
        <c:lblOffset val="100"/>
        <c:noMultiLvlLbl val="0"/>
      </c:catAx>
      <c:valAx>
        <c:axId val="27147024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14712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r>
              <a:rPr lang="en-US" b="1" dirty="0">
                <a:latin typeface="Segoe Condensed" panose="020B0606040200020203" pitchFamily="34" charset="0"/>
              </a:rPr>
              <a:t>Adafruit</a:t>
            </a:r>
            <a:r>
              <a:rPr lang="en-US" b="1" baseline="0" dirty="0">
                <a:latin typeface="Segoe Condensed" panose="020B0606040200020203" pitchFamily="34" charset="0"/>
              </a:rPr>
              <a:t> Diffused 5mm LEDs </a:t>
            </a:r>
            <a:br>
              <a:rPr lang="en-US" baseline="0" dirty="0">
                <a:latin typeface="Segoe Condensed" panose="020B0606040200020203" pitchFamily="34" charset="0"/>
              </a:rPr>
            </a:br>
            <a:r>
              <a:rPr lang="en-US" sz="1050" baseline="0" dirty="0">
                <a:latin typeface="Segoe Condensed" panose="020B0606040200020203" pitchFamily="34" charset="0"/>
              </a:rPr>
              <a:t>(Product ID: 4203)</a:t>
            </a:r>
            <a:endParaRPr lang="en-US" dirty="0">
              <a:latin typeface="Segoe Condensed" panose="020B0606040200020203" pitchFamily="34" charset="0"/>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endParaRPr lang="en-US"/>
        </a:p>
      </c:txPr>
    </c:title>
    <c:autoTitleDeleted val="0"/>
    <c:plotArea>
      <c:layout>
        <c:manualLayout>
          <c:layoutTarget val="inner"/>
          <c:xMode val="edge"/>
          <c:yMode val="edge"/>
          <c:x val="0.14748251842034316"/>
          <c:y val="0.17123760484131093"/>
          <c:w val="0.81332225623248788"/>
          <c:h val="0.68961560210283757"/>
        </c:manualLayout>
      </c:layout>
      <c:scatterChart>
        <c:scatterStyle val="lineMarker"/>
        <c:varyColors val="0"/>
        <c:ser>
          <c:idx val="0"/>
          <c:order val="0"/>
          <c:tx>
            <c:strRef>
              <c:f>Sheet1!$B$1</c:f>
              <c:strCache>
                <c:ptCount val="1"/>
                <c:pt idx="0">
                  <c:v>Blue LED Current (mA)</c:v>
                </c:pt>
              </c:strCache>
            </c:strRef>
          </c:tx>
          <c:spPr>
            <a:ln w="19050" cap="rnd">
              <a:noFill/>
              <a:round/>
            </a:ln>
            <a:effectLst/>
          </c:spPr>
          <c:marker>
            <c:symbol val="circle"/>
            <c:size val="5"/>
            <c:spPr>
              <a:solidFill>
                <a:srgbClr val="0070C0"/>
              </a:solidFill>
              <a:ln w="9525">
                <a:solidFill>
                  <a:srgbClr val="0070C0"/>
                </a:solidFill>
              </a:ln>
              <a:effectLst/>
            </c:spPr>
          </c:marker>
          <c:xVal>
            <c:numRef>
              <c:f>Sheet1!$A$2:$A$52</c:f>
              <c:numCache>
                <c:formatCode>General</c:formatCode>
                <c:ptCount val="51"/>
                <c:pt idx="0">
                  <c:v>0</c:v>
                </c:pt>
                <c:pt idx="1">
                  <c:v>0.1</c:v>
                </c:pt>
                <c:pt idx="2">
                  <c:v>0.2</c:v>
                </c:pt>
                <c:pt idx="3">
                  <c:v>0.3</c:v>
                </c:pt>
                <c:pt idx="4">
                  <c:v>0.4</c:v>
                </c:pt>
                <c:pt idx="5">
                  <c:v>0.5</c:v>
                </c:pt>
                <c:pt idx="6">
                  <c:v>0.6</c:v>
                </c:pt>
                <c:pt idx="7">
                  <c:v>0.7</c:v>
                </c:pt>
                <c:pt idx="8">
                  <c:v>0.79999999999999905</c:v>
                </c:pt>
                <c:pt idx="9">
                  <c:v>0.89999999999999902</c:v>
                </c:pt>
                <c:pt idx="10">
                  <c:v>0.999999999999999</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numCache>
            </c:numRef>
          </c:xVal>
          <c:yVal>
            <c:numRef>
              <c:f>Sheet1!$B$2:$B$52</c:f>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0</c:v>
                </c:pt>
                <c:pt idx="17">
                  <c:v>0</c:v>
                </c:pt>
                <c:pt idx="18">
                  <c:v>0</c:v>
                </c:pt>
                <c:pt idx="19">
                  <c:v>0</c:v>
                </c:pt>
                <c:pt idx="20">
                  <c:v>0</c:v>
                </c:pt>
                <c:pt idx="21">
                  <c:v>0</c:v>
                </c:pt>
                <c:pt idx="22">
                  <c:v>0</c:v>
                </c:pt>
                <c:pt idx="23">
                  <c:v>0</c:v>
                </c:pt>
                <c:pt idx="24">
                  <c:v>6.0000000000000001E-3</c:v>
                </c:pt>
                <c:pt idx="25">
                  <c:v>0.109</c:v>
                </c:pt>
                <c:pt idx="26">
                  <c:v>0.93799999999999994</c:v>
                </c:pt>
                <c:pt idx="27">
                  <c:v>2.798</c:v>
                </c:pt>
                <c:pt idx="28">
                  <c:v>5.1820000000000004</c:v>
                </c:pt>
                <c:pt idx="29">
                  <c:v>8.0129999999999999</c:v>
                </c:pt>
                <c:pt idx="30">
                  <c:v>11.1</c:v>
                </c:pt>
                <c:pt idx="31">
                  <c:v>14.55</c:v>
                </c:pt>
                <c:pt idx="32">
                  <c:v>18.149000000000001</c:v>
                </c:pt>
                <c:pt idx="33">
                  <c:v>22.077999999999999</c:v>
                </c:pt>
                <c:pt idx="34">
                  <c:v>26.1</c:v>
                </c:pt>
                <c:pt idx="35">
                  <c:v>30.47</c:v>
                </c:pt>
                <c:pt idx="36">
                  <c:v>35.659999999999997</c:v>
                </c:pt>
                <c:pt idx="37">
                  <c:v>40.340000000000003</c:v>
                </c:pt>
                <c:pt idx="38">
                  <c:v>45.55</c:v>
                </c:pt>
                <c:pt idx="39">
                  <c:v>50.53</c:v>
                </c:pt>
                <c:pt idx="40">
                  <c:v>56.42</c:v>
                </c:pt>
                <c:pt idx="41">
                  <c:v>61.67</c:v>
                </c:pt>
                <c:pt idx="42">
                  <c:v>67.33</c:v>
                </c:pt>
                <c:pt idx="43">
                  <c:v>74.84</c:v>
                </c:pt>
                <c:pt idx="44">
                  <c:v>81.42</c:v>
                </c:pt>
                <c:pt idx="45">
                  <c:v>90.16</c:v>
                </c:pt>
                <c:pt idx="46">
                  <c:v>99.36</c:v>
                </c:pt>
                <c:pt idx="47">
                  <c:v>110.72</c:v>
                </c:pt>
                <c:pt idx="48">
                  <c:v>123.33</c:v>
                </c:pt>
                <c:pt idx="49">
                  <c:v>134.4</c:v>
                </c:pt>
                <c:pt idx="50">
                  <c:v>150.69999999999999</c:v>
                </c:pt>
              </c:numCache>
            </c:numRef>
          </c:yVal>
          <c:smooth val="0"/>
          <c:extLst>
            <c:ext xmlns:c16="http://schemas.microsoft.com/office/drawing/2014/chart" uri="{C3380CC4-5D6E-409C-BE32-E72D297353CC}">
              <c16:uniqueId val="{00000000-2AEC-44B0-ABA7-3D146051EA3E}"/>
            </c:ext>
          </c:extLst>
        </c:ser>
        <c:ser>
          <c:idx val="1"/>
          <c:order val="1"/>
          <c:tx>
            <c:strRef>
              <c:f>Sheet1!$C$1</c:f>
              <c:strCache>
                <c:ptCount val="1"/>
                <c:pt idx="0">
                  <c:v>Red LED Current (mA)</c:v>
                </c:pt>
              </c:strCache>
            </c:strRef>
          </c:tx>
          <c:spPr>
            <a:ln w="19050" cap="rnd">
              <a:noFill/>
              <a:round/>
            </a:ln>
            <a:effectLst/>
          </c:spPr>
          <c:marker>
            <c:symbol val="circle"/>
            <c:size val="5"/>
            <c:spPr>
              <a:solidFill>
                <a:srgbClr val="C00000"/>
              </a:solidFill>
              <a:ln w="9525">
                <a:solidFill>
                  <a:srgbClr val="C00000"/>
                </a:solidFill>
              </a:ln>
              <a:effectLst/>
            </c:spPr>
          </c:marker>
          <c:xVal>
            <c:numRef>
              <c:f>Sheet1!$A$2:$A$52</c:f>
              <c:numCache>
                <c:formatCode>General</c:formatCode>
                <c:ptCount val="51"/>
                <c:pt idx="0">
                  <c:v>0</c:v>
                </c:pt>
                <c:pt idx="1">
                  <c:v>0.1</c:v>
                </c:pt>
                <c:pt idx="2">
                  <c:v>0.2</c:v>
                </c:pt>
                <c:pt idx="3">
                  <c:v>0.3</c:v>
                </c:pt>
                <c:pt idx="4">
                  <c:v>0.4</c:v>
                </c:pt>
                <c:pt idx="5">
                  <c:v>0.5</c:v>
                </c:pt>
                <c:pt idx="6">
                  <c:v>0.6</c:v>
                </c:pt>
                <c:pt idx="7">
                  <c:v>0.7</c:v>
                </c:pt>
                <c:pt idx="8">
                  <c:v>0.79999999999999905</c:v>
                </c:pt>
                <c:pt idx="9">
                  <c:v>0.89999999999999902</c:v>
                </c:pt>
                <c:pt idx="10">
                  <c:v>0.999999999999999</c:v>
                </c:pt>
                <c:pt idx="11">
                  <c:v>1.1000000000000001</c:v>
                </c:pt>
                <c:pt idx="12">
                  <c:v>1.2</c:v>
                </c:pt>
                <c:pt idx="13">
                  <c:v>1.3</c:v>
                </c:pt>
                <c:pt idx="14">
                  <c:v>1.4</c:v>
                </c:pt>
                <c:pt idx="15">
                  <c:v>1.5</c:v>
                </c:pt>
                <c:pt idx="16">
                  <c:v>1.6</c:v>
                </c:pt>
                <c:pt idx="17">
                  <c:v>1.7</c:v>
                </c:pt>
                <c:pt idx="18">
                  <c:v>1.8</c:v>
                </c:pt>
                <c:pt idx="19">
                  <c:v>1.9</c:v>
                </c:pt>
                <c:pt idx="20">
                  <c:v>2</c:v>
                </c:pt>
                <c:pt idx="21">
                  <c:v>2.1</c:v>
                </c:pt>
                <c:pt idx="22">
                  <c:v>2.2000000000000002</c:v>
                </c:pt>
                <c:pt idx="23">
                  <c:v>2.2999999999999998</c:v>
                </c:pt>
                <c:pt idx="24">
                  <c:v>2.4</c:v>
                </c:pt>
                <c:pt idx="25">
                  <c:v>2.5</c:v>
                </c:pt>
                <c:pt idx="26">
                  <c:v>2.6</c:v>
                </c:pt>
                <c:pt idx="27">
                  <c:v>2.7</c:v>
                </c:pt>
                <c:pt idx="28">
                  <c:v>2.8</c:v>
                </c:pt>
                <c:pt idx="29">
                  <c:v>2.9</c:v>
                </c:pt>
                <c:pt idx="30">
                  <c:v>3</c:v>
                </c:pt>
                <c:pt idx="31">
                  <c:v>3.1</c:v>
                </c:pt>
                <c:pt idx="32">
                  <c:v>3.2</c:v>
                </c:pt>
                <c:pt idx="33">
                  <c:v>3.3</c:v>
                </c:pt>
                <c:pt idx="34">
                  <c:v>3.4</c:v>
                </c:pt>
                <c:pt idx="35">
                  <c:v>3.5</c:v>
                </c:pt>
                <c:pt idx="36">
                  <c:v>3.6</c:v>
                </c:pt>
                <c:pt idx="37">
                  <c:v>3.7</c:v>
                </c:pt>
                <c:pt idx="38">
                  <c:v>3.8</c:v>
                </c:pt>
                <c:pt idx="39">
                  <c:v>3.9</c:v>
                </c:pt>
                <c:pt idx="40">
                  <c:v>4</c:v>
                </c:pt>
                <c:pt idx="41">
                  <c:v>4.0999999999999996</c:v>
                </c:pt>
                <c:pt idx="42">
                  <c:v>4.2</c:v>
                </c:pt>
                <c:pt idx="43">
                  <c:v>4.3</c:v>
                </c:pt>
                <c:pt idx="44">
                  <c:v>4.4000000000000004</c:v>
                </c:pt>
                <c:pt idx="45">
                  <c:v>4.5</c:v>
                </c:pt>
                <c:pt idx="46">
                  <c:v>4.5999999999999996</c:v>
                </c:pt>
                <c:pt idx="47">
                  <c:v>4.7</c:v>
                </c:pt>
                <c:pt idx="48">
                  <c:v>4.8</c:v>
                </c:pt>
                <c:pt idx="49">
                  <c:v>4.9000000000000004</c:v>
                </c:pt>
                <c:pt idx="50">
                  <c:v>5</c:v>
                </c:pt>
              </c:numCache>
            </c:numRef>
          </c:xVal>
          <c:yVal>
            <c:numRef>
              <c:f>Sheet1!$C$2:$C$52</c:f>
              <c:numCache>
                <c:formatCode>General</c:formatCode>
                <c:ptCount val="51"/>
                <c:pt idx="0">
                  <c:v>0</c:v>
                </c:pt>
                <c:pt idx="1">
                  <c:v>0</c:v>
                </c:pt>
                <c:pt idx="2">
                  <c:v>0</c:v>
                </c:pt>
                <c:pt idx="3">
                  <c:v>0</c:v>
                </c:pt>
                <c:pt idx="4">
                  <c:v>0</c:v>
                </c:pt>
                <c:pt idx="5">
                  <c:v>0</c:v>
                </c:pt>
                <c:pt idx="6">
                  <c:v>0</c:v>
                </c:pt>
                <c:pt idx="7">
                  <c:v>0</c:v>
                </c:pt>
                <c:pt idx="8">
                  <c:v>0</c:v>
                </c:pt>
                <c:pt idx="9">
                  <c:v>0</c:v>
                </c:pt>
                <c:pt idx="10">
                  <c:v>0</c:v>
                </c:pt>
                <c:pt idx="11">
                  <c:v>0</c:v>
                </c:pt>
                <c:pt idx="12">
                  <c:v>0</c:v>
                </c:pt>
                <c:pt idx="13">
                  <c:v>0</c:v>
                </c:pt>
                <c:pt idx="14">
                  <c:v>0</c:v>
                </c:pt>
                <c:pt idx="15">
                  <c:v>0</c:v>
                </c:pt>
                <c:pt idx="16">
                  <c:v>6.0000000000000001E-3</c:v>
                </c:pt>
                <c:pt idx="17">
                  <c:v>6.0999999999999999E-2</c:v>
                </c:pt>
                <c:pt idx="18">
                  <c:v>0.58299999999999996</c:v>
                </c:pt>
                <c:pt idx="19">
                  <c:v>2.375</c:v>
                </c:pt>
                <c:pt idx="20">
                  <c:v>5.3730000000000002</c:v>
                </c:pt>
                <c:pt idx="21">
                  <c:v>9.3780000000000001</c:v>
                </c:pt>
                <c:pt idx="22">
                  <c:v>14.125999999999999</c:v>
                </c:pt>
                <c:pt idx="23">
                  <c:v>20.399999999999999</c:v>
                </c:pt>
                <c:pt idx="24">
                  <c:v>26.16</c:v>
                </c:pt>
                <c:pt idx="25">
                  <c:v>32.5</c:v>
                </c:pt>
                <c:pt idx="26">
                  <c:v>40.01</c:v>
                </c:pt>
                <c:pt idx="27">
                  <c:v>48.03</c:v>
                </c:pt>
                <c:pt idx="28">
                  <c:v>57.01</c:v>
                </c:pt>
                <c:pt idx="29">
                  <c:v>68.42</c:v>
                </c:pt>
                <c:pt idx="30">
                  <c:v>84.33</c:v>
                </c:pt>
                <c:pt idx="31">
                  <c:v>115.26</c:v>
                </c:pt>
                <c:pt idx="32">
                  <c:v>166.71</c:v>
                </c:pt>
              </c:numCache>
            </c:numRef>
          </c:yVal>
          <c:smooth val="0"/>
          <c:extLst>
            <c:ext xmlns:c16="http://schemas.microsoft.com/office/drawing/2014/chart" uri="{C3380CC4-5D6E-409C-BE32-E72D297353CC}">
              <c16:uniqueId val="{00000001-2AEC-44B0-ABA7-3D146051EA3E}"/>
            </c:ext>
          </c:extLst>
        </c:ser>
        <c:dLbls>
          <c:showLegendKey val="0"/>
          <c:showVal val="0"/>
          <c:showCatName val="0"/>
          <c:showSerName val="0"/>
          <c:showPercent val="0"/>
          <c:showBubbleSize val="0"/>
        </c:dLbls>
        <c:axId val="393146312"/>
        <c:axId val="393149920"/>
      </c:scatterChart>
      <c:valAx>
        <c:axId val="39314631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sz="1050" b="1" dirty="0">
                    <a:latin typeface="Segoe Condensed" panose="020B0606040200020203" pitchFamily="34" charset="0"/>
                  </a:rPr>
                  <a:t>Forward Voltage </a:t>
                </a:r>
                <a:r>
                  <a:rPr lang="en-US" sz="1050" b="1" i="1" dirty="0" err="1">
                    <a:latin typeface="Times New Roman" panose="02020603050405020304" pitchFamily="18" charset="0"/>
                    <a:cs typeface="Times New Roman" panose="02020603050405020304" pitchFamily="18" charset="0"/>
                  </a:rPr>
                  <a:t>V</a:t>
                </a:r>
                <a:r>
                  <a:rPr lang="en-US" sz="1050" b="1" i="1" baseline="-25000" dirty="0" err="1">
                    <a:latin typeface="Times New Roman" panose="02020603050405020304" pitchFamily="18" charset="0"/>
                    <a:cs typeface="Times New Roman" panose="02020603050405020304" pitchFamily="18" charset="0"/>
                  </a:rPr>
                  <a:t>f</a:t>
                </a:r>
                <a:r>
                  <a:rPr lang="en-US" sz="1050" b="1" i="1" baseline="-25000" dirty="0">
                    <a:latin typeface="Times New Roman" panose="02020603050405020304" pitchFamily="18" charset="0"/>
                    <a:cs typeface="Times New Roman" panose="02020603050405020304" pitchFamily="18" charset="0"/>
                  </a:rPr>
                  <a:t> </a:t>
                </a:r>
                <a:r>
                  <a:rPr lang="en-US" sz="1050" b="1" dirty="0">
                    <a:latin typeface="Times New Roman" panose="02020603050405020304" pitchFamily="18" charset="0"/>
                    <a:cs typeface="Times New Roman" panose="02020603050405020304" pitchFamily="18" charset="0"/>
                  </a:rPr>
                  <a:t> </a:t>
                </a:r>
                <a:r>
                  <a:rPr lang="en-US" sz="1050" b="1" dirty="0">
                    <a:latin typeface="Segoe Condensed" panose="020B0606040200020203" pitchFamily="34" charset="0"/>
                  </a:rPr>
                  <a:t>in volts</a:t>
                </a:r>
              </a:p>
            </c:rich>
          </c:tx>
          <c:layout>
            <c:manualLayout>
              <c:xMode val="edge"/>
              <c:yMode val="edge"/>
              <c:x val="0.37417863975483012"/>
              <c:y val="0.939254536269089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9920"/>
        <c:crosses val="autoZero"/>
        <c:crossBetween val="midCat"/>
        <c:minorUnit val="0.1"/>
      </c:valAx>
      <c:valAx>
        <c:axId val="393149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100" b="1" dirty="0">
                    <a:latin typeface="Segoe Condensed" panose="020B0606040200020203" pitchFamily="34" charset="0"/>
                  </a:rPr>
                  <a:t>Forward Current </a:t>
                </a:r>
                <a:r>
                  <a:rPr lang="en-US" sz="1100" b="1" i="1" dirty="0">
                    <a:latin typeface="Times New Roman" panose="02020603050405020304" pitchFamily="18" charset="0"/>
                    <a:cs typeface="Times New Roman" panose="02020603050405020304" pitchFamily="18" charset="0"/>
                  </a:rPr>
                  <a:t>I</a:t>
                </a:r>
                <a:r>
                  <a:rPr lang="en-US" sz="1100" b="1" i="1" baseline="-25000" dirty="0">
                    <a:latin typeface="Times New Roman" panose="02020603050405020304" pitchFamily="18" charset="0"/>
                    <a:cs typeface="Times New Roman" panose="02020603050405020304" pitchFamily="18" charset="0"/>
                  </a:rPr>
                  <a:t>f</a:t>
                </a:r>
                <a:r>
                  <a:rPr lang="en-US" sz="1100" b="1" baseline="0" dirty="0">
                    <a:latin typeface="Segoe Condensed" panose="020B0606040200020203" pitchFamily="34" charset="0"/>
                  </a:rPr>
                  <a:t>  in mA</a:t>
                </a:r>
                <a:endParaRPr lang="en-US" sz="1100" b="1" dirty="0">
                  <a:latin typeface="Segoe Condensed" panose="020B0606040200020203" pitchFamily="34" charset="0"/>
                </a:endParaRPr>
              </a:p>
            </c:rich>
          </c:tx>
          <c:layout>
            <c:manualLayout>
              <c:xMode val="edge"/>
              <c:yMode val="edge"/>
              <c:x val="2.7178888487607401E-2"/>
              <c:y val="0.31126326109224461"/>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6312"/>
        <c:crosses val="autoZero"/>
        <c:crossBetween val="midCat"/>
      </c:valAx>
      <c:spPr>
        <a:noFill/>
        <a:ln>
          <a:noFill/>
        </a:ln>
        <a:effectLst/>
      </c:spPr>
    </c:plotArea>
    <c:legend>
      <c:legendPos val="b"/>
      <c:layout>
        <c:manualLayout>
          <c:xMode val="edge"/>
          <c:yMode val="edge"/>
          <c:x val="0.17360973983302957"/>
          <c:y val="0.22118753069098024"/>
          <c:w val="0.24220313462773338"/>
          <c:h val="0.109744559489119"/>
        </c:manualLayout>
      </c:layout>
      <c:overlay val="0"/>
      <c:spPr>
        <a:solidFill>
          <a:schemeClr val="bg1"/>
        </a:solidFill>
        <a:ln>
          <a:solidFill>
            <a:schemeClr val="bg1">
              <a:lumMod val="85000"/>
            </a:schemeClr>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noFill/>
      <a:round/>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r>
              <a:rPr lang="en-US" sz="1400" b="1" i="0" baseline="0" dirty="0">
                <a:effectLst/>
              </a:rPr>
              <a:t>Adafruit Diffused 5mm Red LED </a:t>
            </a:r>
            <a:br>
              <a:rPr lang="en-US" sz="1400" b="0" i="0" baseline="0" dirty="0">
                <a:effectLst/>
              </a:rPr>
            </a:br>
            <a:r>
              <a:rPr lang="en-US" sz="1050" b="0" i="0" baseline="0" dirty="0">
                <a:effectLst/>
              </a:rPr>
              <a:t>(Product ID: 4203)</a:t>
            </a:r>
            <a:endParaRPr lang="en-US" sz="1050" dirty="0">
              <a:effectLst/>
            </a:endParaRPr>
          </a:p>
        </c:rich>
      </c:tx>
      <c:layout>
        <c:manualLayout>
          <c:xMode val="edge"/>
          <c:yMode val="edge"/>
          <c:x val="0.32270903183716237"/>
          <c:y val="1.7443152491335424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endParaRPr lang="en-US"/>
        </a:p>
      </c:txPr>
    </c:title>
    <c:autoTitleDeleted val="0"/>
    <c:plotArea>
      <c:layout>
        <c:manualLayout>
          <c:layoutTarget val="inner"/>
          <c:xMode val="edge"/>
          <c:yMode val="edge"/>
          <c:x val="0.10497031619345891"/>
          <c:y val="0.17682568284150812"/>
          <c:w val="0.87274070563717954"/>
          <c:h val="0.69070066857799906"/>
        </c:manualLayout>
      </c:layout>
      <c:scatterChart>
        <c:scatterStyle val="lineMarker"/>
        <c:varyColors val="0"/>
        <c:ser>
          <c:idx val="0"/>
          <c:order val="0"/>
          <c:tx>
            <c:strRef>
              <c:f>Sheet2!$B$1</c:f>
              <c:strCache>
                <c:ptCount val="1"/>
                <c:pt idx="0">
                  <c:v>Red LED Current (mA)</c:v>
                </c:pt>
              </c:strCache>
            </c:strRef>
          </c:tx>
          <c:spPr>
            <a:ln w="19050" cap="rnd">
              <a:noFill/>
              <a:round/>
            </a:ln>
            <a:effectLst/>
          </c:spPr>
          <c:marker>
            <c:symbol val="circle"/>
            <c:size val="5"/>
            <c:spPr>
              <a:solidFill>
                <a:srgbClr val="C00000"/>
              </a:solidFill>
              <a:ln w="9525">
                <a:solidFill>
                  <a:srgbClr val="C00000"/>
                </a:solidFill>
              </a:ln>
              <a:effectLst/>
            </c:spPr>
          </c:marker>
          <c:xVal>
            <c:numRef>
              <c:f>Sheet2!$A$2:$A$49</c:f>
              <c:numCache>
                <c:formatCode>General</c:formatCode>
                <c:ptCount val="48"/>
                <c:pt idx="0">
                  <c:v>1.6</c:v>
                </c:pt>
                <c:pt idx="1">
                  <c:v>1.62</c:v>
                </c:pt>
                <c:pt idx="2">
                  <c:v>1.64</c:v>
                </c:pt>
                <c:pt idx="3">
                  <c:v>1.66</c:v>
                </c:pt>
                <c:pt idx="4">
                  <c:v>1.68</c:v>
                </c:pt>
                <c:pt idx="5">
                  <c:v>1.7</c:v>
                </c:pt>
                <c:pt idx="6">
                  <c:v>1.72</c:v>
                </c:pt>
                <c:pt idx="7">
                  <c:v>1.74</c:v>
                </c:pt>
                <c:pt idx="8">
                  <c:v>1.76</c:v>
                </c:pt>
                <c:pt idx="9">
                  <c:v>1.78</c:v>
                </c:pt>
                <c:pt idx="10">
                  <c:v>1.8</c:v>
                </c:pt>
                <c:pt idx="11">
                  <c:v>1.82</c:v>
                </c:pt>
                <c:pt idx="12">
                  <c:v>1.84</c:v>
                </c:pt>
                <c:pt idx="13">
                  <c:v>1.86</c:v>
                </c:pt>
                <c:pt idx="14">
                  <c:v>1.88</c:v>
                </c:pt>
                <c:pt idx="15">
                  <c:v>1.9</c:v>
                </c:pt>
                <c:pt idx="16">
                  <c:v>1.92</c:v>
                </c:pt>
                <c:pt idx="17">
                  <c:v>1.94</c:v>
                </c:pt>
                <c:pt idx="18">
                  <c:v>1.96</c:v>
                </c:pt>
                <c:pt idx="19">
                  <c:v>1.98</c:v>
                </c:pt>
                <c:pt idx="20">
                  <c:v>2</c:v>
                </c:pt>
                <c:pt idx="21">
                  <c:v>2.02</c:v>
                </c:pt>
                <c:pt idx="22">
                  <c:v>2.04</c:v>
                </c:pt>
                <c:pt idx="23">
                  <c:v>2.06</c:v>
                </c:pt>
                <c:pt idx="24">
                  <c:v>2.08</c:v>
                </c:pt>
                <c:pt idx="25">
                  <c:v>2.1</c:v>
                </c:pt>
                <c:pt idx="26">
                  <c:v>2.12</c:v>
                </c:pt>
                <c:pt idx="27">
                  <c:v>2.14</c:v>
                </c:pt>
                <c:pt idx="28">
                  <c:v>2.16</c:v>
                </c:pt>
                <c:pt idx="29">
                  <c:v>2.1800000000000002</c:v>
                </c:pt>
                <c:pt idx="30">
                  <c:v>2.2000000000000002</c:v>
                </c:pt>
                <c:pt idx="31">
                  <c:v>2.2200000000000002</c:v>
                </c:pt>
                <c:pt idx="32">
                  <c:v>2.2400000000000002</c:v>
                </c:pt>
                <c:pt idx="33">
                  <c:v>2.2599999999999998</c:v>
                </c:pt>
                <c:pt idx="34">
                  <c:v>2.2799999999999998</c:v>
                </c:pt>
                <c:pt idx="35">
                  <c:v>2.2999999999999998</c:v>
                </c:pt>
                <c:pt idx="36">
                  <c:v>2.3199999999999998</c:v>
                </c:pt>
                <c:pt idx="37">
                  <c:v>2.34</c:v>
                </c:pt>
                <c:pt idx="38">
                  <c:v>2.36</c:v>
                </c:pt>
                <c:pt idx="39">
                  <c:v>2.38</c:v>
                </c:pt>
                <c:pt idx="40">
                  <c:v>2.4</c:v>
                </c:pt>
              </c:numCache>
            </c:numRef>
          </c:xVal>
          <c:yVal>
            <c:numRef>
              <c:f>Sheet2!$B$2:$B$49</c:f>
              <c:numCache>
                <c:formatCode>General</c:formatCode>
                <c:ptCount val="48"/>
                <c:pt idx="0">
                  <c:v>4.0000000000000001E-3</c:v>
                </c:pt>
                <c:pt idx="1">
                  <c:v>8.9999999999999993E-3</c:v>
                </c:pt>
                <c:pt idx="2">
                  <c:v>1.4999999999999999E-2</c:v>
                </c:pt>
                <c:pt idx="3">
                  <c:v>2.5000000000000001E-2</c:v>
                </c:pt>
                <c:pt idx="4">
                  <c:v>0.04</c:v>
                </c:pt>
                <c:pt idx="5">
                  <c:v>6.3E-2</c:v>
                </c:pt>
                <c:pt idx="6">
                  <c:v>0.10299999999999999</c:v>
                </c:pt>
                <c:pt idx="7">
                  <c:v>0.16500000000000001</c:v>
                </c:pt>
                <c:pt idx="8">
                  <c:v>0.25900000000000001</c:v>
                </c:pt>
                <c:pt idx="9">
                  <c:v>0.38900000000000001</c:v>
                </c:pt>
                <c:pt idx="10">
                  <c:v>0.57099999999999995</c:v>
                </c:pt>
                <c:pt idx="11">
                  <c:v>0.80900000000000005</c:v>
                </c:pt>
                <c:pt idx="12">
                  <c:v>1.1020000000000001</c:v>
                </c:pt>
                <c:pt idx="13">
                  <c:v>1.45</c:v>
                </c:pt>
                <c:pt idx="14">
                  <c:v>1.8380000000000001</c:v>
                </c:pt>
                <c:pt idx="15">
                  <c:v>2.2930000000000001</c:v>
                </c:pt>
                <c:pt idx="16">
                  <c:v>2.8010000000000002</c:v>
                </c:pt>
                <c:pt idx="17">
                  <c:v>3.3519999999999999</c:v>
                </c:pt>
                <c:pt idx="18">
                  <c:v>3.9260000000000002</c:v>
                </c:pt>
                <c:pt idx="19">
                  <c:v>4.5570000000000004</c:v>
                </c:pt>
                <c:pt idx="20">
                  <c:v>5.2329999999999997</c:v>
                </c:pt>
                <c:pt idx="21">
                  <c:v>5.9610000000000003</c:v>
                </c:pt>
                <c:pt idx="22">
                  <c:v>6.72</c:v>
                </c:pt>
                <c:pt idx="23">
                  <c:v>7.4939999999999998</c:v>
                </c:pt>
                <c:pt idx="24">
                  <c:v>8.3030000000000008</c:v>
                </c:pt>
                <c:pt idx="25">
                  <c:v>9.157</c:v>
                </c:pt>
                <c:pt idx="26">
                  <c:v>10.053000000000001</c:v>
                </c:pt>
                <c:pt idx="27">
                  <c:v>10.976000000000001</c:v>
                </c:pt>
                <c:pt idx="28">
                  <c:v>11.936999999999999</c:v>
                </c:pt>
                <c:pt idx="29">
                  <c:v>12.925000000000001</c:v>
                </c:pt>
                <c:pt idx="30">
                  <c:v>13.975</c:v>
                </c:pt>
                <c:pt idx="31">
                  <c:v>15.032999999999999</c:v>
                </c:pt>
                <c:pt idx="32">
                  <c:v>16.061</c:v>
                </c:pt>
                <c:pt idx="33">
                  <c:v>17.154</c:v>
                </c:pt>
                <c:pt idx="34">
                  <c:v>18.251000000000001</c:v>
                </c:pt>
                <c:pt idx="35">
                  <c:v>19.404</c:v>
                </c:pt>
                <c:pt idx="36">
                  <c:v>20.516999999999999</c:v>
                </c:pt>
                <c:pt idx="37">
                  <c:v>21.675999999999998</c:v>
                </c:pt>
                <c:pt idx="38">
                  <c:v>22.94</c:v>
                </c:pt>
                <c:pt idx="39">
                  <c:v>24.15</c:v>
                </c:pt>
                <c:pt idx="40">
                  <c:v>25.37</c:v>
                </c:pt>
              </c:numCache>
            </c:numRef>
          </c:yVal>
          <c:smooth val="0"/>
          <c:extLst>
            <c:ext xmlns:c16="http://schemas.microsoft.com/office/drawing/2014/chart" uri="{C3380CC4-5D6E-409C-BE32-E72D297353CC}">
              <c16:uniqueId val="{00000000-604D-434A-BB15-0C04762ACA44}"/>
            </c:ext>
          </c:extLst>
        </c:ser>
        <c:dLbls>
          <c:showLegendKey val="0"/>
          <c:showVal val="0"/>
          <c:showCatName val="0"/>
          <c:showSerName val="0"/>
          <c:showPercent val="0"/>
          <c:showBubbleSize val="0"/>
        </c:dLbls>
        <c:axId val="393146312"/>
        <c:axId val="393149920"/>
      </c:scatterChart>
      <c:valAx>
        <c:axId val="39314631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prstClr val="black">
                        <a:lumMod val="65000"/>
                        <a:lumOff val="35000"/>
                      </a:prstClr>
                    </a:solidFill>
                    <a:latin typeface="+mn-lt"/>
                    <a:ea typeface="+mn-ea"/>
                    <a:cs typeface="+mn-cs"/>
                  </a:defRPr>
                </a:pPr>
                <a:r>
                  <a:rPr lang="en-US" sz="1100" b="1" i="0" baseline="0" dirty="0">
                    <a:effectLst/>
                    <a:latin typeface="Segoe Condensed" panose="020B0606040200020203" pitchFamily="34" charset="0"/>
                  </a:rPr>
                  <a:t>Forward Voltage </a:t>
                </a:r>
                <a:r>
                  <a:rPr lang="en-US" sz="1100" b="1" i="1" baseline="0" dirty="0" err="1">
                    <a:effectLst/>
                    <a:latin typeface="Times New Roman" panose="02020603050405020304" pitchFamily="18" charset="0"/>
                    <a:cs typeface="Times New Roman" panose="02020603050405020304" pitchFamily="18" charset="0"/>
                  </a:rPr>
                  <a:t>V</a:t>
                </a:r>
                <a:r>
                  <a:rPr lang="en-US" sz="1100" b="1" i="1" baseline="-25000" dirty="0" err="1">
                    <a:effectLst/>
                    <a:latin typeface="Times New Roman" panose="02020603050405020304" pitchFamily="18" charset="0"/>
                    <a:cs typeface="Times New Roman" panose="02020603050405020304" pitchFamily="18" charset="0"/>
                  </a:rPr>
                  <a:t>f</a:t>
                </a:r>
                <a:r>
                  <a:rPr lang="en-US" sz="1100" b="1" i="0" baseline="0" dirty="0">
                    <a:effectLst/>
                    <a:latin typeface="Times New Roman" panose="02020603050405020304" pitchFamily="18" charset="0"/>
                    <a:cs typeface="Times New Roman" panose="02020603050405020304" pitchFamily="18" charset="0"/>
                  </a:rPr>
                  <a:t> </a:t>
                </a:r>
                <a:r>
                  <a:rPr lang="en-US" sz="1100" b="1" i="0" baseline="0" dirty="0">
                    <a:effectLst/>
                    <a:latin typeface="Segoe Condensed" panose="020B0606040200020203" pitchFamily="34" charset="0"/>
                  </a:rPr>
                  <a:t> in volts</a:t>
                </a:r>
                <a:endParaRPr lang="en-US" sz="1100" dirty="0">
                  <a:effectLst/>
                  <a:latin typeface="Segoe Condensed" panose="020B0606040200020203" pitchFamily="34" charset="0"/>
                </a:endParaRPr>
              </a:p>
            </c:rich>
          </c:tx>
          <c:layout>
            <c:manualLayout>
              <c:xMode val="edge"/>
              <c:yMode val="edge"/>
              <c:x val="0.3741786940554806"/>
              <c:y val="0.94340668029685193"/>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10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9920"/>
        <c:crosses val="autoZero"/>
        <c:crossBetween val="midCat"/>
      </c:valAx>
      <c:valAx>
        <c:axId val="393149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r>
                  <a:rPr lang="en-US" sz="1100" b="1" i="0" baseline="0" dirty="0">
                    <a:effectLst/>
                    <a:latin typeface="Segoe Condensed" panose="020B0606040200020203" pitchFamily="34" charset="0"/>
                  </a:rPr>
                  <a:t>Forward Current </a:t>
                </a:r>
                <a:r>
                  <a:rPr lang="en-US" sz="1100" b="1" i="1" baseline="0" dirty="0">
                    <a:effectLst/>
                    <a:latin typeface="Times New Roman" panose="02020603050405020304" pitchFamily="18" charset="0"/>
                    <a:cs typeface="Times New Roman" panose="02020603050405020304" pitchFamily="18" charset="0"/>
                  </a:rPr>
                  <a:t>I</a:t>
                </a:r>
                <a:r>
                  <a:rPr lang="en-US" sz="1100" b="1" i="1" baseline="-25000" dirty="0">
                    <a:effectLst/>
                    <a:latin typeface="Times New Roman" panose="02020603050405020304" pitchFamily="18" charset="0"/>
                    <a:cs typeface="Times New Roman" panose="02020603050405020304" pitchFamily="18" charset="0"/>
                  </a:rPr>
                  <a:t>f</a:t>
                </a:r>
                <a:r>
                  <a:rPr lang="en-US" sz="1100" b="1" i="0" baseline="0" dirty="0">
                    <a:effectLst/>
                    <a:latin typeface="Times New Roman" panose="02020603050405020304" pitchFamily="18" charset="0"/>
                    <a:cs typeface="Times New Roman" panose="02020603050405020304" pitchFamily="18" charset="0"/>
                  </a:rPr>
                  <a:t> </a:t>
                </a:r>
                <a:r>
                  <a:rPr lang="en-US" sz="1100" b="1" i="0" baseline="0" dirty="0">
                    <a:effectLst/>
                    <a:latin typeface="Segoe Condensed" panose="020B0606040200020203" pitchFamily="34" charset="0"/>
                  </a:rPr>
                  <a:t> in mA</a:t>
                </a:r>
                <a:endParaRPr lang="en-US" sz="1100" dirty="0">
                  <a:effectLst/>
                  <a:latin typeface="Segoe Condensed" panose="020B0606040200020203" pitchFamily="34" charset="0"/>
                </a:endParaRPr>
              </a:p>
            </c:rich>
          </c:tx>
          <c:layout>
            <c:manualLayout>
              <c:xMode val="edge"/>
              <c:yMode val="edge"/>
              <c:x val="2.9365261773967024E-3"/>
              <c:y val="0.311263193854455"/>
            </c:manualLayout>
          </c:layout>
          <c:overlay val="0"/>
          <c:spPr>
            <a:noFill/>
            <a:ln>
              <a:noFill/>
            </a:ln>
            <a:effectLst/>
          </c:spPr>
          <c:txPr>
            <a:bodyPr rot="-5400000" spcFirstLastPara="1" vertOverflow="ellipsis" vert="horz" wrap="square" anchor="ctr" anchorCtr="1"/>
            <a:lstStyle/>
            <a:p>
              <a:pPr>
                <a:defRPr sz="11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6312"/>
        <c:crosses val="autoZero"/>
        <c:crossBetween val="midCat"/>
      </c:valAx>
      <c:spPr>
        <a:noFill/>
        <a:ln>
          <a:noFill/>
        </a:ln>
        <a:effectLst/>
      </c:spPr>
    </c:plotArea>
    <c:legend>
      <c:legendPos val="b"/>
      <c:layout>
        <c:manualLayout>
          <c:xMode val="edge"/>
          <c:yMode val="edge"/>
          <c:x val="0.13551088167959233"/>
          <c:y val="0.19803057774675742"/>
          <c:w val="0.26115778724499333"/>
          <c:h val="5.7447273704160147E-2"/>
        </c:manualLayout>
      </c:layout>
      <c:overlay val="0"/>
      <c:spPr>
        <a:solidFill>
          <a:schemeClr val="bg1"/>
        </a:solidFill>
        <a:ln>
          <a:solidFill>
            <a:schemeClr val="bg1">
              <a:lumMod val="85000"/>
            </a:schemeClr>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r>
              <a:rPr lang="en-US"/>
              <a:t>Red LED Current (mA)</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endParaRPr lang="en-US"/>
        </a:p>
      </c:txPr>
    </c:title>
    <c:autoTitleDeleted val="0"/>
    <c:plotArea>
      <c:layout>
        <c:manualLayout>
          <c:layoutTarget val="inner"/>
          <c:xMode val="edge"/>
          <c:yMode val="edge"/>
          <c:x val="0.14748251842034316"/>
          <c:y val="0.17123760484131093"/>
          <c:w val="0.81332225623248788"/>
          <c:h val="0.68961560210283757"/>
        </c:manualLayout>
      </c:layout>
      <c:scatterChart>
        <c:scatterStyle val="lineMarker"/>
        <c:varyColors val="0"/>
        <c:ser>
          <c:idx val="0"/>
          <c:order val="0"/>
          <c:tx>
            <c:strRef>
              <c:f>Sheet2!$B$1</c:f>
              <c:strCache>
                <c:ptCount val="1"/>
                <c:pt idx="0">
                  <c:v>Red LED Current (mA)</c:v>
                </c:pt>
              </c:strCache>
            </c:strRef>
          </c:tx>
          <c:spPr>
            <a:ln w="19050" cap="rnd">
              <a:noFill/>
              <a:round/>
            </a:ln>
            <a:effectLst/>
          </c:spPr>
          <c:marker>
            <c:symbol val="circle"/>
            <c:size val="5"/>
            <c:spPr>
              <a:solidFill>
                <a:srgbClr val="C00000"/>
              </a:solidFill>
              <a:ln w="9525">
                <a:solidFill>
                  <a:srgbClr val="C00000"/>
                </a:solidFill>
              </a:ln>
              <a:effectLst/>
            </c:spPr>
          </c:marker>
          <c:xVal>
            <c:numRef>
              <c:f>Sheet2!$A$2:$A$49</c:f>
              <c:numCache>
                <c:formatCode>General</c:formatCode>
                <c:ptCount val="48"/>
                <c:pt idx="0">
                  <c:v>1.6</c:v>
                </c:pt>
                <c:pt idx="1">
                  <c:v>1.62</c:v>
                </c:pt>
                <c:pt idx="2">
                  <c:v>1.64</c:v>
                </c:pt>
                <c:pt idx="3">
                  <c:v>1.66</c:v>
                </c:pt>
                <c:pt idx="4">
                  <c:v>1.68</c:v>
                </c:pt>
                <c:pt idx="5">
                  <c:v>1.7</c:v>
                </c:pt>
                <c:pt idx="6">
                  <c:v>1.72</c:v>
                </c:pt>
                <c:pt idx="7">
                  <c:v>1.74</c:v>
                </c:pt>
                <c:pt idx="8">
                  <c:v>1.76</c:v>
                </c:pt>
                <c:pt idx="9">
                  <c:v>1.78</c:v>
                </c:pt>
                <c:pt idx="10">
                  <c:v>1.8</c:v>
                </c:pt>
                <c:pt idx="11">
                  <c:v>1.82</c:v>
                </c:pt>
                <c:pt idx="12">
                  <c:v>1.84</c:v>
                </c:pt>
                <c:pt idx="13">
                  <c:v>1.86</c:v>
                </c:pt>
                <c:pt idx="14">
                  <c:v>1.88</c:v>
                </c:pt>
                <c:pt idx="15">
                  <c:v>1.9</c:v>
                </c:pt>
                <c:pt idx="16">
                  <c:v>1.92</c:v>
                </c:pt>
                <c:pt idx="17">
                  <c:v>1.94</c:v>
                </c:pt>
                <c:pt idx="18">
                  <c:v>1.96</c:v>
                </c:pt>
                <c:pt idx="19">
                  <c:v>1.98</c:v>
                </c:pt>
                <c:pt idx="20">
                  <c:v>2</c:v>
                </c:pt>
                <c:pt idx="21">
                  <c:v>2.02</c:v>
                </c:pt>
                <c:pt idx="22">
                  <c:v>2.04</c:v>
                </c:pt>
                <c:pt idx="23">
                  <c:v>2.06</c:v>
                </c:pt>
                <c:pt idx="24">
                  <c:v>2.08</c:v>
                </c:pt>
                <c:pt idx="25">
                  <c:v>2.1</c:v>
                </c:pt>
                <c:pt idx="26">
                  <c:v>2.12</c:v>
                </c:pt>
                <c:pt idx="27">
                  <c:v>2.14</c:v>
                </c:pt>
                <c:pt idx="28">
                  <c:v>2.16</c:v>
                </c:pt>
                <c:pt idx="29">
                  <c:v>2.1800000000000002</c:v>
                </c:pt>
                <c:pt idx="30">
                  <c:v>2.2000000000000002</c:v>
                </c:pt>
                <c:pt idx="31">
                  <c:v>2.2200000000000002</c:v>
                </c:pt>
                <c:pt idx="32">
                  <c:v>2.2400000000000002</c:v>
                </c:pt>
                <c:pt idx="33">
                  <c:v>2.2599999999999998</c:v>
                </c:pt>
                <c:pt idx="34">
                  <c:v>2.2799999999999998</c:v>
                </c:pt>
                <c:pt idx="35">
                  <c:v>2.2999999999999998</c:v>
                </c:pt>
                <c:pt idx="36">
                  <c:v>2.3199999999999998</c:v>
                </c:pt>
                <c:pt idx="37">
                  <c:v>2.34</c:v>
                </c:pt>
                <c:pt idx="38">
                  <c:v>2.36</c:v>
                </c:pt>
                <c:pt idx="39">
                  <c:v>2.38</c:v>
                </c:pt>
                <c:pt idx="40">
                  <c:v>2.4</c:v>
                </c:pt>
              </c:numCache>
            </c:numRef>
          </c:xVal>
          <c:yVal>
            <c:numRef>
              <c:f>Sheet2!$B$2:$B$49</c:f>
              <c:numCache>
                <c:formatCode>General</c:formatCode>
                <c:ptCount val="48"/>
                <c:pt idx="0">
                  <c:v>4.0000000000000001E-3</c:v>
                </c:pt>
                <c:pt idx="1">
                  <c:v>8.9999999999999993E-3</c:v>
                </c:pt>
                <c:pt idx="2">
                  <c:v>1.4999999999999999E-2</c:v>
                </c:pt>
                <c:pt idx="3">
                  <c:v>2.5000000000000001E-2</c:v>
                </c:pt>
                <c:pt idx="4">
                  <c:v>0.04</c:v>
                </c:pt>
                <c:pt idx="5">
                  <c:v>6.3E-2</c:v>
                </c:pt>
                <c:pt idx="6">
                  <c:v>0.10299999999999999</c:v>
                </c:pt>
                <c:pt idx="7">
                  <c:v>0.16500000000000001</c:v>
                </c:pt>
                <c:pt idx="8">
                  <c:v>0.25900000000000001</c:v>
                </c:pt>
                <c:pt idx="9">
                  <c:v>0.38900000000000001</c:v>
                </c:pt>
                <c:pt idx="10">
                  <c:v>0.57099999999999995</c:v>
                </c:pt>
                <c:pt idx="11">
                  <c:v>0.80900000000000005</c:v>
                </c:pt>
                <c:pt idx="12">
                  <c:v>1.1020000000000001</c:v>
                </c:pt>
                <c:pt idx="13">
                  <c:v>1.45</c:v>
                </c:pt>
                <c:pt idx="14">
                  <c:v>1.8380000000000001</c:v>
                </c:pt>
                <c:pt idx="15">
                  <c:v>2.2930000000000001</c:v>
                </c:pt>
                <c:pt idx="16">
                  <c:v>2.8010000000000002</c:v>
                </c:pt>
                <c:pt idx="17">
                  <c:v>3.3519999999999999</c:v>
                </c:pt>
                <c:pt idx="18">
                  <c:v>3.9260000000000002</c:v>
                </c:pt>
                <c:pt idx="19">
                  <c:v>4.5570000000000004</c:v>
                </c:pt>
                <c:pt idx="20">
                  <c:v>5.2329999999999997</c:v>
                </c:pt>
                <c:pt idx="21">
                  <c:v>5.9610000000000003</c:v>
                </c:pt>
                <c:pt idx="22">
                  <c:v>6.72</c:v>
                </c:pt>
                <c:pt idx="23">
                  <c:v>7.4939999999999998</c:v>
                </c:pt>
                <c:pt idx="24">
                  <c:v>8.3030000000000008</c:v>
                </c:pt>
                <c:pt idx="25">
                  <c:v>9.157</c:v>
                </c:pt>
                <c:pt idx="26">
                  <c:v>10.053000000000001</c:v>
                </c:pt>
                <c:pt idx="27">
                  <c:v>10.976000000000001</c:v>
                </c:pt>
                <c:pt idx="28">
                  <c:v>11.936999999999999</c:v>
                </c:pt>
                <c:pt idx="29">
                  <c:v>12.925000000000001</c:v>
                </c:pt>
                <c:pt idx="30">
                  <c:v>13.975</c:v>
                </c:pt>
                <c:pt idx="31">
                  <c:v>15.032999999999999</c:v>
                </c:pt>
                <c:pt idx="32">
                  <c:v>16.061</c:v>
                </c:pt>
                <c:pt idx="33">
                  <c:v>17.154</c:v>
                </c:pt>
                <c:pt idx="34">
                  <c:v>18.251000000000001</c:v>
                </c:pt>
                <c:pt idx="35">
                  <c:v>19.404</c:v>
                </c:pt>
                <c:pt idx="36">
                  <c:v>20.516999999999999</c:v>
                </c:pt>
                <c:pt idx="37">
                  <c:v>21.675999999999998</c:v>
                </c:pt>
                <c:pt idx="38">
                  <c:v>22.94</c:v>
                </c:pt>
                <c:pt idx="39">
                  <c:v>24.15</c:v>
                </c:pt>
                <c:pt idx="40">
                  <c:v>25.37</c:v>
                </c:pt>
              </c:numCache>
            </c:numRef>
          </c:yVal>
          <c:smooth val="0"/>
          <c:extLst>
            <c:ext xmlns:c16="http://schemas.microsoft.com/office/drawing/2014/chart" uri="{C3380CC4-5D6E-409C-BE32-E72D297353CC}">
              <c16:uniqueId val="{00000000-E031-4352-970F-219D638A3C12}"/>
            </c:ext>
          </c:extLst>
        </c:ser>
        <c:dLbls>
          <c:showLegendKey val="0"/>
          <c:showVal val="0"/>
          <c:showCatName val="0"/>
          <c:showSerName val="0"/>
          <c:showPercent val="0"/>
          <c:showBubbleSize val="0"/>
        </c:dLbls>
        <c:axId val="393146312"/>
        <c:axId val="393149920"/>
      </c:scatterChart>
      <c:valAx>
        <c:axId val="39314631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r>
                  <a:rPr lang="en-US"/>
                  <a:t>Title</a:t>
                </a:r>
              </a:p>
            </c:rich>
          </c:tx>
          <c:layout>
            <c:manualLayout>
              <c:xMode val="edge"/>
              <c:yMode val="edge"/>
              <c:x val="0.37417863975483012"/>
              <c:y val="0.93925453626908995"/>
            </c:manualLayout>
          </c:layout>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9920"/>
        <c:crosses val="autoZero"/>
        <c:crossBetween val="midCat"/>
      </c:valAx>
      <c:valAx>
        <c:axId val="393149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a:t>Title</a:t>
                </a:r>
              </a:p>
            </c:rich>
          </c:tx>
          <c:layout>
            <c:manualLayout>
              <c:xMode val="edge"/>
              <c:yMode val="edge"/>
              <c:x val="2.9365261773967024E-3"/>
              <c:y val="0.311263193854455"/>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6312"/>
        <c:crosses val="autoZero"/>
        <c:crossBetween val="midCat"/>
      </c:valAx>
      <c:spPr>
        <a:noFill/>
        <a:ln>
          <a:noFill/>
        </a:ln>
        <a:effectLst/>
      </c:spPr>
    </c:plotArea>
    <c:legend>
      <c:legendPos val="b"/>
      <c:layout>
        <c:manualLayout>
          <c:xMode val="edge"/>
          <c:yMode val="edge"/>
          <c:x val="0.17360973983302957"/>
          <c:y val="0.22118753069098024"/>
          <c:w val="0.27614242704955999"/>
          <c:h val="0.109744559489119"/>
        </c:manualLayout>
      </c:layout>
      <c:overlay val="0"/>
      <c:spPr>
        <a:solidFill>
          <a:schemeClr val="bg1"/>
        </a:solidFill>
        <a:ln>
          <a:solidFill>
            <a:schemeClr val="bg1">
              <a:lumMod val="85000"/>
            </a:schemeClr>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r>
              <a:rPr lang="en-US" sz="1800" b="1" i="0" baseline="0" dirty="0">
                <a:effectLst/>
              </a:rPr>
              <a:t>Adafruit Diffused 5mm Red LED </a:t>
            </a:r>
            <a:br>
              <a:rPr lang="en-US" sz="1800" b="0" i="0" baseline="0" dirty="0">
                <a:effectLst/>
              </a:rPr>
            </a:br>
            <a:r>
              <a:rPr lang="en-US" sz="1800" b="0" i="0" baseline="0" dirty="0">
                <a:effectLst/>
              </a:rPr>
              <a:t>(Product ID: 4203)</a:t>
            </a:r>
            <a:endParaRPr lang="en-US" dirty="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endParaRPr lang="en-US"/>
        </a:p>
      </c:txPr>
    </c:title>
    <c:autoTitleDeleted val="0"/>
    <c:plotArea>
      <c:layout>
        <c:manualLayout>
          <c:layoutTarget val="inner"/>
          <c:xMode val="edge"/>
          <c:yMode val="edge"/>
          <c:x val="7.4443868539063818E-2"/>
          <c:y val="0.17123760484131093"/>
          <c:w val="0.9047823647663672"/>
          <c:h val="0.70704798433628746"/>
        </c:manualLayout>
      </c:layout>
      <c:scatterChart>
        <c:scatterStyle val="lineMarker"/>
        <c:varyColors val="0"/>
        <c:ser>
          <c:idx val="0"/>
          <c:order val="0"/>
          <c:tx>
            <c:strRef>
              <c:f>Sheet2!$B$1</c:f>
              <c:strCache>
                <c:ptCount val="1"/>
                <c:pt idx="0">
                  <c:v>Red LED Current (mA)</c:v>
                </c:pt>
              </c:strCache>
            </c:strRef>
          </c:tx>
          <c:spPr>
            <a:ln w="19050" cap="rnd">
              <a:noFill/>
              <a:round/>
            </a:ln>
            <a:effectLst/>
          </c:spPr>
          <c:marker>
            <c:symbol val="circle"/>
            <c:size val="5"/>
            <c:spPr>
              <a:solidFill>
                <a:srgbClr val="C00000"/>
              </a:solidFill>
              <a:ln w="9525">
                <a:solidFill>
                  <a:srgbClr val="C00000"/>
                </a:solidFill>
              </a:ln>
              <a:effectLst/>
            </c:spPr>
          </c:marker>
          <c:xVal>
            <c:numRef>
              <c:f>Sheet2!$A$2:$A$49</c:f>
              <c:numCache>
                <c:formatCode>General</c:formatCode>
                <c:ptCount val="48"/>
                <c:pt idx="0">
                  <c:v>1.6</c:v>
                </c:pt>
                <c:pt idx="1">
                  <c:v>1.62</c:v>
                </c:pt>
                <c:pt idx="2">
                  <c:v>1.64</c:v>
                </c:pt>
                <c:pt idx="3">
                  <c:v>1.66</c:v>
                </c:pt>
                <c:pt idx="4">
                  <c:v>1.68</c:v>
                </c:pt>
                <c:pt idx="5">
                  <c:v>1.7</c:v>
                </c:pt>
                <c:pt idx="6">
                  <c:v>1.72</c:v>
                </c:pt>
                <c:pt idx="7">
                  <c:v>1.74</c:v>
                </c:pt>
                <c:pt idx="8">
                  <c:v>1.76</c:v>
                </c:pt>
                <c:pt idx="9">
                  <c:v>1.78</c:v>
                </c:pt>
                <c:pt idx="10">
                  <c:v>1.8</c:v>
                </c:pt>
                <c:pt idx="11">
                  <c:v>1.82</c:v>
                </c:pt>
                <c:pt idx="12">
                  <c:v>1.84</c:v>
                </c:pt>
                <c:pt idx="13">
                  <c:v>1.86</c:v>
                </c:pt>
                <c:pt idx="14">
                  <c:v>1.88</c:v>
                </c:pt>
                <c:pt idx="15">
                  <c:v>1.9</c:v>
                </c:pt>
                <c:pt idx="16">
                  <c:v>1.92</c:v>
                </c:pt>
                <c:pt idx="17">
                  <c:v>1.94</c:v>
                </c:pt>
                <c:pt idx="18">
                  <c:v>1.96</c:v>
                </c:pt>
                <c:pt idx="19">
                  <c:v>1.98</c:v>
                </c:pt>
                <c:pt idx="20">
                  <c:v>2</c:v>
                </c:pt>
                <c:pt idx="21">
                  <c:v>2.02</c:v>
                </c:pt>
                <c:pt idx="22">
                  <c:v>2.04</c:v>
                </c:pt>
                <c:pt idx="23">
                  <c:v>2.06</c:v>
                </c:pt>
                <c:pt idx="24">
                  <c:v>2.08</c:v>
                </c:pt>
                <c:pt idx="25">
                  <c:v>2.1</c:v>
                </c:pt>
                <c:pt idx="26">
                  <c:v>2.12</c:v>
                </c:pt>
                <c:pt idx="27">
                  <c:v>2.14</c:v>
                </c:pt>
                <c:pt idx="28">
                  <c:v>2.16</c:v>
                </c:pt>
                <c:pt idx="29">
                  <c:v>2.1800000000000002</c:v>
                </c:pt>
                <c:pt idx="30">
                  <c:v>2.2000000000000002</c:v>
                </c:pt>
                <c:pt idx="31">
                  <c:v>2.2200000000000002</c:v>
                </c:pt>
                <c:pt idx="32">
                  <c:v>2.2400000000000002</c:v>
                </c:pt>
                <c:pt idx="33">
                  <c:v>2.2599999999999998</c:v>
                </c:pt>
                <c:pt idx="34">
                  <c:v>2.2799999999999998</c:v>
                </c:pt>
                <c:pt idx="35">
                  <c:v>2.2999999999999998</c:v>
                </c:pt>
                <c:pt idx="36">
                  <c:v>2.3199999999999998</c:v>
                </c:pt>
                <c:pt idx="37">
                  <c:v>2.34</c:v>
                </c:pt>
                <c:pt idx="38">
                  <c:v>2.36</c:v>
                </c:pt>
                <c:pt idx="39">
                  <c:v>2.38</c:v>
                </c:pt>
                <c:pt idx="40">
                  <c:v>2.4</c:v>
                </c:pt>
              </c:numCache>
            </c:numRef>
          </c:xVal>
          <c:yVal>
            <c:numRef>
              <c:f>Sheet2!$B$2:$B$49</c:f>
              <c:numCache>
                <c:formatCode>General</c:formatCode>
                <c:ptCount val="48"/>
                <c:pt idx="0">
                  <c:v>4.0000000000000001E-3</c:v>
                </c:pt>
                <c:pt idx="1">
                  <c:v>8.9999999999999993E-3</c:v>
                </c:pt>
                <c:pt idx="2">
                  <c:v>1.4999999999999999E-2</c:v>
                </c:pt>
                <c:pt idx="3">
                  <c:v>2.5000000000000001E-2</c:v>
                </c:pt>
                <c:pt idx="4">
                  <c:v>0.04</c:v>
                </c:pt>
                <c:pt idx="5">
                  <c:v>6.3E-2</c:v>
                </c:pt>
                <c:pt idx="6">
                  <c:v>0.10299999999999999</c:v>
                </c:pt>
                <c:pt idx="7">
                  <c:v>0.16500000000000001</c:v>
                </c:pt>
                <c:pt idx="8">
                  <c:v>0.25900000000000001</c:v>
                </c:pt>
                <c:pt idx="9">
                  <c:v>0.38900000000000001</c:v>
                </c:pt>
                <c:pt idx="10">
                  <c:v>0.57099999999999995</c:v>
                </c:pt>
                <c:pt idx="11">
                  <c:v>0.80900000000000005</c:v>
                </c:pt>
                <c:pt idx="12">
                  <c:v>1.1020000000000001</c:v>
                </c:pt>
                <c:pt idx="13">
                  <c:v>1.45</c:v>
                </c:pt>
                <c:pt idx="14">
                  <c:v>1.8380000000000001</c:v>
                </c:pt>
                <c:pt idx="15">
                  <c:v>2.2930000000000001</c:v>
                </c:pt>
                <c:pt idx="16">
                  <c:v>2.8010000000000002</c:v>
                </c:pt>
                <c:pt idx="17">
                  <c:v>3.3519999999999999</c:v>
                </c:pt>
                <c:pt idx="18">
                  <c:v>3.9260000000000002</c:v>
                </c:pt>
                <c:pt idx="19">
                  <c:v>4.5570000000000004</c:v>
                </c:pt>
                <c:pt idx="20">
                  <c:v>5.2329999999999997</c:v>
                </c:pt>
                <c:pt idx="21">
                  <c:v>5.9610000000000003</c:v>
                </c:pt>
                <c:pt idx="22">
                  <c:v>6.72</c:v>
                </c:pt>
                <c:pt idx="23">
                  <c:v>7.4939999999999998</c:v>
                </c:pt>
                <c:pt idx="24">
                  <c:v>8.3030000000000008</c:v>
                </c:pt>
                <c:pt idx="25">
                  <c:v>9.157</c:v>
                </c:pt>
                <c:pt idx="26">
                  <c:v>10.053000000000001</c:v>
                </c:pt>
                <c:pt idx="27">
                  <c:v>10.976000000000001</c:v>
                </c:pt>
                <c:pt idx="28">
                  <c:v>11.936999999999999</c:v>
                </c:pt>
                <c:pt idx="29">
                  <c:v>12.925000000000001</c:v>
                </c:pt>
                <c:pt idx="30">
                  <c:v>13.975</c:v>
                </c:pt>
                <c:pt idx="31">
                  <c:v>15.032999999999999</c:v>
                </c:pt>
                <c:pt idx="32">
                  <c:v>16.061</c:v>
                </c:pt>
                <c:pt idx="33">
                  <c:v>17.154</c:v>
                </c:pt>
                <c:pt idx="34">
                  <c:v>18.251000000000001</c:v>
                </c:pt>
                <c:pt idx="35">
                  <c:v>19.404</c:v>
                </c:pt>
                <c:pt idx="36">
                  <c:v>20.516999999999999</c:v>
                </c:pt>
                <c:pt idx="37">
                  <c:v>21.675999999999998</c:v>
                </c:pt>
                <c:pt idx="38">
                  <c:v>22.94</c:v>
                </c:pt>
                <c:pt idx="39">
                  <c:v>24.15</c:v>
                </c:pt>
                <c:pt idx="40">
                  <c:v>25.37</c:v>
                </c:pt>
              </c:numCache>
            </c:numRef>
          </c:yVal>
          <c:smooth val="0"/>
          <c:extLst>
            <c:ext xmlns:c16="http://schemas.microsoft.com/office/drawing/2014/chart" uri="{C3380CC4-5D6E-409C-BE32-E72D297353CC}">
              <c16:uniqueId val="{00000000-E031-4352-970F-219D638A3C12}"/>
            </c:ext>
          </c:extLst>
        </c:ser>
        <c:dLbls>
          <c:showLegendKey val="0"/>
          <c:showVal val="0"/>
          <c:showCatName val="0"/>
          <c:showSerName val="0"/>
          <c:showPercent val="0"/>
          <c:showBubbleSize val="0"/>
        </c:dLbls>
        <c:axId val="393146312"/>
        <c:axId val="393149920"/>
      </c:scatterChart>
      <c:valAx>
        <c:axId val="393146312"/>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50" b="0" i="0" u="none" strike="noStrike" kern="1200" baseline="0">
                    <a:solidFill>
                      <a:prstClr val="black">
                        <a:lumMod val="65000"/>
                        <a:lumOff val="35000"/>
                      </a:prstClr>
                    </a:solidFill>
                    <a:latin typeface="+mn-lt"/>
                    <a:ea typeface="+mn-ea"/>
                    <a:cs typeface="+mn-cs"/>
                  </a:defRPr>
                </a:pPr>
                <a:r>
                  <a:rPr lang="en-US" sz="1600" b="1" i="0" baseline="0" dirty="0">
                    <a:effectLst/>
                    <a:latin typeface="Segoe Condensed" panose="020B0606040200020203" pitchFamily="34" charset="0"/>
                  </a:rPr>
                  <a:t>Forward Voltage (</a:t>
                </a:r>
                <a:r>
                  <a:rPr lang="en-US" sz="1600" b="1" i="1" baseline="0" dirty="0" err="1">
                    <a:effectLst/>
                    <a:latin typeface="Segoe Condensed" panose="020B0606040200020203" pitchFamily="34" charset="0"/>
                  </a:rPr>
                  <a:t>V</a:t>
                </a:r>
                <a:r>
                  <a:rPr lang="en-US" sz="1600" b="1" i="1" baseline="-25000" dirty="0" err="1">
                    <a:effectLst/>
                    <a:latin typeface="Segoe Condensed" panose="020B0606040200020203" pitchFamily="34" charset="0"/>
                  </a:rPr>
                  <a:t>f</a:t>
                </a:r>
                <a:r>
                  <a:rPr lang="en-US" sz="1600" b="1" i="0" baseline="0" dirty="0">
                    <a:effectLst/>
                    <a:latin typeface="Segoe Condensed" panose="020B0606040200020203" pitchFamily="34" charset="0"/>
                  </a:rPr>
                  <a:t>) in volts</a:t>
                </a:r>
                <a:endParaRPr lang="en-US" sz="1600" dirty="0">
                  <a:effectLst/>
                  <a:latin typeface="Segoe Condensed" panose="020B0606040200020203" pitchFamily="34" charset="0"/>
                </a:endParaRPr>
              </a:p>
            </c:rich>
          </c:tx>
          <c:layout>
            <c:manualLayout>
              <c:xMode val="edge"/>
              <c:yMode val="edge"/>
              <c:x val="0.37417863975483012"/>
              <c:y val="0.93925453626908995"/>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5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9920"/>
        <c:crosses val="autoZero"/>
        <c:crossBetween val="midCat"/>
      </c:valAx>
      <c:valAx>
        <c:axId val="393149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600" b="1" i="0" baseline="0" dirty="0">
                    <a:effectLst/>
                    <a:latin typeface="Segoe Condensed" panose="020B0606040200020203" pitchFamily="34" charset="0"/>
                  </a:rPr>
                  <a:t>Forward Current (</a:t>
                </a:r>
                <a:r>
                  <a:rPr lang="en-US" sz="1600" b="1" i="1" baseline="0" dirty="0">
                    <a:effectLst/>
                    <a:latin typeface="Segoe Condensed" panose="020B0606040200020203" pitchFamily="34" charset="0"/>
                  </a:rPr>
                  <a:t>I</a:t>
                </a:r>
                <a:r>
                  <a:rPr lang="en-US" sz="1600" b="1" i="1" baseline="-25000" dirty="0">
                    <a:effectLst/>
                    <a:latin typeface="Segoe Condensed" panose="020B0606040200020203" pitchFamily="34" charset="0"/>
                  </a:rPr>
                  <a:t>f</a:t>
                </a:r>
                <a:r>
                  <a:rPr lang="en-US" sz="1600" b="1" i="0" baseline="0" dirty="0">
                    <a:effectLst/>
                    <a:latin typeface="Segoe Condensed" panose="020B0606040200020203" pitchFamily="34" charset="0"/>
                  </a:rPr>
                  <a:t>) in mA</a:t>
                </a:r>
                <a:endParaRPr lang="en-US" sz="900" dirty="0">
                  <a:effectLst/>
                  <a:latin typeface="Segoe Condensed" panose="020B0606040200020203" pitchFamily="34" charset="0"/>
                </a:endParaRPr>
              </a:p>
            </c:rich>
          </c:tx>
          <c:layout>
            <c:manualLayout>
              <c:xMode val="edge"/>
              <c:yMode val="edge"/>
              <c:x val="2.9365261773967024E-3"/>
              <c:y val="0.311263193854455"/>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6312"/>
        <c:crosses val="autoZero"/>
        <c:crossBetween val="midCat"/>
      </c:valAx>
      <c:spPr>
        <a:noFill/>
        <a:ln>
          <a:noFill/>
        </a:ln>
        <a:effectLst/>
      </c:spPr>
    </c:plotArea>
    <c:legend>
      <c:legendPos val="b"/>
      <c:layout>
        <c:manualLayout>
          <c:xMode val="edge"/>
          <c:yMode val="edge"/>
          <c:x val="0.10613921407620479"/>
          <c:y val="0.1894079689482592"/>
          <c:w val="0.14634165238063457"/>
          <c:h val="5.7447273704160147E-2"/>
        </c:manualLayout>
      </c:layout>
      <c:overlay val="0"/>
      <c:spPr>
        <a:solidFill>
          <a:schemeClr val="bg1"/>
        </a:solidFill>
        <a:ln>
          <a:solidFill>
            <a:schemeClr val="bg1">
              <a:lumMod val="85000"/>
            </a:schemeClr>
          </a:solid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r>
              <a:rPr lang="en-US" sz="1800" b="1" i="0" baseline="0" dirty="0">
                <a:effectLst/>
              </a:rPr>
              <a:t>Adafruit Diffused 5mm Red LED </a:t>
            </a:r>
            <a:br>
              <a:rPr lang="en-US" sz="1800" b="0" i="0" baseline="0" dirty="0">
                <a:effectLst/>
              </a:rPr>
            </a:br>
            <a:r>
              <a:rPr lang="en-US" sz="1800" b="0" i="0" baseline="0" dirty="0">
                <a:effectLst/>
              </a:rPr>
              <a:t>(Product ID: 4203)</a:t>
            </a:r>
            <a:endParaRPr lang="en-US" dirty="0">
              <a:effectLst/>
            </a:endParaRPr>
          </a:p>
        </c:rich>
      </c:tx>
      <c:layout>
        <c:manualLayout>
          <c:xMode val="edge"/>
          <c:yMode val="edge"/>
          <c:x val="0.37713599449601148"/>
          <c:y val="1.4794013744065892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Segoe Condensed" panose="020B0606040200020203" pitchFamily="34" charset="0"/>
              <a:ea typeface="+mn-ea"/>
              <a:cs typeface="+mn-cs"/>
            </a:defRPr>
          </a:pPr>
          <a:endParaRPr lang="en-US"/>
        </a:p>
      </c:txPr>
    </c:title>
    <c:autoTitleDeleted val="0"/>
    <c:plotArea>
      <c:layout>
        <c:manualLayout>
          <c:layoutTarget val="inner"/>
          <c:xMode val="edge"/>
          <c:yMode val="edge"/>
          <c:x val="7.4443868539063818E-2"/>
          <c:y val="0.25507034728267747"/>
          <c:w val="0.9047823647663672"/>
          <c:h val="0.72923906737916078"/>
        </c:manualLayout>
      </c:layout>
      <c:scatterChart>
        <c:scatterStyle val="lineMarker"/>
        <c:varyColors val="0"/>
        <c:ser>
          <c:idx val="0"/>
          <c:order val="0"/>
          <c:tx>
            <c:strRef>
              <c:f>Sheet2!$B$1</c:f>
              <c:strCache>
                <c:ptCount val="1"/>
                <c:pt idx="0">
                  <c:v>Red LED Current (mA)</c:v>
                </c:pt>
              </c:strCache>
            </c:strRef>
          </c:tx>
          <c:spPr>
            <a:ln w="19050" cap="rnd">
              <a:noFill/>
              <a:round/>
            </a:ln>
            <a:effectLst/>
          </c:spPr>
          <c:marker>
            <c:symbol val="circle"/>
            <c:size val="5"/>
            <c:spPr>
              <a:solidFill>
                <a:srgbClr val="C00000"/>
              </a:solidFill>
              <a:ln w="9525">
                <a:solidFill>
                  <a:srgbClr val="C00000"/>
                </a:solidFill>
              </a:ln>
              <a:effectLst/>
            </c:spPr>
          </c:marker>
          <c:xVal>
            <c:numRef>
              <c:f>Sheet2!$A$2:$A$49</c:f>
              <c:numCache>
                <c:formatCode>General</c:formatCode>
                <c:ptCount val="48"/>
                <c:pt idx="0">
                  <c:v>1.6</c:v>
                </c:pt>
                <c:pt idx="1">
                  <c:v>1.62</c:v>
                </c:pt>
                <c:pt idx="2">
                  <c:v>1.64</c:v>
                </c:pt>
                <c:pt idx="3">
                  <c:v>1.66</c:v>
                </c:pt>
                <c:pt idx="4">
                  <c:v>1.68</c:v>
                </c:pt>
                <c:pt idx="5">
                  <c:v>1.7</c:v>
                </c:pt>
                <c:pt idx="6">
                  <c:v>1.72</c:v>
                </c:pt>
                <c:pt idx="7">
                  <c:v>1.74</c:v>
                </c:pt>
                <c:pt idx="8">
                  <c:v>1.76</c:v>
                </c:pt>
                <c:pt idx="9">
                  <c:v>1.78</c:v>
                </c:pt>
                <c:pt idx="10">
                  <c:v>1.8</c:v>
                </c:pt>
                <c:pt idx="11">
                  <c:v>1.82</c:v>
                </c:pt>
                <c:pt idx="12">
                  <c:v>1.84</c:v>
                </c:pt>
                <c:pt idx="13">
                  <c:v>1.86</c:v>
                </c:pt>
                <c:pt idx="14">
                  <c:v>1.88</c:v>
                </c:pt>
                <c:pt idx="15">
                  <c:v>1.9</c:v>
                </c:pt>
                <c:pt idx="16">
                  <c:v>1.92</c:v>
                </c:pt>
                <c:pt idx="17">
                  <c:v>1.94</c:v>
                </c:pt>
                <c:pt idx="18">
                  <c:v>1.96</c:v>
                </c:pt>
                <c:pt idx="19">
                  <c:v>1.98</c:v>
                </c:pt>
                <c:pt idx="20">
                  <c:v>2</c:v>
                </c:pt>
                <c:pt idx="21">
                  <c:v>2.02</c:v>
                </c:pt>
                <c:pt idx="22">
                  <c:v>2.04</c:v>
                </c:pt>
                <c:pt idx="23">
                  <c:v>2.06</c:v>
                </c:pt>
                <c:pt idx="24">
                  <c:v>2.08</c:v>
                </c:pt>
                <c:pt idx="25">
                  <c:v>2.1</c:v>
                </c:pt>
                <c:pt idx="26">
                  <c:v>2.12</c:v>
                </c:pt>
                <c:pt idx="27">
                  <c:v>2.14</c:v>
                </c:pt>
                <c:pt idx="28">
                  <c:v>2.16</c:v>
                </c:pt>
                <c:pt idx="29">
                  <c:v>2.1800000000000002</c:v>
                </c:pt>
                <c:pt idx="30">
                  <c:v>2.2000000000000002</c:v>
                </c:pt>
                <c:pt idx="31">
                  <c:v>2.2200000000000002</c:v>
                </c:pt>
                <c:pt idx="32">
                  <c:v>2.2400000000000002</c:v>
                </c:pt>
                <c:pt idx="33">
                  <c:v>2.2599999999999998</c:v>
                </c:pt>
                <c:pt idx="34">
                  <c:v>2.2799999999999998</c:v>
                </c:pt>
                <c:pt idx="35">
                  <c:v>2.2999999999999998</c:v>
                </c:pt>
                <c:pt idx="36">
                  <c:v>2.3199999999999998</c:v>
                </c:pt>
                <c:pt idx="37">
                  <c:v>2.34</c:v>
                </c:pt>
                <c:pt idx="38">
                  <c:v>2.36</c:v>
                </c:pt>
                <c:pt idx="39">
                  <c:v>2.38</c:v>
                </c:pt>
                <c:pt idx="40">
                  <c:v>2.4</c:v>
                </c:pt>
              </c:numCache>
            </c:numRef>
          </c:xVal>
          <c:yVal>
            <c:numRef>
              <c:f>Sheet2!$B$2:$B$49</c:f>
              <c:numCache>
                <c:formatCode>General</c:formatCode>
                <c:ptCount val="48"/>
                <c:pt idx="0">
                  <c:v>4.0000000000000001E-3</c:v>
                </c:pt>
                <c:pt idx="1">
                  <c:v>8.9999999999999993E-3</c:v>
                </c:pt>
                <c:pt idx="2">
                  <c:v>1.4999999999999999E-2</c:v>
                </c:pt>
                <c:pt idx="3">
                  <c:v>2.5000000000000001E-2</c:v>
                </c:pt>
                <c:pt idx="4">
                  <c:v>0.04</c:v>
                </c:pt>
                <c:pt idx="5">
                  <c:v>6.3E-2</c:v>
                </c:pt>
                <c:pt idx="6">
                  <c:v>0.10299999999999999</c:v>
                </c:pt>
                <c:pt idx="7">
                  <c:v>0.16500000000000001</c:v>
                </c:pt>
                <c:pt idx="8">
                  <c:v>0.25900000000000001</c:v>
                </c:pt>
                <c:pt idx="9">
                  <c:v>0.38900000000000001</c:v>
                </c:pt>
                <c:pt idx="10">
                  <c:v>0.57099999999999995</c:v>
                </c:pt>
                <c:pt idx="11">
                  <c:v>0.80900000000000005</c:v>
                </c:pt>
                <c:pt idx="12">
                  <c:v>1.1020000000000001</c:v>
                </c:pt>
                <c:pt idx="13">
                  <c:v>1.45</c:v>
                </c:pt>
                <c:pt idx="14">
                  <c:v>1.8380000000000001</c:v>
                </c:pt>
                <c:pt idx="15">
                  <c:v>2.2930000000000001</c:v>
                </c:pt>
                <c:pt idx="16">
                  <c:v>2.8010000000000002</c:v>
                </c:pt>
                <c:pt idx="17">
                  <c:v>3.3519999999999999</c:v>
                </c:pt>
                <c:pt idx="18">
                  <c:v>3.9260000000000002</c:v>
                </c:pt>
                <c:pt idx="19">
                  <c:v>4.5570000000000004</c:v>
                </c:pt>
                <c:pt idx="20">
                  <c:v>5.2329999999999997</c:v>
                </c:pt>
                <c:pt idx="21">
                  <c:v>5.9610000000000003</c:v>
                </c:pt>
                <c:pt idx="22">
                  <c:v>6.72</c:v>
                </c:pt>
                <c:pt idx="23">
                  <c:v>7.4939999999999998</c:v>
                </c:pt>
                <c:pt idx="24">
                  <c:v>8.3030000000000008</c:v>
                </c:pt>
                <c:pt idx="25">
                  <c:v>9.157</c:v>
                </c:pt>
                <c:pt idx="26">
                  <c:v>10.053000000000001</c:v>
                </c:pt>
                <c:pt idx="27">
                  <c:v>10.976000000000001</c:v>
                </c:pt>
                <c:pt idx="28">
                  <c:v>11.936999999999999</c:v>
                </c:pt>
                <c:pt idx="29">
                  <c:v>12.925000000000001</c:v>
                </c:pt>
                <c:pt idx="30">
                  <c:v>13.975</c:v>
                </c:pt>
                <c:pt idx="31">
                  <c:v>15.032999999999999</c:v>
                </c:pt>
                <c:pt idx="32">
                  <c:v>16.061</c:v>
                </c:pt>
                <c:pt idx="33">
                  <c:v>17.154</c:v>
                </c:pt>
                <c:pt idx="34">
                  <c:v>18.251000000000001</c:v>
                </c:pt>
                <c:pt idx="35">
                  <c:v>19.404</c:v>
                </c:pt>
                <c:pt idx="36">
                  <c:v>20.516999999999999</c:v>
                </c:pt>
                <c:pt idx="37">
                  <c:v>21.675999999999998</c:v>
                </c:pt>
                <c:pt idx="38">
                  <c:v>22.94</c:v>
                </c:pt>
                <c:pt idx="39">
                  <c:v>24.15</c:v>
                </c:pt>
                <c:pt idx="40">
                  <c:v>25.37</c:v>
                </c:pt>
              </c:numCache>
            </c:numRef>
          </c:yVal>
          <c:smooth val="0"/>
          <c:extLst>
            <c:ext xmlns:c16="http://schemas.microsoft.com/office/drawing/2014/chart" uri="{C3380CC4-5D6E-409C-BE32-E72D297353CC}">
              <c16:uniqueId val="{00000000-5446-4B88-B7C8-6EC051AF427A}"/>
            </c:ext>
          </c:extLst>
        </c:ser>
        <c:dLbls>
          <c:showLegendKey val="0"/>
          <c:showVal val="0"/>
          <c:showCatName val="0"/>
          <c:showSerName val="0"/>
          <c:showPercent val="0"/>
          <c:showBubbleSize val="0"/>
        </c:dLbls>
        <c:axId val="393146312"/>
        <c:axId val="393149920"/>
      </c:scatterChart>
      <c:valAx>
        <c:axId val="393146312"/>
        <c:scaling>
          <c:orientation val="minMax"/>
          <c:min val="1.5"/>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50" b="0" i="0" u="none" strike="noStrike" kern="1200" baseline="0">
                    <a:solidFill>
                      <a:prstClr val="black">
                        <a:lumMod val="65000"/>
                        <a:lumOff val="35000"/>
                      </a:prstClr>
                    </a:solidFill>
                    <a:latin typeface="+mn-lt"/>
                    <a:ea typeface="+mn-ea"/>
                    <a:cs typeface="+mn-cs"/>
                  </a:defRPr>
                </a:pPr>
                <a:r>
                  <a:rPr lang="en-US" sz="1600" b="1" i="0" baseline="0" dirty="0">
                    <a:effectLst/>
                    <a:latin typeface="Segoe Condensed" panose="020B0606040200020203" pitchFamily="34" charset="0"/>
                  </a:rPr>
                  <a:t>Forward Voltage </a:t>
                </a:r>
                <a:r>
                  <a:rPr lang="en-US" sz="1600" b="1" i="1" baseline="0" dirty="0" err="1">
                    <a:effectLst/>
                    <a:latin typeface="Times New Roman" panose="02020603050405020304" pitchFamily="18" charset="0"/>
                    <a:cs typeface="Times New Roman" panose="02020603050405020304" pitchFamily="18" charset="0"/>
                  </a:rPr>
                  <a:t>V</a:t>
                </a:r>
                <a:r>
                  <a:rPr lang="en-US" sz="1600" b="1" i="1" baseline="-25000" dirty="0" err="1">
                    <a:effectLst/>
                    <a:latin typeface="Times New Roman" panose="02020603050405020304" pitchFamily="18" charset="0"/>
                    <a:cs typeface="Times New Roman" panose="02020603050405020304" pitchFamily="18" charset="0"/>
                  </a:rPr>
                  <a:t>f</a:t>
                </a:r>
                <a:r>
                  <a:rPr lang="en-US" sz="1600" b="1" i="0" baseline="0" dirty="0">
                    <a:effectLst/>
                    <a:latin typeface="Times New Roman" panose="02020603050405020304" pitchFamily="18" charset="0"/>
                    <a:cs typeface="Times New Roman" panose="02020603050405020304" pitchFamily="18" charset="0"/>
                  </a:rPr>
                  <a:t> </a:t>
                </a:r>
                <a:r>
                  <a:rPr lang="en-US" sz="1600" b="1" i="0" baseline="0" dirty="0">
                    <a:effectLst/>
                    <a:latin typeface="Segoe Condensed" panose="020B0606040200020203" pitchFamily="34" charset="0"/>
                  </a:rPr>
                  <a:t>in volts</a:t>
                </a:r>
                <a:endParaRPr lang="en-US" sz="1600" dirty="0">
                  <a:effectLst/>
                  <a:latin typeface="Segoe Condensed" panose="020B0606040200020203" pitchFamily="34" charset="0"/>
                </a:endParaRPr>
              </a:p>
            </c:rich>
          </c:tx>
          <c:layout>
            <c:manualLayout>
              <c:xMode val="edge"/>
              <c:yMode val="edge"/>
              <c:x val="8.2412100729368595E-2"/>
              <c:y val="0.12311803448519548"/>
            </c:manualLayout>
          </c:layout>
          <c:overlay val="0"/>
          <c:spPr>
            <a:noFill/>
            <a:ln>
              <a:noFill/>
            </a:ln>
            <a:effectLst/>
          </c:spPr>
          <c:txPr>
            <a:bodyPr rot="0" spcFirstLastPara="1" vertOverflow="ellipsis" vert="horz" wrap="square" anchor="ctr" anchorCtr="1"/>
            <a:lstStyle/>
            <a:p>
              <a:pPr marL="0" marR="0" lvl="0" indent="0" algn="ctr" defTabSz="914400" rtl="0" eaLnBrk="1" fontAlgn="auto" latinLnBrk="0" hangingPunct="1">
                <a:lnSpc>
                  <a:spcPct val="100000"/>
                </a:lnSpc>
                <a:spcBef>
                  <a:spcPts val="0"/>
                </a:spcBef>
                <a:spcAft>
                  <a:spcPts val="0"/>
                </a:spcAft>
                <a:buClrTx/>
                <a:buSzTx/>
                <a:buFontTx/>
                <a:buNone/>
                <a:tabLst/>
                <a:defRPr sz="1050" b="0" i="0" u="none" strike="noStrike" kern="1200" baseline="0">
                  <a:solidFill>
                    <a:prstClr val="black">
                      <a:lumMod val="65000"/>
                      <a:lumOff val="35000"/>
                    </a:prstClr>
                  </a:solidFill>
                  <a:latin typeface="+mn-lt"/>
                  <a:ea typeface="+mn-ea"/>
                  <a:cs typeface="+mn-cs"/>
                </a:defRPr>
              </a:pPr>
              <a:endParaRPr lang="en-US"/>
            </a:p>
          </c:txPr>
        </c:title>
        <c:numFmt formatCode="General" sourceLinked="1"/>
        <c:majorTickMark val="none"/>
        <c:minorTickMark val="none"/>
        <c:tickLblPos val="high"/>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9920"/>
        <c:crosses val="autoZero"/>
        <c:crossBetween val="midCat"/>
      </c:valAx>
      <c:valAx>
        <c:axId val="3931499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r>
                  <a:rPr lang="en-US" sz="1600" b="1" i="0" baseline="0" dirty="0">
                    <a:effectLst/>
                    <a:latin typeface="Segoe Condensed" panose="020B0606040200020203" pitchFamily="34" charset="0"/>
                  </a:rPr>
                  <a:t>Forward Current </a:t>
                </a:r>
                <a:r>
                  <a:rPr lang="en-US" sz="1600" b="1" i="1" baseline="0" dirty="0">
                    <a:effectLst/>
                    <a:latin typeface="Times New Roman" panose="02020603050405020304" pitchFamily="18" charset="0"/>
                    <a:cs typeface="Times New Roman" panose="02020603050405020304" pitchFamily="18" charset="0"/>
                  </a:rPr>
                  <a:t>I</a:t>
                </a:r>
                <a:r>
                  <a:rPr lang="en-US" sz="1600" b="1" i="1" baseline="-25000" dirty="0">
                    <a:effectLst/>
                    <a:latin typeface="Times New Roman" panose="02020603050405020304" pitchFamily="18" charset="0"/>
                    <a:cs typeface="Times New Roman" panose="02020603050405020304" pitchFamily="18" charset="0"/>
                  </a:rPr>
                  <a:t>f</a:t>
                </a:r>
                <a:r>
                  <a:rPr lang="en-US" sz="1600" b="1" i="0" baseline="0" dirty="0">
                    <a:effectLst/>
                    <a:latin typeface="Times New Roman" panose="02020603050405020304" pitchFamily="18" charset="0"/>
                    <a:cs typeface="Times New Roman" panose="02020603050405020304" pitchFamily="18" charset="0"/>
                  </a:rPr>
                  <a:t> </a:t>
                </a:r>
                <a:r>
                  <a:rPr lang="en-US" sz="1600" b="1" i="0" baseline="0" dirty="0">
                    <a:effectLst/>
                    <a:latin typeface="Segoe Condensed" panose="020B0606040200020203" pitchFamily="34" charset="0"/>
                  </a:rPr>
                  <a:t> in mA</a:t>
                </a:r>
                <a:endParaRPr lang="en-US" sz="900" dirty="0">
                  <a:effectLst/>
                  <a:latin typeface="Segoe Condensed" panose="020B0606040200020203" pitchFamily="34" charset="0"/>
                </a:endParaRPr>
              </a:p>
            </c:rich>
          </c:tx>
          <c:layout>
            <c:manualLayout>
              <c:xMode val="edge"/>
              <c:yMode val="edge"/>
              <c:x val="1.9451650589670938E-2"/>
              <c:y val="0.59357136034256874"/>
            </c:manualLayout>
          </c:layout>
          <c:overlay val="0"/>
          <c:spPr>
            <a:noFill/>
            <a:ln>
              <a:noFill/>
            </a:ln>
            <a:effectLst/>
          </c:spPr>
          <c:txPr>
            <a:bodyPr rot="-5400000" spcFirstLastPara="1" vertOverflow="ellipsis" vert="horz" wrap="square" anchor="ctr" anchorCtr="1"/>
            <a:lstStyle/>
            <a:p>
              <a:pPr>
                <a:defRPr sz="1000" b="1"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crossAx val="393146312"/>
        <c:crosses val="autoZero"/>
        <c:crossBetween val="midCat"/>
      </c:valAx>
      <c:spPr>
        <a:noFill/>
        <a:ln>
          <a:noFill/>
        </a:ln>
        <a:effectLst/>
      </c:spPr>
    </c:plotArea>
    <c:legend>
      <c:legendPos val="b"/>
      <c:layout>
        <c:manualLayout>
          <c:xMode val="edge"/>
          <c:yMode val="edge"/>
          <c:x val="8.8523116092473389E-2"/>
          <c:y val="0.27817211223569771"/>
          <c:w val="0.14634165238063457"/>
          <c:h val="5.7447273704160147E-2"/>
        </c:manualLayout>
      </c:layout>
      <c:overlay val="0"/>
      <c:spPr>
        <a:solidFill>
          <a:schemeClr val="bg1"/>
        </a:solidFill>
        <a:ln>
          <a:solidFill>
            <a:schemeClr val="bg1">
              <a:lumMod val="85000"/>
            </a:schemeClr>
          </a:solid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Segoe Condensed" panose="020B0606040200020203" pitchFamily="34" charset="0"/>
              <a:ea typeface="+mn-ea"/>
              <a:cs typeface="+mn-cs"/>
            </a:defRPr>
          </a:pPr>
          <a:endParaRPr lang="en-US"/>
        </a:p>
      </c:txPr>
    </c:legend>
    <c:plotVisOnly val="1"/>
    <c:dispBlanksAs val="gap"/>
    <c:showDLblsOverMax val="0"/>
    <c:extLst/>
  </c:chart>
  <c:spPr>
    <a:solidFill>
      <a:schemeClr val="bg1"/>
    </a:solidFill>
    <a:ln w="9525" cap="flat" cmpd="sng" algn="ctr">
      <a:noFill/>
      <a:round/>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CBDCF6A-82BB-406D-88E5-5A6C1DE27146}" type="datetimeFigureOut">
              <a:rPr lang="en-US" smtClean="0"/>
              <a:t>4/18/2021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FCEB1-E76D-493A-965D-61A9B66306E0}" type="slidenum">
              <a:rPr lang="en-US" smtClean="0"/>
              <a:t>‹#›</a:t>
            </a:fld>
            <a:endParaRPr lang="en-US"/>
          </a:p>
        </p:txBody>
      </p:sp>
    </p:spTree>
    <p:extLst>
      <p:ext uri="{BB962C8B-B14F-4D97-AF65-F5344CB8AC3E}">
        <p14:creationId xmlns:p14="http://schemas.microsoft.com/office/powerpoint/2010/main" val="4239116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Photon" TargetMode="External"/><Relationship Id="rId13" Type="http://schemas.openxmlformats.org/officeDocument/2006/relationships/hyperlink" Target="https://en.wikipedia.org/wiki/Remote-control" TargetMode="External"/><Relationship Id="rId3" Type="http://schemas.openxmlformats.org/officeDocument/2006/relationships/hyperlink" Target="https://en.wikipedia.org/wiki/Semiconductor" TargetMode="External"/><Relationship Id="rId7" Type="http://schemas.openxmlformats.org/officeDocument/2006/relationships/hyperlink" Target="https://en.wikipedia.org/wiki/Electron_hole" TargetMode="External"/><Relationship Id="rId12" Type="http://schemas.openxmlformats.org/officeDocument/2006/relationships/hyperlink" Target="https://en.wikipedia.org/wiki/Light-emitting_diode#cite_note-FirstPracticalLED-7" TargetMode="External"/><Relationship Id="rId17" Type="http://schemas.openxmlformats.org/officeDocument/2006/relationships/hyperlink" Target="https://twitter.com/tubetimeus/status/1111807450141745152?s=11" TargetMode="External"/><Relationship Id="rId2" Type="http://schemas.openxmlformats.org/officeDocument/2006/relationships/slide" Target="../slides/slide23.xml"/><Relationship Id="rId16" Type="http://schemas.openxmlformats.org/officeDocument/2006/relationships/hyperlink" Target="https://en.wikipedia.org/wiki/Infrared" TargetMode="External"/><Relationship Id="rId1" Type="http://schemas.openxmlformats.org/officeDocument/2006/relationships/notesMaster" Target="../notesMasters/notesMaster1.xml"/><Relationship Id="rId6" Type="http://schemas.openxmlformats.org/officeDocument/2006/relationships/hyperlink" Target="https://en.wikipedia.org/wiki/Electron" TargetMode="External"/><Relationship Id="rId11" Type="http://schemas.openxmlformats.org/officeDocument/2006/relationships/hyperlink" Target="https://en.wikipedia.org/wiki/Light-emitting_diode#cite_note-6" TargetMode="External"/><Relationship Id="rId5" Type="http://schemas.openxmlformats.org/officeDocument/2006/relationships/hyperlink" Target="https://en.wikipedia.org/wiki/Electric_current" TargetMode="External"/><Relationship Id="rId15" Type="http://schemas.openxmlformats.org/officeDocument/2006/relationships/hyperlink" Target="https://en.wikipedia.org/wiki/Ultraviolet" TargetMode="External"/><Relationship Id="rId10" Type="http://schemas.openxmlformats.org/officeDocument/2006/relationships/hyperlink" Target="https://en.wikipedia.org/wiki/Light-emitting_diode#cite_note-5" TargetMode="External"/><Relationship Id="rId4" Type="http://schemas.openxmlformats.org/officeDocument/2006/relationships/hyperlink" Target="https://en.wikipedia.org/wiki/Light_source" TargetMode="External"/><Relationship Id="rId9" Type="http://schemas.openxmlformats.org/officeDocument/2006/relationships/hyperlink" Target="https://en.wikipedia.org/wiki/Band_gap" TargetMode="External"/><Relationship Id="rId14" Type="http://schemas.openxmlformats.org/officeDocument/2006/relationships/hyperlink" Target="https://en.wikipedia.org/wiki/Visible_spectrum"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Photon" TargetMode="External"/><Relationship Id="rId13" Type="http://schemas.openxmlformats.org/officeDocument/2006/relationships/hyperlink" Target="https://en.wikipedia.org/wiki/Remote-control" TargetMode="External"/><Relationship Id="rId3" Type="http://schemas.openxmlformats.org/officeDocument/2006/relationships/hyperlink" Target="https://en.wikipedia.org/wiki/Semiconductor" TargetMode="External"/><Relationship Id="rId7" Type="http://schemas.openxmlformats.org/officeDocument/2006/relationships/hyperlink" Target="https://en.wikipedia.org/wiki/Electron_hole" TargetMode="External"/><Relationship Id="rId12" Type="http://schemas.openxmlformats.org/officeDocument/2006/relationships/hyperlink" Target="https://en.wikipedia.org/wiki/Light-emitting_diode#cite_note-FirstPracticalLED-7" TargetMode="External"/><Relationship Id="rId17" Type="http://schemas.openxmlformats.org/officeDocument/2006/relationships/hyperlink" Target="https://twitter.com/tubetimeus/status/1111807450141745152?s=11" TargetMode="External"/><Relationship Id="rId2" Type="http://schemas.openxmlformats.org/officeDocument/2006/relationships/slide" Target="../slides/slide24.xml"/><Relationship Id="rId16" Type="http://schemas.openxmlformats.org/officeDocument/2006/relationships/hyperlink" Target="https://en.wikipedia.org/wiki/Infrared" TargetMode="External"/><Relationship Id="rId1" Type="http://schemas.openxmlformats.org/officeDocument/2006/relationships/notesMaster" Target="../notesMasters/notesMaster1.xml"/><Relationship Id="rId6" Type="http://schemas.openxmlformats.org/officeDocument/2006/relationships/hyperlink" Target="https://en.wikipedia.org/wiki/Electron" TargetMode="External"/><Relationship Id="rId11" Type="http://schemas.openxmlformats.org/officeDocument/2006/relationships/hyperlink" Target="https://en.wikipedia.org/wiki/Light-emitting_diode#cite_note-6" TargetMode="External"/><Relationship Id="rId5" Type="http://schemas.openxmlformats.org/officeDocument/2006/relationships/hyperlink" Target="https://en.wikipedia.org/wiki/Electric_current" TargetMode="External"/><Relationship Id="rId15" Type="http://schemas.openxmlformats.org/officeDocument/2006/relationships/hyperlink" Target="https://en.wikipedia.org/wiki/Ultraviolet" TargetMode="External"/><Relationship Id="rId10" Type="http://schemas.openxmlformats.org/officeDocument/2006/relationships/hyperlink" Target="https://en.wikipedia.org/wiki/Light-emitting_diode#cite_note-5" TargetMode="External"/><Relationship Id="rId4" Type="http://schemas.openxmlformats.org/officeDocument/2006/relationships/hyperlink" Target="https://en.wikipedia.org/wiki/Light_source" TargetMode="External"/><Relationship Id="rId9" Type="http://schemas.openxmlformats.org/officeDocument/2006/relationships/hyperlink" Target="https://en.wikipedia.org/wiki/Band_gap" TargetMode="External"/><Relationship Id="rId14" Type="http://schemas.openxmlformats.org/officeDocument/2006/relationships/hyperlink" Target="https://en.wikipedia.org/wiki/Visible_spectrum"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Electron_hole" TargetMode="External"/><Relationship Id="rId13" Type="http://schemas.openxmlformats.org/officeDocument/2006/relationships/hyperlink" Target="https://en.wikipedia.org/wiki/Light-emitting_diode#cite_note-FirstPracticalLED-7" TargetMode="External"/><Relationship Id="rId3" Type="http://schemas.openxmlformats.org/officeDocument/2006/relationships/hyperlink" Target="https://twitter.com/tubetimeus/status/1111807450141745152?s=11" TargetMode="External"/><Relationship Id="rId7" Type="http://schemas.openxmlformats.org/officeDocument/2006/relationships/hyperlink" Target="https://en.wikipedia.org/wiki/Electron" TargetMode="External"/><Relationship Id="rId12" Type="http://schemas.openxmlformats.org/officeDocument/2006/relationships/hyperlink" Target="https://en.wikipedia.org/wiki/Light-emitting_diode#cite_note-6" TargetMode="External"/><Relationship Id="rId17" Type="http://schemas.openxmlformats.org/officeDocument/2006/relationships/hyperlink" Target="https://en.wikipedia.org/wiki/Infrared" TargetMode="External"/><Relationship Id="rId2" Type="http://schemas.openxmlformats.org/officeDocument/2006/relationships/slide" Target="../slides/slide25.xml"/><Relationship Id="rId16" Type="http://schemas.openxmlformats.org/officeDocument/2006/relationships/hyperlink" Target="https://en.wikipedia.org/wiki/Ultraviolet" TargetMode="External"/><Relationship Id="rId1" Type="http://schemas.openxmlformats.org/officeDocument/2006/relationships/notesMaster" Target="../notesMasters/notesMaster1.xml"/><Relationship Id="rId6" Type="http://schemas.openxmlformats.org/officeDocument/2006/relationships/hyperlink" Target="https://en.wikipedia.org/wiki/Electric_current" TargetMode="External"/><Relationship Id="rId11" Type="http://schemas.openxmlformats.org/officeDocument/2006/relationships/hyperlink" Target="https://en.wikipedia.org/wiki/Light-emitting_diode#cite_note-5" TargetMode="External"/><Relationship Id="rId5" Type="http://schemas.openxmlformats.org/officeDocument/2006/relationships/hyperlink" Target="https://en.wikipedia.org/wiki/Light_source" TargetMode="External"/><Relationship Id="rId15" Type="http://schemas.openxmlformats.org/officeDocument/2006/relationships/hyperlink" Target="https://en.wikipedia.org/wiki/Visible_spectrum" TargetMode="External"/><Relationship Id="rId10" Type="http://schemas.openxmlformats.org/officeDocument/2006/relationships/hyperlink" Target="https://en.wikipedia.org/wiki/Band_gap" TargetMode="External"/><Relationship Id="rId4" Type="http://schemas.openxmlformats.org/officeDocument/2006/relationships/hyperlink" Target="https://en.wikipedia.org/wiki/Semiconductor" TargetMode="External"/><Relationship Id="rId9" Type="http://schemas.openxmlformats.org/officeDocument/2006/relationships/hyperlink" Target="https://en.wikipedia.org/wiki/Photon" TargetMode="External"/><Relationship Id="rId14" Type="http://schemas.openxmlformats.org/officeDocument/2006/relationships/hyperlink" Target="https://en.wikipedia.org/wiki/Remote-control"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tubetimeus/status/1111807450141745152?s=11"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itter.com/tubetimeus/status/1111807450141745152?s=11"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lednique.com/parallel-leds/" TargetMode="External"/><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lednique.com/parallel-leds/"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vimeo.com/111889143"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instructables.com/id/Air-quality-balloon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https://learn.adafruit.com/all-about-leds/what-is-an-led</a:t>
            </a:r>
          </a:p>
        </p:txBody>
      </p:sp>
      <p:sp>
        <p:nvSpPr>
          <p:cNvPr id="4" name="Slide Number Placeholder 3"/>
          <p:cNvSpPr>
            <a:spLocks noGrp="1"/>
          </p:cNvSpPr>
          <p:nvPr>
            <p:ph type="sldNum" sz="quarter" idx="5"/>
          </p:nvPr>
        </p:nvSpPr>
        <p:spPr/>
        <p:txBody>
          <a:bodyPr/>
          <a:lstStyle/>
          <a:p>
            <a:fld id="{86CEBA8C-C941-674C-ABA3-D3CC7F1C7354}" type="slidenum">
              <a:rPr lang="en-US" smtClean="0"/>
              <a:t>1</a:t>
            </a:fld>
            <a:endParaRPr lang="en-US"/>
          </a:p>
        </p:txBody>
      </p:sp>
    </p:spTree>
    <p:extLst>
      <p:ext uri="{BB962C8B-B14F-4D97-AF65-F5344CB8AC3E}">
        <p14:creationId xmlns:p14="http://schemas.microsoft.com/office/powerpoint/2010/main" val="470246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https://youtu.be/EZEMK-C-nSo</a:t>
            </a:r>
          </a:p>
        </p:txBody>
      </p:sp>
      <p:sp>
        <p:nvSpPr>
          <p:cNvPr id="4" name="Slide Number Placeholder 3"/>
          <p:cNvSpPr>
            <a:spLocks noGrp="1"/>
          </p:cNvSpPr>
          <p:nvPr>
            <p:ph type="sldNum" sz="quarter" idx="5"/>
          </p:nvPr>
        </p:nvSpPr>
        <p:spPr/>
        <p:txBody>
          <a:bodyPr/>
          <a:lstStyle/>
          <a:p>
            <a:fld id="{CDFFCEB1-E76D-493A-965D-61A9B66306E0}" type="slidenum">
              <a:rPr lang="en-US" smtClean="0"/>
              <a:t>13</a:t>
            </a:fld>
            <a:endParaRPr lang="en-US"/>
          </a:p>
        </p:txBody>
      </p:sp>
    </p:spTree>
    <p:extLst>
      <p:ext uri="{BB962C8B-B14F-4D97-AF65-F5344CB8AC3E}">
        <p14:creationId xmlns:p14="http://schemas.microsoft.com/office/powerpoint/2010/main" val="753450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https://youtu.be/EZEMK-C-nSo</a:t>
            </a:r>
          </a:p>
        </p:txBody>
      </p:sp>
      <p:sp>
        <p:nvSpPr>
          <p:cNvPr id="4" name="Slide Number Placeholder 3"/>
          <p:cNvSpPr>
            <a:spLocks noGrp="1"/>
          </p:cNvSpPr>
          <p:nvPr>
            <p:ph type="sldNum" sz="quarter" idx="5"/>
          </p:nvPr>
        </p:nvSpPr>
        <p:spPr/>
        <p:txBody>
          <a:bodyPr/>
          <a:lstStyle/>
          <a:p>
            <a:fld id="{CDFFCEB1-E76D-493A-965D-61A9B66306E0}" type="slidenum">
              <a:rPr lang="en-US" smtClean="0"/>
              <a:t>14</a:t>
            </a:fld>
            <a:endParaRPr lang="en-US"/>
          </a:p>
        </p:txBody>
      </p:sp>
    </p:spTree>
    <p:extLst>
      <p:ext uri="{BB962C8B-B14F-4D97-AF65-F5344CB8AC3E}">
        <p14:creationId xmlns:p14="http://schemas.microsoft.com/office/powerpoint/2010/main" val="4128246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light-emitting diode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LED</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Semiconductor"/>
              </a:rPr>
              <a:t>semiconductor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Light source"/>
              </a:rPr>
              <a:t>light source</a:t>
            </a:r>
            <a:r>
              <a:rPr lang="en-US" sz="1200" b="0" i="0" kern="1200" dirty="0">
                <a:solidFill>
                  <a:schemeClr val="tx1"/>
                </a:solidFill>
                <a:effectLst/>
                <a:latin typeface="+mn-lt"/>
                <a:ea typeface="+mn-ea"/>
                <a:cs typeface="+mn-cs"/>
              </a:rPr>
              <a:t> that emits light when </a:t>
            </a:r>
            <a:r>
              <a:rPr lang="en-US" sz="1200" b="0" i="0" u="none" strike="noStrike" kern="1200" dirty="0">
                <a:solidFill>
                  <a:schemeClr val="tx1"/>
                </a:solidFill>
                <a:effectLst/>
                <a:latin typeface="+mn-lt"/>
                <a:ea typeface="+mn-ea"/>
                <a:cs typeface="+mn-cs"/>
                <a:hlinkClick r:id="rId5" tooltip="Electric current"/>
              </a:rPr>
              <a:t>current</a:t>
            </a:r>
            <a:r>
              <a:rPr lang="en-US" sz="1200" b="0" i="0" kern="1200" dirty="0">
                <a:solidFill>
                  <a:schemeClr val="tx1"/>
                </a:solidFill>
                <a:effectLst/>
                <a:latin typeface="+mn-lt"/>
                <a:ea typeface="+mn-ea"/>
                <a:cs typeface="+mn-cs"/>
              </a:rPr>
              <a:t> flows through it. </a:t>
            </a:r>
            <a:r>
              <a:rPr lang="en-US" sz="1200" b="0" i="0" u="none" strike="noStrike" kern="1200" dirty="0">
                <a:solidFill>
                  <a:schemeClr val="tx1"/>
                </a:solidFill>
                <a:effectLst/>
                <a:latin typeface="+mn-lt"/>
                <a:ea typeface="+mn-ea"/>
                <a:cs typeface="+mn-cs"/>
                <a:hlinkClick r:id="rId6" tooltip="Electron"/>
              </a:rPr>
              <a:t>Electrons</a:t>
            </a:r>
            <a:r>
              <a:rPr lang="en-US" sz="1200" b="0" i="0" kern="1200" dirty="0">
                <a:solidFill>
                  <a:schemeClr val="tx1"/>
                </a:solidFill>
                <a:effectLst/>
                <a:latin typeface="+mn-lt"/>
                <a:ea typeface="+mn-ea"/>
                <a:cs typeface="+mn-cs"/>
              </a:rPr>
              <a:t> in the semiconductor recombine with </a:t>
            </a:r>
            <a:r>
              <a:rPr lang="en-US" sz="1200" b="0" i="0" u="none" strike="noStrike" kern="1200" dirty="0">
                <a:solidFill>
                  <a:schemeClr val="tx1"/>
                </a:solidFill>
                <a:effectLst/>
                <a:latin typeface="+mn-lt"/>
                <a:ea typeface="+mn-ea"/>
                <a:cs typeface="+mn-cs"/>
                <a:hlinkClick r:id="rId7" tooltip="Electron hole"/>
              </a:rPr>
              <a:t>electron holes</a:t>
            </a:r>
            <a:r>
              <a:rPr lang="en-US" sz="1200" b="0" i="0" kern="1200" dirty="0">
                <a:solidFill>
                  <a:schemeClr val="tx1"/>
                </a:solidFill>
                <a:effectLst/>
                <a:latin typeface="+mn-lt"/>
                <a:ea typeface="+mn-ea"/>
                <a:cs typeface="+mn-cs"/>
              </a:rPr>
              <a:t>, releasing energy in the form of </a:t>
            </a:r>
            <a:r>
              <a:rPr lang="en-US" sz="1200" b="0" i="0" u="none" strike="noStrike" kern="1200" dirty="0">
                <a:solidFill>
                  <a:schemeClr val="tx1"/>
                </a:solidFill>
                <a:effectLst/>
                <a:latin typeface="+mn-lt"/>
                <a:ea typeface="+mn-ea"/>
                <a:cs typeface="+mn-cs"/>
                <a:hlinkClick r:id="rId8" tooltip="Photon"/>
              </a:rPr>
              <a:t>photons</a:t>
            </a:r>
            <a:r>
              <a:rPr lang="en-US" sz="1200" b="0" i="0" kern="1200" dirty="0">
                <a:solidFill>
                  <a:schemeClr val="tx1"/>
                </a:solidFill>
                <a:effectLst/>
                <a:latin typeface="+mn-lt"/>
                <a:ea typeface="+mn-ea"/>
                <a:cs typeface="+mn-cs"/>
              </a:rPr>
              <a:t>. The color of the light (corresponding to the energy of the photons) is determined by the energy required for electrons to cross the </a:t>
            </a:r>
            <a:r>
              <a:rPr lang="en-US" sz="1200" b="0" i="0" u="none" strike="noStrike" kern="1200" dirty="0">
                <a:solidFill>
                  <a:schemeClr val="tx1"/>
                </a:solidFill>
                <a:effectLst/>
                <a:latin typeface="+mn-lt"/>
                <a:ea typeface="+mn-ea"/>
                <a:cs typeface="+mn-cs"/>
                <a:hlinkClick r:id="rId9" tooltip="Band gap"/>
              </a:rPr>
              <a:t>band gap</a:t>
            </a:r>
            <a:r>
              <a:rPr lang="en-US" sz="1200" b="0" i="0" kern="1200" dirty="0">
                <a:solidFill>
                  <a:schemeClr val="tx1"/>
                </a:solidFill>
                <a:effectLst/>
                <a:latin typeface="+mn-lt"/>
                <a:ea typeface="+mn-ea"/>
                <a:cs typeface="+mn-cs"/>
              </a:rPr>
              <a:t> of the semiconductor.</a:t>
            </a:r>
            <a:r>
              <a:rPr lang="en-US" sz="1200" b="0" i="0" u="none" strike="noStrike" kern="1200" baseline="30000" dirty="0">
                <a:solidFill>
                  <a:schemeClr val="tx1"/>
                </a:solidFill>
                <a:effectLst/>
                <a:latin typeface="+mn-lt"/>
                <a:ea typeface="+mn-ea"/>
                <a:cs typeface="+mn-cs"/>
                <a:hlinkClick r:id="rId10"/>
              </a:rPr>
              <a:t>[5]</a:t>
            </a:r>
            <a:r>
              <a:rPr lang="en-US" sz="1200" b="0" i="0" kern="1200" dirty="0">
                <a:solidFill>
                  <a:schemeClr val="tx1"/>
                </a:solidFill>
                <a:effectLst/>
                <a:latin typeface="+mn-lt"/>
                <a:ea typeface="+mn-ea"/>
                <a:cs typeface="+mn-cs"/>
              </a:rPr>
              <a:t> White light is obtained by using multiple semiconductors or a layer of light-emitting phosphor on the semiconductor device.</a:t>
            </a:r>
            <a:r>
              <a:rPr lang="en-US" sz="1200" b="0" i="0" u="none" strike="noStrike" kern="1200" baseline="30000" dirty="0">
                <a:solidFill>
                  <a:schemeClr val="tx1"/>
                </a:solidFill>
                <a:effectLst/>
                <a:latin typeface="+mn-lt"/>
                <a:ea typeface="+mn-ea"/>
                <a:cs typeface="+mn-cs"/>
                <a:hlinkClick r:id="rId11"/>
              </a:rPr>
              <a:t>[6]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Appearing as practical electronic components in 1962, the earliest LEDs emitted low-intensity infrared light.</a:t>
            </a:r>
            <a:r>
              <a:rPr lang="en-US" sz="1200" b="0" i="0" u="none" strike="noStrike" kern="1200" baseline="30000" dirty="0">
                <a:solidFill>
                  <a:schemeClr val="tx1"/>
                </a:solidFill>
                <a:effectLst/>
                <a:latin typeface="+mn-lt"/>
                <a:ea typeface="+mn-ea"/>
                <a:cs typeface="+mn-cs"/>
                <a:hlinkClick r:id="rId12"/>
              </a:rPr>
              <a:t>[7]</a:t>
            </a:r>
            <a:r>
              <a:rPr lang="en-US" sz="1200" b="0" i="0" kern="1200" dirty="0">
                <a:solidFill>
                  <a:schemeClr val="tx1"/>
                </a:solidFill>
                <a:effectLst/>
                <a:latin typeface="+mn-lt"/>
                <a:ea typeface="+mn-ea"/>
                <a:cs typeface="+mn-cs"/>
              </a:rPr>
              <a:t> Infrared LEDs are used in </a:t>
            </a:r>
            <a:r>
              <a:rPr lang="en-US" sz="1200" b="0" i="0" u="none" strike="noStrike" kern="1200" dirty="0">
                <a:solidFill>
                  <a:schemeClr val="tx1"/>
                </a:solidFill>
                <a:effectLst/>
                <a:latin typeface="+mn-lt"/>
                <a:ea typeface="+mn-ea"/>
                <a:cs typeface="+mn-cs"/>
                <a:hlinkClick r:id="rId13" tooltip="Remote-control"/>
              </a:rPr>
              <a:t>remote-control</a:t>
            </a:r>
            <a:r>
              <a:rPr lang="en-US" sz="1200" b="0" i="0" kern="1200" dirty="0">
                <a:solidFill>
                  <a:schemeClr val="tx1"/>
                </a:solidFill>
                <a:effectLst/>
                <a:latin typeface="+mn-lt"/>
                <a:ea typeface="+mn-ea"/>
                <a:cs typeface="+mn-cs"/>
              </a:rPr>
              <a:t> circuits, such as those used with a wide variety of consumer electronics. The first visible-light LEDs were of low intensity and limited to red. Modern LEDs are available across the </a:t>
            </a:r>
            <a:r>
              <a:rPr lang="en-US" sz="1200" b="0" i="0" u="none" strike="noStrike" kern="1200" dirty="0">
                <a:solidFill>
                  <a:schemeClr val="tx1"/>
                </a:solidFill>
                <a:effectLst/>
                <a:latin typeface="+mn-lt"/>
                <a:ea typeface="+mn-ea"/>
                <a:cs typeface="+mn-cs"/>
                <a:hlinkClick r:id="rId14" tooltip="Visible spectrum"/>
              </a:rPr>
              <a:t>visible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5" tooltip="Ultraviolet"/>
              </a:rPr>
              <a:t>ultraviolet</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6" tooltip="Infrared"/>
              </a:rPr>
              <a:t>infrared</a:t>
            </a:r>
            <a:r>
              <a:rPr lang="en-US" sz="1200" b="0" i="0" kern="1200" dirty="0">
                <a:solidFill>
                  <a:schemeClr val="tx1"/>
                </a:solidFill>
                <a:effectLst/>
                <a:latin typeface="+mn-lt"/>
                <a:ea typeface="+mn-ea"/>
                <a:cs typeface="+mn-cs"/>
              </a:rPr>
              <a:t> wavelengths, with high light output.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hlinkClick r:id="rId17"/>
              </a:rPr>
              <a:t>https://twitter.com/tubetimeus/status/1111807450141745152?s=11</a:t>
            </a:r>
            <a:endParaRPr lang="en-US" dirty="0"/>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6CEBA8C-C941-674C-ABA3-D3CC7F1C7354}" type="slidenum">
              <a:rPr lang="en-US" smtClean="0"/>
              <a:t>23</a:t>
            </a:fld>
            <a:endParaRPr lang="en-US"/>
          </a:p>
        </p:txBody>
      </p:sp>
    </p:spTree>
    <p:extLst>
      <p:ext uri="{BB962C8B-B14F-4D97-AF65-F5344CB8AC3E}">
        <p14:creationId xmlns:p14="http://schemas.microsoft.com/office/powerpoint/2010/main" val="28930438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light-emitting diode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LED</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3" tooltip="Semiconductor"/>
              </a:rPr>
              <a:t>semiconductor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4" tooltip="Light source"/>
              </a:rPr>
              <a:t>light source</a:t>
            </a:r>
            <a:r>
              <a:rPr lang="en-US" sz="1200" b="0" i="0" kern="1200" dirty="0">
                <a:solidFill>
                  <a:schemeClr val="tx1"/>
                </a:solidFill>
                <a:effectLst/>
                <a:latin typeface="+mn-lt"/>
                <a:ea typeface="+mn-ea"/>
                <a:cs typeface="+mn-cs"/>
              </a:rPr>
              <a:t> that emits light when </a:t>
            </a:r>
            <a:r>
              <a:rPr lang="en-US" sz="1200" b="0" i="0" u="none" strike="noStrike" kern="1200" dirty="0">
                <a:solidFill>
                  <a:schemeClr val="tx1"/>
                </a:solidFill>
                <a:effectLst/>
                <a:latin typeface="+mn-lt"/>
                <a:ea typeface="+mn-ea"/>
                <a:cs typeface="+mn-cs"/>
                <a:hlinkClick r:id="rId5" tooltip="Electric current"/>
              </a:rPr>
              <a:t>current</a:t>
            </a:r>
            <a:r>
              <a:rPr lang="en-US" sz="1200" b="0" i="0" kern="1200" dirty="0">
                <a:solidFill>
                  <a:schemeClr val="tx1"/>
                </a:solidFill>
                <a:effectLst/>
                <a:latin typeface="+mn-lt"/>
                <a:ea typeface="+mn-ea"/>
                <a:cs typeface="+mn-cs"/>
              </a:rPr>
              <a:t> flows through it. </a:t>
            </a:r>
            <a:r>
              <a:rPr lang="en-US" sz="1200" b="0" i="0" u="none" strike="noStrike" kern="1200" dirty="0">
                <a:solidFill>
                  <a:schemeClr val="tx1"/>
                </a:solidFill>
                <a:effectLst/>
                <a:latin typeface="+mn-lt"/>
                <a:ea typeface="+mn-ea"/>
                <a:cs typeface="+mn-cs"/>
                <a:hlinkClick r:id="rId6" tooltip="Electron"/>
              </a:rPr>
              <a:t>Electrons</a:t>
            </a:r>
            <a:r>
              <a:rPr lang="en-US" sz="1200" b="0" i="0" kern="1200" dirty="0">
                <a:solidFill>
                  <a:schemeClr val="tx1"/>
                </a:solidFill>
                <a:effectLst/>
                <a:latin typeface="+mn-lt"/>
                <a:ea typeface="+mn-ea"/>
                <a:cs typeface="+mn-cs"/>
              </a:rPr>
              <a:t> in the semiconductor recombine with </a:t>
            </a:r>
            <a:r>
              <a:rPr lang="en-US" sz="1200" b="0" i="0" u="none" strike="noStrike" kern="1200" dirty="0">
                <a:solidFill>
                  <a:schemeClr val="tx1"/>
                </a:solidFill>
                <a:effectLst/>
                <a:latin typeface="+mn-lt"/>
                <a:ea typeface="+mn-ea"/>
                <a:cs typeface="+mn-cs"/>
                <a:hlinkClick r:id="rId7" tooltip="Electron hole"/>
              </a:rPr>
              <a:t>electron holes</a:t>
            </a:r>
            <a:r>
              <a:rPr lang="en-US" sz="1200" b="0" i="0" kern="1200" dirty="0">
                <a:solidFill>
                  <a:schemeClr val="tx1"/>
                </a:solidFill>
                <a:effectLst/>
                <a:latin typeface="+mn-lt"/>
                <a:ea typeface="+mn-ea"/>
                <a:cs typeface="+mn-cs"/>
              </a:rPr>
              <a:t>, releasing energy in the form of </a:t>
            </a:r>
            <a:r>
              <a:rPr lang="en-US" sz="1200" b="0" i="0" u="none" strike="noStrike" kern="1200" dirty="0">
                <a:solidFill>
                  <a:schemeClr val="tx1"/>
                </a:solidFill>
                <a:effectLst/>
                <a:latin typeface="+mn-lt"/>
                <a:ea typeface="+mn-ea"/>
                <a:cs typeface="+mn-cs"/>
                <a:hlinkClick r:id="rId8" tooltip="Photon"/>
              </a:rPr>
              <a:t>photons</a:t>
            </a:r>
            <a:r>
              <a:rPr lang="en-US" sz="1200" b="0" i="0" kern="1200" dirty="0">
                <a:solidFill>
                  <a:schemeClr val="tx1"/>
                </a:solidFill>
                <a:effectLst/>
                <a:latin typeface="+mn-lt"/>
                <a:ea typeface="+mn-ea"/>
                <a:cs typeface="+mn-cs"/>
              </a:rPr>
              <a:t>. The color of the light (corresponding to the energy of the photons) is determined by the energy required for electrons to cross the </a:t>
            </a:r>
            <a:r>
              <a:rPr lang="en-US" sz="1200" b="0" i="0" u="none" strike="noStrike" kern="1200" dirty="0">
                <a:solidFill>
                  <a:schemeClr val="tx1"/>
                </a:solidFill>
                <a:effectLst/>
                <a:latin typeface="+mn-lt"/>
                <a:ea typeface="+mn-ea"/>
                <a:cs typeface="+mn-cs"/>
                <a:hlinkClick r:id="rId9" tooltip="Band gap"/>
              </a:rPr>
              <a:t>band gap</a:t>
            </a:r>
            <a:r>
              <a:rPr lang="en-US" sz="1200" b="0" i="0" kern="1200" dirty="0">
                <a:solidFill>
                  <a:schemeClr val="tx1"/>
                </a:solidFill>
                <a:effectLst/>
                <a:latin typeface="+mn-lt"/>
                <a:ea typeface="+mn-ea"/>
                <a:cs typeface="+mn-cs"/>
              </a:rPr>
              <a:t> of the semiconductor.</a:t>
            </a:r>
            <a:r>
              <a:rPr lang="en-US" sz="1200" b="0" i="0" u="none" strike="noStrike" kern="1200" baseline="30000" dirty="0">
                <a:solidFill>
                  <a:schemeClr val="tx1"/>
                </a:solidFill>
                <a:effectLst/>
                <a:latin typeface="+mn-lt"/>
                <a:ea typeface="+mn-ea"/>
                <a:cs typeface="+mn-cs"/>
                <a:hlinkClick r:id="rId10"/>
              </a:rPr>
              <a:t>[5]</a:t>
            </a:r>
            <a:r>
              <a:rPr lang="en-US" sz="1200" b="0" i="0" kern="1200" dirty="0">
                <a:solidFill>
                  <a:schemeClr val="tx1"/>
                </a:solidFill>
                <a:effectLst/>
                <a:latin typeface="+mn-lt"/>
                <a:ea typeface="+mn-ea"/>
                <a:cs typeface="+mn-cs"/>
              </a:rPr>
              <a:t> White light is obtained by using multiple semiconductors or a layer of light-emitting phosphor on the semiconductor device.</a:t>
            </a:r>
            <a:r>
              <a:rPr lang="en-US" sz="1200" b="0" i="0" u="none" strike="noStrike" kern="1200" baseline="30000" dirty="0">
                <a:solidFill>
                  <a:schemeClr val="tx1"/>
                </a:solidFill>
                <a:effectLst/>
                <a:latin typeface="+mn-lt"/>
                <a:ea typeface="+mn-ea"/>
                <a:cs typeface="+mn-cs"/>
                <a:hlinkClick r:id="rId11"/>
              </a:rPr>
              <a:t>[6]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Appearing as practical electronic components in 1962, the earliest LEDs emitted low-intensity infrared light.</a:t>
            </a:r>
            <a:r>
              <a:rPr lang="en-US" sz="1200" b="0" i="0" u="none" strike="noStrike" kern="1200" baseline="30000" dirty="0">
                <a:solidFill>
                  <a:schemeClr val="tx1"/>
                </a:solidFill>
                <a:effectLst/>
                <a:latin typeface="+mn-lt"/>
                <a:ea typeface="+mn-ea"/>
                <a:cs typeface="+mn-cs"/>
                <a:hlinkClick r:id="rId12"/>
              </a:rPr>
              <a:t>[7]</a:t>
            </a:r>
            <a:r>
              <a:rPr lang="en-US" sz="1200" b="0" i="0" kern="1200" dirty="0">
                <a:solidFill>
                  <a:schemeClr val="tx1"/>
                </a:solidFill>
                <a:effectLst/>
                <a:latin typeface="+mn-lt"/>
                <a:ea typeface="+mn-ea"/>
                <a:cs typeface="+mn-cs"/>
              </a:rPr>
              <a:t> Infrared LEDs are used in </a:t>
            </a:r>
            <a:r>
              <a:rPr lang="en-US" sz="1200" b="0" i="0" u="none" strike="noStrike" kern="1200" dirty="0">
                <a:solidFill>
                  <a:schemeClr val="tx1"/>
                </a:solidFill>
                <a:effectLst/>
                <a:latin typeface="+mn-lt"/>
                <a:ea typeface="+mn-ea"/>
                <a:cs typeface="+mn-cs"/>
                <a:hlinkClick r:id="rId13" tooltip="Remote-control"/>
              </a:rPr>
              <a:t>remote-control</a:t>
            </a:r>
            <a:r>
              <a:rPr lang="en-US" sz="1200" b="0" i="0" kern="1200" dirty="0">
                <a:solidFill>
                  <a:schemeClr val="tx1"/>
                </a:solidFill>
                <a:effectLst/>
                <a:latin typeface="+mn-lt"/>
                <a:ea typeface="+mn-ea"/>
                <a:cs typeface="+mn-cs"/>
              </a:rPr>
              <a:t> circuits, such as those used with a wide variety of consumer electronics. The first visible-light LEDs were of low intensity and limited to red. Modern LEDs are available across the </a:t>
            </a:r>
            <a:r>
              <a:rPr lang="en-US" sz="1200" b="0" i="0" u="none" strike="noStrike" kern="1200" dirty="0">
                <a:solidFill>
                  <a:schemeClr val="tx1"/>
                </a:solidFill>
                <a:effectLst/>
                <a:latin typeface="+mn-lt"/>
                <a:ea typeface="+mn-ea"/>
                <a:cs typeface="+mn-cs"/>
                <a:hlinkClick r:id="rId14" tooltip="Visible spectrum"/>
              </a:rPr>
              <a:t>visible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5" tooltip="Ultraviolet"/>
              </a:rPr>
              <a:t>ultraviolet</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6" tooltip="Infrared"/>
              </a:rPr>
              <a:t>infrared</a:t>
            </a:r>
            <a:r>
              <a:rPr lang="en-US" sz="1200" b="0" i="0" kern="1200" dirty="0">
                <a:solidFill>
                  <a:schemeClr val="tx1"/>
                </a:solidFill>
                <a:effectLst/>
                <a:latin typeface="+mn-lt"/>
                <a:ea typeface="+mn-ea"/>
                <a:cs typeface="+mn-cs"/>
              </a:rPr>
              <a:t> wavelengths, with high light output.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t>
            </a:r>
          </a:p>
          <a:p>
            <a:endParaRPr lang="en-US" sz="1200" b="0" i="0" kern="1200" dirty="0">
              <a:solidFill>
                <a:schemeClr val="tx1"/>
              </a:solidFill>
              <a:effectLst/>
              <a:latin typeface="+mn-lt"/>
              <a:ea typeface="+mn-ea"/>
              <a:cs typeface="+mn-cs"/>
            </a:endParaRPr>
          </a:p>
          <a:p>
            <a:r>
              <a:rPr lang="en-US" dirty="0">
                <a:hlinkClick r:id="rId17"/>
              </a:rPr>
              <a:t>https://twitter.com/tubetimeus/status/1111807450141745152?s=11</a:t>
            </a:r>
            <a:endParaRPr lang="en-US" dirty="0"/>
          </a:p>
          <a:p>
            <a:endParaRPr lang="en-US"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86CEBA8C-C941-674C-ABA3-D3CC7F1C7354}" type="slidenum">
              <a:rPr lang="en-US" smtClean="0"/>
              <a:t>24</a:t>
            </a:fld>
            <a:endParaRPr lang="en-US"/>
          </a:p>
        </p:txBody>
      </p:sp>
    </p:spTree>
    <p:extLst>
      <p:ext uri="{BB962C8B-B14F-4D97-AF65-F5344CB8AC3E}">
        <p14:creationId xmlns:p14="http://schemas.microsoft.com/office/powerpoint/2010/main" val="7606121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https://twitter.com/tubetimeus/status/1111807450141745152?s=11</a:t>
            </a:r>
            <a:endParaRPr lang="en-US" dirty="0"/>
          </a:p>
          <a:p>
            <a:endParaRPr lang="en-US" dirty="0"/>
          </a:p>
          <a:p>
            <a:r>
              <a:rPr lang="en-US" dirty="0"/>
              <a:t>---</a:t>
            </a:r>
          </a:p>
          <a:p>
            <a:endParaRPr lang="en-US" dirty="0"/>
          </a:p>
          <a:p>
            <a:r>
              <a:rPr lang="en-US" sz="1200" b="0" i="0" kern="1200" dirty="0">
                <a:solidFill>
                  <a:schemeClr val="tx1"/>
                </a:solidFill>
                <a:effectLst/>
                <a:latin typeface="+mn-lt"/>
                <a:ea typeface="+mn-ea"/>
                <a:cs typeface="+mn-cs"/>
              </a:rPr>
              <a:t>A </a:t>
            </a:r>
            <a:r>
              <a:rPr lang="en-US" sz="1200" b="1" i="0" kern="1200" dirty="0">
                <a:solidFill>
                  <a:schemeClr val="tx1"/>
                </a:solidFill>
                <a:effectLst/>
                <a:latin typeface="+mn-lt"/>
                <a:ea typeface="+mn-ea"/>
                <a:cs typeface="+mn-cs"/>
              </a:rPr>
              <a:t>light-emitting diode</a:t>
            </a:r>
            <a:r>
              <a:rPr lang="en-US" sz="1200" b="0" i="0" kern="1200" dirty="0">
                <a:solidFill>
                  <a:schemeClr val="tx1"/>
                </a:solidFill>
                <a:effectLst/>
                <a:latin typeface="+mn-lt"/>
                <a:ea typeface="+mn-ea"/>
                <a:cs typeface="+mn-cs"/>
              </a:rPr>
              <a:t> (</a:t>
            </a:r>
            <a:r>
              <a:rPr lang="en-US" sz="1200" b="1" i="0" kern="1200" dirty="0">
                <a:solidFill>
                  <a:schemeClr val="tx1"/>
                </a:solidFill>
                <a:effectLst/>
                <a:latin typeface="+mn-lt"/>
                <a:ea typeface="+mn-ea"/>
                <a:cs typeface="+mn-cs"/>
              </a:rPr>
              <a:t>LED</a:t>
            </a:r>
            <a:r>
              <a:rPr lang="en-US" sz="1200" b="0" i="0" kern="1200" dirty="0">
                <a:solidFill>
                  <a:schemeClr val="tx1"/>
                </a:solidFill>
                <a:effectLst/>
                <a:latin typeface="+mn-lt"/>
                <a:ea typeface="+mn-ea"/>
                <a:cs typeface="+mn-cs"/>
              </a:rPr>
              <a:t>) is a </a:t>
            </a:r>
            <a:r>
              <a:rPr lang="en-US" sz="1200" b="0" i="0" u="none" strike="noStrike" kern="1200" dirty="0">
                <a:solidFill>
                  <a:schemeClr val="tx1"/>
                </a:solidFill>
                <a:effectLst/>
                <a:latin typeface="+mn-lt"/>
                <a:ea typeface="+mn-ea"/>
                <a:cs typeface="+mn-cs"/>
                <a:hlinkClick r:id="rId4" tooltip="Semiconductor"/>
              </a:rPr>
              <a:t>semiconductor</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5" tooltip="Light source"/>
              </a:rPr>
              <a:t>light source</a:t>
            </a:r>
            <a:r>
              <a:rPr lang="en-US" sz="1200" b="0" i="0" kern="1200" dirty="0">
                <a:solidFill>
                  <a:schemeClr val="tx1"/>
                </a:solidFill>
                <a:effectLst/>
                <a:latin typeface="+mn-lt"/>
                <a:ea typeface="+mn-ea"/>
                <a:cs typeface="+mn-cs"/>
              </a:rPr>
              <a:t> that emits light when </a:t>
            </a:r>
            <a:r>
              <a:rPr lang="en-US" sz="1200" b="0" i="0" u="none" strike="noStrike" kern="1200" dirty="0">
                <a:solidFill>
                  <a:schemeClr val="tx1"/>
                </a:solidFill>
                <a:effectLst/>
                <a:latin typeface="+mn-lt"/>
                <a:ea typeface="+mn-ea"/>
                <a:cs typeface="+mn-cs"/>
                <a:hlinkClick r:id="rId6" tooltip="Electric current"/>
              </a:rPr>
              <a:t>current</a:t>
            </a:r>
            <a:r>
              <a:rPr lang="en-US" sz="1200" b="0" i="0" kern="1200" dirty="0">
                <a:solidFill>
                  <a:schemeClr val="tx1"/>
                </a:solidFill>
                <a:effectLst/>
                <a:latin typeface="+mn-lt"/>
                <a:ea typeface="+mn-ea"/>
                <a:cs typeface="+mn-cs"/>
              </a:rPr>
              <a:t> flows through it. </a:t>
            </a:r>
            <a:r>
              <a:rPr lang="en-US" sz="1200" b="0" i="0" u="none" strike="noStrike" kern="1200" dirty="0">
                <a:solidFill>
                  <a:schemeClr val="tx1"/>
                </a:solidFill>
                <a:effectLst/>
                <a:latin typeface="+mn-lt"/>
                <a:ea typeface="+mn-ea"/>
                <a:cs typeface="+mn-cs"/>
                <a:hlinkClick r:id="rId7" tooltip="Electron"/>
              </a:rPr>
              <a:t>Electrons</a:t>
            </a:r>
            <a:r>
              <a:rPr lang="en-US" sz="1200" b="0" i="0" kern="1200" dirty="0">
                <a:solidFill>
                  <a:schemeClr val="tx1"/>
                </a:solidFill>
                <a:effectLst/>
                <a:latin typeface="+mn-lt"/>
                <a:ea typeface="+mn-ea"/>
                <a:cs typeface="+mn-cs"/>
              </a:rPr>
              <a:t> in the semiconductor recombine with </a:t>
            </a:r>
            <a:r>
              <a:rPr lang="en-US" sz="1200" b="0" i="0" u="none" strike="noStrike" kern="1200" dirty="0">
                <a:solidFill>
                  <a:schemeClr val="tx1"/>
                </a:solidFill>
                <a:effectLst/>
                <a:latin typeface="+mn-lt"/>
                <a:ea typeface="+mn-ea"/>
                <a:cs typeface="+mn-cs"/>
                <a:hlinkClick r:id="rId8" tooltip="Electron hole"/>
              </a:rPr>
              <a:t>electron holes</a:t>
            </a:r>
            <a:r>
              <a:rPr lang="en-US" sz="1200" b="0" i="0" kern="1200" dirty="0">
                <a:solidFill>
                  <a:schemeClr val="tx1"/>
                </a:solidFill>
                <a:effectLst/>
                <a:latin typeface="+mn-lt"/>
                <a:ea typeface="+mn-ea"/>
                <a:cs typeface="+mn-cs"/>
              </a:rPr>
              <a:t>, releasing energy in the form of </a:t>
            </a:r>
            <a:r>
              <a:rPr lang="en-US" sz="1200" b="0" i="0" u="none" strike="noStrike" kern="1200" dirty="0">
                <a:solidFill>
                  <a:schemeClr val="tx1"/>
                </a:solidFill>
                <a:effectLst/>
                <a:latin typeface="+mn-lt"/>
                <a:ea typeface="+mn-ea"/>
                <a:cs typeface="+mn-cs"/>
                <a:hlinkClick r:id="rId9" tooltip="Photon"/>
              </a:rPr>
              <a:t>photons</a:t>
            </a:r>
            <a:r>
              <a:rPr lang="en-US" sz="1200" b="0" i="0" kern="1200" dirty="0">
                <a:solidFill>
                  <a:schemeClr val="tx1"/>
                </a:solidFill>
                <a:effectLst/>
                <a:latin typeface="+mn-lt"/>
                <a:ea typeface="+mn-ea"/>
                <a:cs typeface="+mn-cs"/>
              </a:rPr>
              <a:t>. The color of the light (corresponding to the energy of the photons) is determined by the energy required for electrons to cross the </a:t>
            </a:r>
            <a:r>
              <a:rPr lang="en-US" sz="1200" b="0" i="0" u="none" strike="noStrike" kern="1200" dirty="0">
                <a:solidFill>
                  <a:schemeClr val="tx1"/>
                </a:solidFill>
                <a:effectLst/>
                <a:latin typeface="+mn-lt"/>
                <a:ea typeface="+mn-ea"/>
                <a:cs typeface="+mn-cs"/>
                <a:hlinkClick r:id="rId10" tooltip="Band gap"/>
              </a:rPr>
              <a:t>band gap</a:t>
            </a:r>
            <a:r>
              <a:rPr lang="en-US" sz="1200" b="0" i="0" kern="1200" dirty="0">
                <a:solidFill>
                  <a:schemeClr val="tx1"/>
                </a:solidFill>
                <a:effectLst/>
                <a:latin typeface="+mn-lt"/>
                <a:ea typeface="+mn-ea"/>
                <a:cs typeface="+mn-cs"/>
              </a:rPr>
              <a:t> of the semiconductor.</a:t>
            </a:r>
            <a:r>
              <a:rPr lang="en-US" sz="1200" b="0" i="0" u="none" strike="noStrike" kern="1200" baseline="30000" dirty="0">
                <a:solidFill>
                  <a:schemeClr val="tx1"/>
                </a:solidFill>
                <a:effectLst/>
                <a:latin typeface="+mn-lt"/>
                <a:ea typeface="+mn-ea"/>
                <a:cs typeface="+mn-cs"/>
                <a:hlinkClick r:id="rId11"/>
              </a:rPr>
              <a:t>[5]</a:t>
            </a:r>
            <a:r>
              <a:rPr lang="en-US" sz="1200" b="0" i="0" kern="1200" dirty="0">
                <a:solidFill>
                  <a:schemeClr val="tx1"/>
                </a:solidFill>
                <a:effectLst/>
                <a:latin typeface="+mn-lt"/>
                <a:ea typeface="+mn-ea"/>
                <a:cs typeface="+mn-cs"/>
              </a:rPr>
              <a:t> White light is obtained by using multiple semiconductors or a layer of light-emitting phosphor on the semiconductor device.</a:t>
            </a:r>
            <a:r>
              <a:rPr lang="en-US" sz="1200" b="0" i="0" u="none" strike="noStrike" kern="1200" baseline="30000" dirty="0">
                <a:solidFill>
                  <a:schemeClr val="tx1"/>
                </a:solidFill>
                <a:effectLst/>
                <a:latin typeface="+mn-lt"/>
                <a:ea typeface="+mn-ea"/>
                <a:cs typeface="+mn-cs"/>
                <a:hlinkClick r:id="rId12"/>
              </a:rPr>
              <a:t>[6]</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Appearing as practical electronic components in 1962, the earliest LEDs emitted low-intensity infrared light.</a:t>
            </a:r>
            <a:r>
              <a:rPr lang="en-US" sz="1200" b="0" i="0" u="none" strike="noStrike" kern="1200" baseline="30000" dirty="0">
                <a:solidFill>
                  <a:schemeClr val="tx1"/>
                </a:solidFill>
                <a:effectLst/>
                <a:latin typeface="+mn-lt"/>
                <a:ea typeface="+mn-ea"/>
                <a:cs typeface="+mn-cs"/>
                <a:hlinkClick r:id="rId13"/>
              </a:rPr>
              <a:t>[7]</a:t>
            </a:r>
            <a:r>
              <a:rPr lang="en-US" sz="1200" b="0" i="0" kern="1200" dirty="0">
                <a:solidFill>
                  <a:schemeClr val="tx1"/>
                </a:solidFill>
                <a:effectLst/>
                <a:latin typeface="+mn-lt"/>
                <a:ea typeface="+mn-ea"/>
                <a:cs typeface="+mn-cs"/>
              </a:rPr>
              <a:t> Infrared LEDs are used in </a:t>
            </a:r>
            <a:r>
              <a:rPr lang="en-US" sz="1200" b="0" i="0" u="none" strike="noStrike" kern="1200" dirty="0">
                <a:solidFill>
                  <a:schemeClr val="tx1"/>
                </a:solidFill>
                <a:effectLst/>
                <a:latin typeface="+mn-lt"/>
                <a:ea typeface="+mn-ea"/>
                <a:cs typeface="+mn-cs"/>
                <a:hlinkClick r:id="rId14" tooltip="Remote-control"/>
              </a:rPr>
              <a:t>remote-control</a:t>
            </a:r>
            <a:r>
              <a:rPr lang="en-US" sz="1200" b="0" i="0" kern="1200" dirty="0">
                <a:solidFill>
                  <a:schemeClr val="tx1"/>
                </a:solidFill>
                <a:effectLst/>
                <a:latin typeface="+mn-lt"/>
                <a:ea typeface="+mn-ea"/>
                <a:cs typeface="+mn-cs"/>
              </a:rPr>
              <a:t> circuits, such as those used with a wide variety of consumer electronics. The first visible-light LEDs were of low intensity and limited to red. Modern LEDs are available across the </a:t>
            </a:r>
            <a:r>
              <a:rPr lang="en-US" sz="1200" b="0" i="0" u="none" strike="noStrike" kern="1200" dirty="0">
                <a:solidFill>
                  <a:schemeClr val="tx1"/>
                </a:solidFill>
                <a:effectLst/>
                <a:latin typeface="+mn-lt"/>
                <a:ea typeface="+mn-ea"/>
                <a:cs typeface="+mn-cs"/>
                <a:hlinkClick r:id="rId15" tooltip="Visible spectrum"/>
              </a:rPr>
              <a:t>visible</a:t>
            </a:r>
            <a:r>
              <a:rPr lang="en-US" sz="1200" b="0" i="0"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hlinkClick r:id="rId16" tooltip="Ultraviolet"/>
              </a:rPr>
              <a:t>ultraviolet</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hlinkClick r:id="rId17" tooltip="Infrared"/>
              </a:rPr>
              <a:t>infrared</a:t>
            </a:r>
            <a:r>
              <a:rPr lang="en-US" sz="1200" b="0" i="0" kern="1200" dirty="0">
                <a:solidFill>
                  <a:schemeClr val="tx1"/>
                </a:solidFill>
                <a:effectLst/>
                <a:latin typeface="+mn-lt"/>
                <a:ea typeface="+mn-ea"/>
                <a:cs typeface="+mn-cs"/>
              </a:rPr>
              <a:t> wavelengths, with high light output.</a:t>
            </a:r>
            <a:endParaRPr lang="en-US" dirty="0"/>
          </a:p>
        </p:txBody>
      </p:sp>
      <p:sp>
        <p:nvSpPr>
          <p:cNvPr id="4" name="Slide Number Placeholder 3"/>
          <p:cNvSpPr>
            <a:spLocks noGrp="1"/>
          </p:cNvSpPr>
          <p:nvPr>
            <p:ph type="sldNum" sz="quarter" idx="5"/>
          </p:nvPr>
        </p:nvSpPr>
        <p:spPr/>
        <p:txBody>
          <a:bodyPr/>
          <a:lstStyle/>
          <a:p>
            <a:fld id="{86CEBA8C-C941-674C-ABA3-D3CC7F1C7354}" type="slidenum">
              <a:rPr lang="en-US" smtClean="0"/>
              <a:t>25</a:t>
            </a:fld>
            <a:endParaRPr lang="en-US"/>
          </a:p>
        </p:txBody>
      </p:sp>
    </p:spTree>
    <p:extLst>
      <p:ext uri="{BB962C8B-B14F-4D97-AF65-F5344CB8AC3E}">
        <p14:creationId xmlns:p14="http://schemas.microsoft.com/office/powerpoint/2010/main" val="14253306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https://twitter.com/tubetimeus/status/1111807450141745152?s=11</a:t>
            </a:r>
            <a:endParaRPr lang="en-US" dirty="0"/>
          </a:p>
        </p:txBody>
      </p:sp>
      <p:sp>
        <p:nvSpPr>
          <p:cNvPr id="4" name="Slide Number Placeholder 3"/>
          <p:cNvSpPr>
            <a:spLocks noGrp="1"/>
          </p:cNvSpPr>
          <p:nvPr>
            <p:ph type="sldNum" sz="quarter" idx="5"/>
          </p:nvPr>
        </p:nvSpPr>
        <p:spPr/>
        <p:txBody>
          <a:bodyPr/>
          <a:lstStyle/>
          <a:p>
            <a:fld id="{86CEBA8C-C941-674C-ABA3-D3CC7F1C7354}" type="slidenum">
              <a:rPr lang="en-US" smtClean="0"/>
              <a:t>26</a:t>
            </a:fld>
            <a:endParaRPr lang="en-US"/>
          </a:p>
        </p:txBody>
      </p:sp>
    </p:spTree>
    <p:extLst>
      <p:ext uri="{BB962C8B-B14F-4D97-AF65-F5344CB8AC3E}">
        <p14:creationId xmlns:p14="http://schemas.microsoft.com/office/powerpoint/2010/main" val="12568218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https://twitter.com/tubetimeus/status/1111807450141745152?s=11</a:t>
            </a:r>
            <a:endParaRPr lang="en-US" dirty="0"/>
          </a:p>
        </p:txBody>
      </p:sp>
      <p:sp>
        <p:nvSpPr>
          <p:cNvPr id="4" name="Slide Number Placeholder 3"/>
          <p:cNvSpPr>
            <a:spLocks noGrp="1"/>
          </p:cNvSpPr>
          <p:nvPr>
            <p:ph type="sldNum" sz="quarter" idx="5"/>
          </p:nvPr>
        </p:nvSpPr>
        <p:spPr/>
        <p:txBody>
          <a:bodyPr/>
          <a:lstStyle/>
          <a:p>
            <a:fld id="{86CEBA8C-C941-674C-ABA3-D3CC7F1C7354}" type="slidenum">
              <a:rPr lang="en-US" smtClean="0"/>
              <a:t>27</a:t>
            </a:fld>
            <a:endParaRPr lang="en-US"/>
          </a:p>
        </p:txBody>
      </p:sp>
    </p:spTree>
    <p:extLst>
      <p:ext uri="{BB962C8B-B14F-4D97-AF65-F5344CB8AC3E}">
        <p14:creationId xmlns:p14="http://schemas.microsoft.com/office/powerpoint/2010/main" val="69810102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http://husk.eecs.berkeley.edu/courses/cs294-84-fall14/images/a/a3/Slides-02-electronics101.pdf</a:t>
            </a:r>
          </a:p>
          <a:p>
            <a:endParaRPr lang="en-US" dirty="0"/>
          </a:p>
        </p:txBody>
      </p:sp>
      <p:sp>
        <p:nvSpPr>
          <p:cNvPr id="4" name="Slide Number Placeholder 3"/>
          <p:cNvSpPr>
            <a:spLocks noGrp="1"/>
          </p:cNvSpPr>
          <p:nvPr>
            <p:ph type="sldNum" sz="quarter" idx="10"/>
          </p:nvPr>
        </p:nvSpPr>
        <p:spPr/>
        <p:txBody>
          <a:bodyPr/>
          <a:lstStyle/>
          <a:p>
            <a:fld id="{86CEBA8C-C941-674C-ABA3-D3CC7F1C7354}" type="slidenum">
              <a:rPr lang="en-US" smtClean="0"/>
              <a:t>30</a:t>
            </a:fld>
            <a:endParaRPr lang="en-US"/>
          </a:p>
        </p:txBody>
      </p:sp>
    </p:spTree>
    <p:extLst>
      <p:ext uri="{BB962C8B-B14F-4D97-AF65-F5344CB8AC3E}">
        <p14:creationId xmlns:p14="http://schemas.microsoft.com/office/powerpoint/2010/main" val="35985238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http://husk.eecs.berkeley.edu/courses/cs294-84-fall14/images/a/a3/Slides-02-electronics101.pdf</a:t>
            </a:r>
          </a:p>
          <a:p>
            <a:endParaRPr lang="en-US" dirty="0"/>
          </a:p>
        </p:txBody>
      </p:sp>
      <p:sp>
        <p:nvSpPr>
          <p:cNvPr id="4" name="Slide Number Placeholder 3"/>
          <p:cNvSpPr>
            <a:spLocks noGrp="1"/>
          </p:cNvSpPr>
          <p:nvPr>
            <p:ph type="sldNum" sz="quarter" idx="10"/>
          </p:nvPr>
        </p:nvSpPr>
        <p:spPr/>
        <p:txBody>
          <a:bodyPr/>
          <a:lstStyle/>
          <a:p>
            <a:fld id="{86CEBA8C-C941-674C-ABA3-D3CC7F1C7354}" type="slidenum">
              <a:rPr lang="en-US" smtClean="0"/>
              <a:t>31</a:t>
            </a:fld>
            <a:endParaRPr lang="en-US"/>
          </a:p>
        </p:txBody>
      </p:sp>
    </p:spTree>
    <p:extLst>
      <p:ext uri="{BB962C8B-B14F-4D97-AF65-F5344CB8AC3E}">
        <p14:creationId xmlns:p14="http://schemas.microsoft.com/office/powerpoint/2010/main" val="31756482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http://husk.eecs.berkeley.edu/courses/cs294-84-fall14/images/a/a3/Slides-02-electronics101.pdf</a:t>
            </a:r>
          </a:p>
          <a:p>
            <a:endParaRPr lang="en-US" dirty="0"/>
          </a:p>
        </p:txBody>
      </p:sp>
      <p:sp>
        <p:nvSpPr>
          <p:cNvPr id="4" name="Slide Number Placeholder 3"/>
          <p:cNvSpPr>
            <a:spLocks noGrp="1"/>
          </p:cNvSpPr>
          <p:nvPr>
            <p:ph type="sldNum" sz="quarter" idx="10"/>
          </p:nvPr>
        </p:nvSpPr>
        <p:spPr/>
        <p:txBody>
          <a:bodyPr/>
          <a:lstStyle/>
          <a:p>
            <a:fld id="{86CEBA8C-C941-674C-ABA3-D3CC7F1C7354}" type="slidenum">
              <a:rPr lang="en-US" smtClean="0"/>
              <a:t>32</a:t>
            </a:fld>
            <a:endParaRPr lang="en-US"/>
          </a:p>
        </p:txBody>
      </p:sp>
    </p:spTree>
    <p:extLst>
      <p:ext uri="{BB962C8B-B14F-4D97-AF65-F5344CB8AC3E}">
        <p14:creationId xmlns:p14="http://schemas.microsoft.com/office/powerpoint/2010/main" val="22325188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FCEB1-E76D-493A-965D-61A9B66306E0}" type="slidenum">
              <a:rPr lang="en-US" smtClean="0"/>
              <a:t>2</a:t>
            </a:fld>
            <a:endParaRPr lang="en-US"/>
          </a:p>
        </p:txBody>
      </p:sp>
    </p:spTree>
    <p:extLst>
      <p:ext uri="{BB962C8B-B14F-4D97-AF65-F5344CB8AC3E}">
        <p14:creationId xmlns:p14="http://schemas.microsoft.com/office/powerpoint/2010/main" val="16102118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http://www.alevelphysicsnotes.com/electricity/resistors.php</a:t>
            </a:r>
          </a:p>
        </p:txBody>
      </p:sp>
      <p:sp>
        <p:nvSpPr>
          <p:cNvPr id="4" name="Slide Number Placeholder 3"/>
          <p:cNvSpPr>
            <a:spLocks noGrp="1"/>
          </p:cNvSpPr>
          <p:nvPr>
            <p:ph type="sldNum" sz="quarter" idx="5"/>
          </p:nvPr>
        </p:nvSpPr>
        <p:spPr/>
        <p:txBody>
          <a:bodyPr/>
          <a:lstStyle/>
          <a:p>
            <a:fld id="{CDFFCEB1-E76D-493A-965D-61A9B66306E0}" type="slidenum">
              <a:rPr lang="en-US" smtClean="0"/>
              <a:t>33</a:t>
            </a:fld>
            <a:endParaRPr lang="en-US"/>
          </a:p>
        </p:txBody>
      </p:sp>
    </p:spTree>
    <p:extLst>
      <p:ext uri="{BB962C8B-B14F-4D97-AF65-F5344CB8AC3E}">
        <p14:creationId xmlns:p14="http://schemas.microsoft.com/office/powerpoint/2010/main" val="8758574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http://www.alevelphysicsnotes.com/electricity/resistors.php</a:t>
            </a:r>
          </a:p>
        </p:txBody>
      </p:sp>
      <p:sp>
        <p:nvSpPr>
          <p:cNvPr id="4" name="Slide Number Placeholder 3"/>
          <p:cNvSpPr>
            <a:spLocks noGrp="1"/>
          </p:cNvSpPr>
          <p:nvPr>
            <p:ph type="sldNum" sz="quarter" idx="5"/>
          </p:nvPr>
        </p:nvSpPr>
        <p:spPr/>
        <p:txBody>
          <a:bodyPr/>
          <a:lstStyle/>
          <a:p>
            <a:fld id="{CDFFCEB1-E76D-493A-965D-61A9B66306E0}" type="slidenum">
              <a:rPr lang="en-US" smtClean="0"/>
              <a:t>35</a:t>
            </a:fld>
            <a:endParaRPr lang="en-US"/>
          </a:p>
        </p:txBody>
      </p:sp>
    </p:spTree>
    <p:extLst>
      <p:ext uri="{BB962C8B-B14F-4D97-AF65-F5344CB8AC3E}">
        <p14:creationId xmlns:p14="http://schemas.microsoft.com/office/powerpoint/2010/main" val="1705797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http://www.alevelphysicsnotes.com/electricity/resistors.php</a:t>
            </a:r>
          </a:p>
        </p:txBody>
      </p:sp>
      <p:sp>
        <p:nvSpPr>
          <p:cNvPr id="4" name="Slide Number Placeholder 3"/>
          <p:cNvSpPr>
            <a:spLocks noGrp="1"/>
          </p:cNvSpPr>
          <p:nvPr>
            <p:ph type="sldNum" sz="quarter" idx="5"/>
          </p:nvPr>
        </p:nvSpPr>
        <p:spPr/>
        <p:txBody>
          <a:bodyPr/>
          <a:lstStyle/>
          <a:p>
            <a:fld id="{CDFFCEB1-E76D-493A-965D-61A9B66306E0}" type="slidenum">
              <a:rPr lang="en-US" smtClean="0"/>
              <a:t>36</a:t>
            </a:fld>
            <a:endParaRPr lang="en-US"/>
          </a:p>
        </p:txBody>
      </p:sp>
    </p:spTree>
    <p:extLst>
      <p:ext uri="{BB962C8B-B14F-4D97-AF65-F5344CB8AC3E}">
        <p14:creationId xmlns:p14="http://schemas.microsoft.com/office/powerpoint/2010/main" val="30254373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http://www.alevelphysicsnotes.com/electricity/resistors.php</a:t>
            </a:r>
          </a:p>
        </p:txBody>
      </p:sp>
      <p:sp>
        <p:nvSpPr>
          <p:cNvPr id="4" name="Slide Number Placeholder 3"/>
          <p:cNvSpPr>
            <a:spLocks noGrp="1"/>
          </p:cNvSpPr>
          <p:nvPr>
            <p:ph type="sldNum" sz="quarter" idx="5"/>
          </p:nvPr>
        </p:nvSpPr>
        <p:spPr/>
        <p:txBody>
          <a:bodyPr/>
          <a:lstStyle/>
          <a:p>
            <a:fld id="{CDFFCEB1-E76D-493A-965D-61A9B66306E0}" type="slidenum">
              <a:rPr lang="en-US" smtClean="0"/>
              <a:t>37</a:t>
            </a:fld>
            <a:endParaRPr lang="en-US"/>
          </a:p>
        </p:txBody>
      </p:sp>
    </p:spTree>
    <p:extLst>
      <p:ext uri="{BB962C8B-B14F-4D97-AF65-F5344CB8AC3E}">
        <p14:creationId xmlns:p14="http://schemas.microsoft.com/office/powerpoint/2010/main" val="40876898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https://www.mouser.com/datasheet/2/149/1N4001-81693.pdf</a:t>
            </a:r>
          </a:p>
        </p:txBody>
      </p:sp>
      <p:sp>
        <p:nvSpPr>
          <p:cNvPr id="4" name="Slide Number Placeholder 3"/>
          <p:cNvSpPr>
            <a:spLocks noGrp="1"/>
          </p:cNvSpPr>
          <p:nvPr>
            <p:ph type="sldNum" sz="quarter" idx="5"/>
          </p:nvPr>
        </p:nvSpPr>
        <p:spPr/>
        <p:txBody>
          <a:bodyPr/>
          <a:lstStyle/>
          <a:p>
            <a:fld id="{CDFFCEB1-E76D-493A-965D-61A9B66306E0}" type="slidenum">
              <a:rPr lang="en-US" smtClean="0"/>
              <a:t>49</a:t>
            </a:fld>
            <a:endParaRPr lang="en-US"/>
          </a:p>
        </p:txBody>
      </p:sp>
    </p:spTree>
    <p:extLst>
      <p:ext uri="{BB962C8B-B14F-4D97-AF65-F5344CB8AC3E}">
        <p14:creationId xmlns:p14="http://schemas.microsoft.com/office/powerpoint/2010/main" val="6114857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 1: step by 0.1V increments</a:t>
            </a:r>
          </a:p>
        </p:txBody>
      </p:sp>
      <p:sp>
        <p:nvSpPr>
          <p:cNvPr id="4" name="Slide Number Placeholder 3"/>
          <p:cNvSpPr>
            <a:spLocks noGrp="1"/>
          </p:cNvSpPr>
          <p:nvPr>
            <p:ph type="sldNum" sz="quarter" idx="5"/>
          </p:nvPr>
        </p:nvSpPr>
        <p:spPr/>
        <p:txBody>
          <a:bodyPr/>
          <a:lstStyle/>
          <a:p>
            <a:fld id="{CDFFCEB1-E76D-493A-965D-61A9B66306E0}" type="slidenum">
              <a:rPr lang="en-US" smtClean="0"/>
              <a:t>57</a:t>
            </a:fld>
            <a:endParaRPr lang="en-US"/>
          </a:p>
        </p:txBody>
      </p:sp>
    </p:spTree>
    <p:extLst>
      <p:ext uri="{BB962C8B-B14F-4D97-AF65-F5344CB8AC3E}">
        <p14:creationId xmlns:p14="http://schemas.microsoft.com/office/powerpoint/2010/main" val="734754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 2: up by 0.01V</a:t>
            </a:r>
          </a:p>
        </p:txBody>
      </p:sp>
      <p:sp>
        <p:nvSpPr>
          <p:cNvPr id="4" name="Slide Number Placeholder 3"/>
          <p:cNvSpPr>
            <a:spLocks noGrp="1"/>
          </p:cNvSpPr>
          <p:nvPr>
            <p:ph type="sldNum" sz="quarter" idx="5"/>
          </p:nvPr>
        </p:nvSpPr>
        <p:spPr/>
        <p:txBody>
          <a:bodyPr/>
          <a:lstStyle/>
          <a:p>
            <a:fld id="{CDFFCEB1-E76D-493A-965D-61A9B66306E0}" type="slidenum">
              <a:rPr lang="en-US" smtClean="0"/>
              <a:t>58</a:t>
            </a:fld>
            <a:endParaRPr lang="en-US"/>
          </a:p>
        </p:txBody>
      </p:sp>
    </p:spTree>
    <p:extLst>
      <p:ext uri="{BB962C8B-B14F-4D97-AF65-F5344CB8AC3E}">
        <p14:creationId xmlns:p14="http://schemas.microsoft.com/office/powerpoint/2010/main" val="37475188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Experiment 2: up by 0.01V</a:t>
            </a:r>
          </a:p>
        </p:txBody>
      </p:sp>
      <p:sp>
        <p:nvSpPr>
          <p:cNvPr id="4" name="Slide Number Placeholder 3"/>
          <p:cNvSpPr>
            <a:spLocks noGrp="1"/>
          </p:cNvSpPr>
          <p:nvPr>
            <p:ph type="sldNum" sz="quarter" idx="5"/>
          </p:nvPr>
        </p:nvSpPr>
        <p:spPr/>
        <p:txBody>
          <a:bodyPr/>
          <a:lstStyle/>
          <a:p>
            <a:fld id="{CDFFCEB1-E76D-493A-965D-61A9B66306E0}" type="slidenum">
              <a:rPr lang="en-US" smtClean="0"/>
              <a:t>59</a:t>
            </a:fld>
            <a:endParaRPr lang="en-US"/>
          </a:p>
        </p:txBody>
      </p:sp>
    </p:spTree>
    <p:extLst>
      <p:ext uri="{BB962C8B-B14F-4D97-AF65-F5344CB8AC3E}">
        <p14:creationId xmlns:p14="http://schemas.microsoft.com/office/powerpoint/2010/main" val="2301387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LEDs have different forward voltages with infrared and red LEDs have the lowest and blue, white, and ultra-violet having the highest</a:t>
            </a:r>
          </a:p>
          <a:p>
            <a:endParaRPr lang="en-US" dirty="0"/>
          </a:p>
          <a:p>
            <a:r>
              <a:rPr lang="en-US" dirty="0"/>
              <a:t>For example, at 1.5V, a red LED will pass ~20MA of current while a yellow LED would still be off</a:t>
            </a:r>
          </a:p>
          <a:p>
            <a:endParaRPr lang="en-US" dirty="0"/>
          </a:p>
          <a:p>
            <a:r>
              <a:rPr lang="en-US" dirty="0"/>
              <a:t>At 2.5V, a red LED passes ~45mA and a yellow LED 25mA</a:t>
            </a:r>
          </a:p>
        </p:txBody>
      </p:sp>
      <p:sp>
        <p:nvSpPr>
          <p:cNvPr id="4" name="Slide Number Placeholder 3"/>
          <p:cNvSpPr>
            <a:spLocks noGrp="1"/>
          </p:cNvSpPr>
          <p:nvPr>
            <p:ph type="sldNum" sz="quarter" idx="5"/>
          </p:nvPr>
        </p:nvSpPr>
        <p:spPr/>
        <p:txBody>
          <a:bodyPr/>
          <a:lstStyle/>
          <a:p>
            <a:fld id="{86CEBA8C-C941-674C-ABA3-D3CC7F1C7354}" type="slidenum">
              <a:rPr lang="en-US" smtClean="0"/>
              <a:t>62</a:t>
            </a:fld>
            <a:endParaRPr lang="en-US"/>
          </a:p>
        </p:txBody>
      </p:sp>
    </p:spTree>
    <p:extLst>
      <p:ext uri="{BB962C8B-B14F-4D97-AF65-F5344CB8AC3E}">
        <p14:creationId xmlns:p14="http://schemas.microsoft.com/office/powerpoint/2010/main" val="36952338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2V drop across each LED… then the expected current through each is</a:t>
            </a:r>
          </a:p>
          <a:p>
            <a:endParaRPr lang="en-US" dirty="0"/>
          </a:p>
          <a:p>
            <a:r>
              <a:rPr lang="en-US" dirty="0"/>
              <a:t>~ 12mA for green, which is fine</a:t>
            </a:r>
          </a:p>
          <a:p>
            <a:r>
              <a:rPr lang="en-US" dirty="0"/>
              <a:t>~ 27mA for orange, which is quite bright (and probably close to max rating for LED)</a:t>
            </a:r>
          </a:p>
          <a:p>
            <a:r>
              <a:rPr lang="en-US" dirty="0"/>
              <a:t>~ But the red LED, which has the lowest Vf, will pass about 44mA, which is well above its max rating (usually at 30mA)</a:t>
            </a:r>
          </a:p>
        </p:txBody>
      </p:sp>
      <p:sp>
        <p:nvSpPr>
          <p:cNvPr id="4" name="Slide Number Placeholder 3"/>
          <p:cNvSpPr>
            <a:spLocks noGrp="1"/>
          </p:cNvSpPr>
          <p:nvPr>
            <p:ph type="sldNum" sz="quarter" idx="5"/>
          </p:nvPr>
        </p:nvSpPr>
        <p:spPr/>
        <p:txBody>
          <a:bodyPr/>
          <a:lstStyle/>
          <a:p>
            <a:fld id="{86CEBA8C-C941-674C-ABA3-D3CC7F1C7354}" type="slidenum">
              <a:rPr lang="en-US" smtClean="0"/>
              <a:t>75</a:t>
            </a:fld>
            <a:endParaRPr lang="en-US"/>
          </a:p>
        </p:txBody>
      </p:sp>
    </p:spTree>
    <p:extLst>
      <p:ext uri="{BB962C8B-B14F-4D97-AF65-F5344CB8AC3E}">
        <p14:creationId xmlns:p14="http://schemas.microsoft.com/office/powerpoint/2010/main" val="3879811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FCEB1-E76D-493A-965D-61A9B66306E0}" type="slidenum">
              <a:rPr lang="en-US" smtClean="0"/>
              <a:t>3</a:t>
            </a:fld>
            <a:endParaRPr lang="en-US"/>
          </a:p>
        </p:txBody>
      </p:sp>
    </p:spTree>
    <p:extLst>
      <p:ext uri="{BB962C8B-B14F-4D97-AF65-F5344CB8AC3E}">
        <p14:creationId xmlns:p14="http://schemas.microsoft.com/office/powerpoint/2010/main" val="3884560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2V drop across each LED… then the expected current through each is</a:t>
            </a:r>
          </a:p>
          <a:p>
            <a:endParaRPr lang="en-US" dirty="0"/>
          </a:p>
          <a:p>
            <a:r>
              <a:rPr lang="en-US" dirty="0"/>
              <a:t>~ 12mA for green, which is fine</a:t>
            </a:r>
          </a:p>
          <a:p>
            <a:r>
              <a:rPr lang="en-US" dirty="0"/>
              <a:t>~ 27mA for orange, which is quite bright (and probably close to max rating for LED)</a:t>
            </a:r>
          </a:p>
          <a:p>
            <a:r>
              <a:rPr lang="en-US" dirty="0"/>
              <a:t>~ But the red LED, which has the lowest Vf, will pass about 44mA, which is well above its max rating (usually at 30mA)</a:t>
            </a:r>
          </a:p>
        </p:txBody>
      </p:sp>
      <p:sp>
        <p:nvSpPr>
          <p:cNvPr id="4" name="Slide Number Placeholder 3"/>
          <p:cNvSpPr>
            <a:spLocks noGrp="1"/>
          </p:cNvSpPr>
          <p:nvPr>
            <p:ph type="sldNum" sz="quarter" idx="5"/>
          </p:nvPr>
        </p:nvSpPr>
        <p:spPr/>
        <p:txBody>
          <a:bodyPr/>
          <a:lstStyle/>
          <a:p>
            <a:fld id="{86CEBA8C-C941-674C-ABA3-D3CC7F1C7354}" type="slidenum">
              <a:rPr lang="en-US" smtClean="0"/>
              <a:t>76</a:t>
            </a:fld>
            <a:endParaRPr lang="en-US"/>
          </a:p>
        </p:txBody>
      </p:sp>
    </p:spTree>
    <p:extLst>
      <p:ext uri="{BB962C8B-B14F-4D97-AF65-F5344CB8AC3E}">
        <p14:creationId xmlns:p14="http://schemas.microsoft.com/office/powerpoint/2010/main" val="36557746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Imagine a 2V drop across each LED… then the expected current through each is</a:t>
            </a:r>
          </a:p>
          <a:p>
            <a:endParaRPr lang="en-US" dirty="0"/>
          </a:p>
          <a:p>
            <a:r>
              <a:rPr lang="en-US" dirty="0"/>
              <a:t>~ 12mA for green, which is fine</a:t>
            </a:r>
          </a:p>
          <a:p>
            <a:r>
              <a:rPr lang="en-US" dirty="0"/>
              <a:t>~ 27mA for orange, which is quite bright (and probably close to max rating for LED)</a:t>
            </a:r>
          </a:p>
          <a:p>
            <a:r>
              <a:rPr lang="en-US" dirty="0"/>
              <a:t>~ But the red LED, which has the lowest Vf, will pass about 44mA, which is well above its max rating (usually at 30mA)</a:t>
            </a:r>
          </a:p>
        </p:txBody>
      </p:sp>
      <p:sp>
        <p:nvSpPr>
          <p:cNvPr id="4" name="Slide Number Placeholder 3"/>
          <p:cNvSpPr>
            <a:spLocks noGrp="1"/>
          </p:cNvSpPr>
          <p:nvPr>
            <p:ph type="sldNum" sz="quarter" idx="5"/>
          </p:nvPr>
        </p:nvSpPr>
        <p:spPr/>
        <p:txBody>
          <a:bodyPr/>
          <a:lstStyle/>
          <a:p>
            <a:fld id="{86CEBA8C-C941-674C-ABA3-D3CC7F1C7354}" type="slidenum">
              <a:rPr lang="en-US" smtClean="0"/>
              <a:t>77</a:t>
            </a:fld>
            <a:endParaRPr lang="en-US"/>
          </a:p>
        </p:txBody>
      </p:sp>
    </p:spTree>
    <p:extLst>
      <p:ext uri="{BB962C8B-B14F-4D97-AF65-F5344CB8AC3E}">
        <p14:creationId xmlns:p14="http://schemas.microsoft.com/office/powerpoint/2010/main" val="7966914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 if all the LEDs are the same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we can expect some variation in forward current from LED to LED. The variation might be reduced by using LEDs from the same production lot but even the manufacturers don’t rely on this and use “binning” to grade LEDs into matched lots for sensitive applications.</a:t>
            </a:r>
            <a:endParaRPr lang="en-US" dirty="0">
              <a:hlinkClick r:id="rId3"/>
            </a:endParaRPr>
          </a:p>
          <a:p>
            <a:endParaRPr lang="en-US" dirty="0">
              <a:hlinkClick r:id="rId3"/>
            </a:endParaRPr>
          </a:p>
          <a:p>
            <a:r>
              <a:rPr lang="en-US" dirty="0">
                <a:hlinkClick r:id="rId3"/>
              </a:rPr>
              <a:t>http://lednique.com/parallel-leds/</a:t>
            </a:r>
            <a:endParaRPr lang="en-US" dirty="0"/>
          </a:p>
        </p:txBody>
      </p:sp>
      <p:sp>
        <p:nvSpPr>
          <p:cNvPr id="4" name="Slide Number Placeholder 3"/>
          <p:cNvSpPr>
            <a:spLocks noGrp="1"/>
          </p:cNvSpPr>
          <p:nvPr>
            <p:ph type="sldNum" sz="quarter" idx="5"/>
          </p:nvPr>
        </p:nvSpPr>
        <p:spPr/>
        <p:txBody>
          <a:bodyPr/>
          <a:lstStyle/>
          <a:p>
            <a:fld id="{86CEBA8C-C941-674C-ABA3-D3CC7F1C7354}" type="slidenum">
              <a:rPr lang="en-US" smtClean="0"/>
              <a:t>78</a:t>
            </a:fld>
            <a:endParaRPr lang="en-US"/>
          </a:p>
        </p:txBody>
      </p:sp>
    </p:spTree>
    <p:extLst>
      <p:ext uri="{BB962C8B-B14F-4D97-AF65-F5344CB8AC3E}">
        <p14:creationId xmlns:p14="http://schemas.microsoft.com/office/powerpoint/2010/main" val="27981148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Even if all the LEDs are the same </a:t>
            </a:r>
            <a:r>
              <a:rPr lang="en-US" sz="1200" b="0" i="0" kern="1200" dirty="0" err="1">
                <a:solidFill>
                  <a:schemeClr val="tx1"/>
                </a:solidFill>
                <a:effectLst/>
                <a:latin typeface="+mn-lt"/>
                <a:ea typeface="+mn-ea"/>
                <a:cs typeface="+mn-cs"/>
              </a:rPr>
              <a:t>colour</a:t>
            </a:r>
            <a:r>
              <a:rPr lang="en-US" sz="1200" b="0" i="0" kern="1200" dirty="0">
                <a:solidFill>
                  <a:schemeClr val="tx1"/>
                </a:solidFill>
                <a:effectLst/>
                <a:latin typeface="+mn-lt"/>
                <a:ea typeface="+mn-ea"/>
                <a:cs typeface="+mn-cs"/>
              </a:rPr>
              <a:t> we can expect some variation in forward current from LED to LED. The variation might be reduced by using LEDs from the same production lot but even the manufacturers don’t rely on this and use “binning” to grade LEDs into matched lots for sensitive applications.</a:t>
            </a:r>
            <a:endParaRPr lang="en-US" dirty="0">
              <a:hlinkClick r:id="rId3"/>
            </a:endParaRPr>
          </a:p>
          <a:p>
            <a:endParaRPr lang="en-US" dirty="0">
              <a:hlinkClick r:id="rId3"/>
            </a:endParaRPr>
          </a:p>
          <a:p>
            <a:r>
              <a:rPr lang="en-US" dirty="0">
                <a:hlinkClick r:id="rId3"/>
              </a:rPr>
              <a:t>http://lednique.com/parallel-leds/</a:t>
            </a:r>
            <a:endParaRPr lang="en-US" dirty="0"/>
          </a:p>
        </p:txBody>
      </p:sp>
      <p:sp>
        <p:nvSpPr>
          <p:cNvPr id="4" name="Slide Number Placeholder 3"/>
          <p:cNvSpPr>
            <a:spLocks noGrp="1"/>
          </p:cNvSpPr>
          <p:nvPr>
            <p:ph type="sldNum" sz="quarter" idx="5"/>
          </p:nvPr>
        </p:nvSpPr>
        <p:spPr/>
        <p:txBody>
          <a:bodyPr/>
          <a:lstStyle/>
          <a:p>
            <a:fld id="{86CEBA8C-C941-674C-ABA3-D3CC7F1C7354}" type="slidenum">
              <a:rPr lang="en-US" smtClean="0"/>
              <a:t>79</a:t>
            </a:fld>
            <a:endParaRPr lang="en-US"/>
          </a:p>
        </p:txBody>
      </p:sp>
    </p:spTree>
    <p:extLst>
      <p:ext uri="{BB962C8B-B14F-4D97-AF65-F5344CB8AC3E}">
        <p14:creationId xmlns:p14="http://schemas.microsoft.com/office/powerpoint/2010/main" val="82279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FCEB1-E76D-493A-965D-61A9B66306E0}" type="slidenum">
              <a:rPr lang="en-US" smtClean="0"/>
              <a:t>4</a:t>
            </a:fld>
            <a:endParaRPr lang="en-US"/>
          </a:p>
        </p:txBody>
      </p:sp>
    </p:spTree>
    <p:extLst>
      <p:ext uri="{BB962C8B-B14F-4D97-AF65-F5344CB8AC3E}">
        <p14:creationId xmlns:p14="http://schemas.microsoft.com/office/powerpoint/2010/main" val="30036793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FCEB1-E76D-493A-965D-61A9B66306E0}" type="slidenum">
              <a:rPr lang="en-US" smtClean="0"/>
              <a:t>5</a:t>
            </a:fld>
            <a:endParaRPr lang="en-US"/>
          </a:p>
        </p:txBody>
      </p:sp>
    </p:spTree>
    <p:extLst>
      <p:ext uri="{BB962C8B-B14F-4D97-AF65-F5344CB8AC3E}">
        <p14:creationId xmlns:p14="http://schemas.microsoft.com/office/powerpoint/2010/main" val="23904156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https://youtu.be/T5Aq7cRc-mU</a:t>
            </a:r>
          </a:p>
        </p:txBody>
      </p:sp>
      <p:sp>
        <p:nvSpPr>
          <p:cNvPr id="4" name="Slide Number Placeholder 3"/>
          <p:cNvSpPr>
            <a:spLocks noGrp="1"/>
          </p:cNvSpPr>
          <p:nvPr>
            <p:ph type="sldNum" sz="quarter" idx="5"/>
          </p:nvPr>
        </p:nvSpPr>
        <p:spPr/>
        <p:txBody>
          <a:bodyPr/>
          <a:lstStyle/>
          <a:p>
            <a:fld id="{CDFFCEB1-E76D-493A-965D-61A9B66306E0}" type="slidenum">
              <a:rPr lang="en-US" smtClean="0"/>
              <a:t>7</a:t>
            </a:fld>
            <a:endParaRPr lang="en-US"/>
          </a:p>
        </p:txBody>
      </p:sp>
    </p:spTree>
    <p:extLst>
      <p:ext uri="{BB962C8B-B14F-4D97-AF65-F5344CB8AC3E}">
        <p14:creationId xmlns:p14="http://schemas.microsoft.com/office/powerpoint/2010/main" val="33827173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lumMod val="75000"/>
                  </a:schemeClr>
                </a:solidFill>
                <a:effectLst/>
                <a:uLnTx/>
                <a:uFillTx/>
                <a:latin typeface="Segoe UI Light" panose="020B0502040204020203" pitchFamily="34" charset="0"/>
                <a:cs typeface="Segoe UI Light" panose="020B0502040204020203" pitchFamily="34" charset="0"/>
              </a:rPr>
              <a:t>Designer: Richard Clarkson, </a:t>
            </a:r>
            <a:r>
              <a:rPr kumimoji="0" lang="en-US" sz="1200" i="0" u="none" strike="noStrike" kern="1200" cap="none" spc="0" normalizeH="0" baseline="0" noProof="0" dirty="0">
                <a:ln>
                  <a:noFill/>
                </a:ln>
                <a:solidFill>
                  <a:schemeClr val="bg1">
                    <a:lumMod val="75000"/>
                  </a:schemeClr>
                </a:solidFill>
                <a:effectLst/>
                <a:uLnTx/>
                <a:uFillTx/>
                <a:latin typeface="Segoe UI Light" panose="020B0502040204020203" pitchFamily="34" charset="0"/>
                <a:cs typeface="Segoe UI Light" panose="020B0502040204020203" pitchFamily="34" charset="0"/>
                <a:hlinkClick r:id="rId3">
                  <a:extLst>
                    <a:ext uri="{A12FA001-AC4F-418D-AE19-62706E023703}">
                      <ahyp:hlinkClr xmlns:ahyp="http://schemas.microsoft.com/office/drawing/2018/hyperlinkcolor" val="tx"/>
                    </a:ext>
                  </a:extLst>
                </a:hlinkClick>
              </a:rPr>
              <a:t>https://vimeo.com/111889143</a:t>
            </a:r>
            <a:r>
              <a:rPr kumimoji="0" lang="en-US" sz="1200" i="0" u="none" strike="noStrike" kern="1200" cap="none" spc="0" normalizeH="0" baseline="0" noProof="0" dirty="0">
                <a:ln>
                  <a:noFill/>
                </a:ln>
                <a:solidFill>
                  <a:schemeClr val="bg1">
                    <a:lumMod val="75000"/>
                  </a:schemeClr>
                </a:solidFill>
                <a:effectLst/>
                <a:uLnTx/>
                <a:uFillTx/>
                <a:latin typeface="Segoe UI Light" panose="020B0502040204020203" pitchFamily="34" charset="0"/>
                <a:cs typeface="Segoe UI Light" panose="020B0502040204020203" pitchFamily="34" charset="0"/>
              </a:rPr>
              <a:t> </a:t>
            </a:r>
          </a:p>
          <a:p>
            <a:endParaRPr lang="en-US" dirty="0"/>
          </a:p>
        </p:txBody>
      </p:sp>
      <p:sp>
        <p:nvSpPr>
          <p:cNvPr id="4" name="Slide Number Placeholder 3"/>
          <p:cNvSpPr>
            <a:spLocks noGrp="1"/>
          </p:cNvSpPr>
          <p:nvPr>
            <p:ph type="sldNum" sz="quarter" idx="5"/>
          </p:nvPr>
        </p:nvSpPr>
        <p:spPr/>
        <p:txBody>
          <a:bodyPr/>
          <a:lstStyle/>
          <a:p>
            <a:fld id="{CDFFCEB1-E76D-493A-965D-61A9B66306E0}" type="slidenum">
              <a:rPr lang="en-US" smtClean="0"/>
              <a:t>8</a:t>
            </a:fld>
            <a:endParaRPr lang="en-US"/>
          </a:p>
        </p:txBody>
      </p:sp>
    </p:spTree>
    <p:extLst>
      <p:ext uri="{BB962C8B-B14F-4D97-AF65-F5344CB8AC3E}">
        <p14:creationId xmlns:p14="http://schemas.microsoft.com/office/powerpoint/2010/main" val="547294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Stacey </a:t>
            </a:r>
            <a:r>
              <a:rPr lang="en-US" sz="1200" b="0" i="0" kern="1200" dirty="0" err="1">
                <a:solidFill>
                  <a:schemeClr val="tx1"/>
                </a:solidFill>
                <a:effectLst/>
                <a:latin typeface="+mn-lt"/>
                <a:ea typeface="+mn-ea"/>
                <a:cs typeface="+mn-cs"/>
              </a:rPr>
              <a:t>Kuznetsov</a:t>
            </a:r>
            <a:r>
              <a:rPr lang="en-US" sz="1200" b="0" i="0" kern="1200" dirty="0">
                <a:solidFill>
                  <a:schemeClr val="tx1"/>
                </a:solidFill>
                <a:effectLst/>
                <a:latin typeface="+mn-lt"/>
                <a:ea typeface="+mn-ea"/>
                <a:cs typeface="+mn-cs"/>
              </a:rPr>
              <a:t>, George Noel Davis, Eric </a:t>
            </a:r>
            <a:r>
              <a:rPr lang="en-US" sz="1200" b="0" i="0" kern="1200" dirty="0" err="1">
                <a:solidFill>
                  <a:schemeClr val="tx1"/>
                </a:solidFill>
                <a:effectLst/>
                <a:latin typeface="+mn-lt"/>
                <a:ea typeface="+mn-ea"/>
                <a:cs typeface="+mn-cs"/>
              </a:rPr>
              <a:t>Paulos</a:t>
            </a:r>
            <a:r>
              <a:rPr lang="en-US" sz="1200" b="0" i="0" kern="1200" dirty="0">
                <a:solidFill>
                  <a:schemeClr val="tx1"/>
                </a:solidFill>
                <a:effectLst/>
                <a:latin typeface="+mn-lt"/>
                <a:ea typeface="+mn-ea"/>
                <a:cs typeface="+mn-cs"/>
              </a:rPr>
              <a:t>, Mark D. Gross, and </a:t>
            </a:r>
            <a:r>
              <a:rPr lang="en-US" sz="1200" b="0" i="0" kern="1200" dirty="0" err="1">
                <a:solidFill>
                  <a:schemeClr val="tx1"/>
                </a:solidFill>
                <a:effectLst/>
                <a:latin typeface="+mn-lt"/>
                <a:ea typeface="+mn-ea"/>
                <a:cs typeface="+mn-cs"/>
              </a:rPr>
              <a:t>Jian</a:t>
            </a:r>
            <a:r>
              <a:rPr lang="en-US" sz="1200" b="0" i="0" kern="1200" dirty="0">
                <a:solidFill>
                  <a:schemeClr val="tx1"/>
                </a:solidFill>
                <a:effectLst/>
                <a:latin typeface="+mn-lt"/>
                <a:ea typeface="+mn-ea"/>
                <a:cs typeface="+mn-cs"/>
              </a:rPr>
              <a:t> Chiu Cheung. 2011. Red balloon, green balloon, sensors in the sky. In </a:t>
            </a:r>
            <a:r>
              <a:rPr lang="en-US" sz="1200" b="0" i="1" kern="1200" dirty="0">
                <a:solidFill>
                  <a:schemeClr val="tx1"/>
                </a:solidFill>
                <a:effectLst/>
                <a:latin typeface="+mn-lt"/>
                <a:ea typeface="+mn-ea"/>
                <a:cs typeface="+mn-cs"/>
              </a:rPr>
              <a:t>Proceedings of the 13th international conference on Ubiquitous computing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UbiComp</a:t>
            </a:r>
            <a:r>
              <a:rPr lang="en-US" sz="1200" b="0" i="0" kern="1200" dirty="0">
                <a:solidFill>
                  <a:schemeClr val="tx1"/>
                </a:solidFill>
                <a:effectLst/>
                <a:latin typeface="+mn-lt"/>
                <a:ea typeface="+mn-ea"/>
                <a:cs typeface="+mn-cs"/>
              </a:rPr>
              <a:t> '11). ACM, New York, NY, USA, 237-246. DOI=10.1145/2030112.2030145 http://doi.acm.org/10.1145/2030112.2030145</a:t>
            </a:r>
          </a:p>
          <a:p>
            <a:endParaRPr lang="en-US" sz="1200" b="0" i="0" kern="1200" dirty="0">
              <a:solidFill>
                <a:schemeClr val="tx1"/>
              </a:solidFill>
              <a:effectLst/>
              <a:latin typeface="+mn-lt"/>
              <a:ea typeface="+mn-ea"/>
              <a:cs typeface="+mn-cs"/>
            </a:endParaRPr>
          </a:p>
          <a:p>
            <a:r>
              <a:rPr lang="en-US" dirty="0">
                <a:hlinkClick r:id="rId3"/>
              </a:rPr>
              <a:t>http://www.instructables.com/id/Air-quality-balloons/</a:t>
            </a:r>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A7E9979-0147-4DAC-832B-5B214D7EBD8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4665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https://youtu.be/EZEMK-C-nSo</a:t>
            </a:r>
          </a:p>
        </p:txBody>
      </p:sp>
      <p:sp>
        <p:nvSpPr>
          <p:cNvPr id="4" name="Slide Number Placeholder 3"/>
          <p:cNvSpPr>
            <a:spLocks noGrp="1"/>
          </p:cNvSpPr>
          <p:nvPr>
            <p:ph type="sldNum" sz="quarter" idx="5"/>
          </p:nvPr>
        </p:nvSpPr>
        <p:spPr/>
        <p:txBody>
          <a:bodyPr/>
          <a:lstStyle/>
          <a:p>
            <a:fld id="{CDFFCEB1-E76D-493A-965D-61A9B66306E0}" type="slidenum">
              <a:rPr lang="en-US" smtClean="0"/>
              <a:t>12</a:t>
            </a:fld>
            <a:endParaRPr lang="en-US"/>
          </a:p>
        </p:txBody>
      </p:sp>
    </p:spTree>
    <p:extLst>
      <p:ext uri="{BB962C8B-B14F-4D97-AF65-F5344CB8AC3E}">
        <p14:creationId xmlns:p14="http://schemas.microsoft.com/office/powerpoint/2010/main" val="34332195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8CA01-C4B8-4F15-8ADE-B77E399A1C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D9FB7B9-8492-46D5-A16B-81925CC915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AE96838-EDA6-4394-97AB-79890D283E00}"/>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5" name="Footer Placeholder 4">
            <a:extLst>
              <a:ext uri="{FF2B5EF4-FFF2-40B4-BE49-F238E27FC236}">
                <a16:creationId xmlns:a16="http://schemas.microsoft.com/office/drawing/2014/main" id="{6928C2FE-FA72-48F6-9CE7-4209F403EC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56E6A1E-19D4-4A6A-982D-0343E8BAFEF3}"/>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3555223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4D548-ABCD-454B-9496-0B3EFAFF70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DA90DF-7FB4-4104-940A-4443F406D9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F41D-5B5D-4C3F-B300-DCAFFD5C1073}"/>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5" name="Footer Placeholder 4">
            <a:extLst>
              <a:ext uri="{FF2B5EF4-FFF2-40B4-BE49-F238E27FC236}">
                <a16:creationId xmlns:a16="http://schemas.microsoft.com/office/drawing/2014/main" id="{FAC5F7BA-17F9-419C-839A-08BD4CC564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220792-CC3B-49FB-9A7C-56F92767F475}"/>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3606125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5AE3EC-55CC-4307-AC04-4912E82A265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D53AB92-16A0-4C9B-BBA6-C2BC6B7D4F6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88E762-4077-4921-96FF-F95A6476B06F}"/>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5" name="Footer Placeholder 4">
            <a:extLst>
              <a:ext uri="{FF2B5EF4-FFF2-40B4-BE49-F238E27FC236}">
                <a16:creationId xmlns:a16="http://schemas.microsoft.com/office/drawing/2014/main" id="{1423DB9B-45A5-452F-AD3D-41FCC28B24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F2F84C-CB99-41C8-B9BD-7FB25CB7DA0A}"/>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14713431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7" name="Picture 6" hidden="1"/>
          <p:cNvPicPr>
            <a:picLocks noChangeAspect="1"/>
          </p:cNvPicPr>
          <p:nvPr userDrawn="1"/>
        </p:nvPicPr>
        <p:blipFill>
          <a:blip r:embed="rId2"/>
          <a:stretch>
            <a:fillRect/>
          </a:stretch>
        </p:blipFill>
        <p:spPr>
          <a:xfrm>
            <a:off x="0" y="1169"/>
            <a:ext cx="12192000" cy="6855661"/>
          </a:xfrm>
          <a:prstGeom prst="rect">
            <a:avLst/>
          </a:prstGeom>
        </p:spPr>
      </p:pic>
      <p:sp>
        <p:nvSpPr>
          <p:cNvPr id="2" name="Title 1"/>
          <p:cNvSpPr>
            <a:spLocks noGrp="1"/>
          </p:cNvSpPr>
          <p:nvPr>
            <p:ph type="title"/>
          </p:nvPr>
        </p:nvSpPr>
        <p:spPr>
          <a:xfrm>
            <a:off x="211822" y="492641"/>
            <a:ext cx="6324599" cy="708436"/>
          </a:xfrm>
        </p:spPr>
        <p:txBody>
          <a:bodyPr lIns="0">
            <a:noAutofit/>
          </a:bodyPr>
          <a:lstStyle>
            <a:lvl1pPr>
              <a:defRPr lang="en-US" sz="5000" b="1" kern="1200" dirty="0">
                <a:solidFill>
                  <a:schemeClr val="tx1">
                    <a:lumMod val="75000"/>
                    <a:lumOff val="25000"/>
                  </a:schemeClr>
                </a:solidFill>
                <a:latin typeface="Bebas Neue" panose="020B0606020202050201" pitchFamily="34" charset="0"/>
                <a:ea typeface="+mn-ea"/>
                <a:cs typeface="+mn-cs"/>
              </a:defRPr>
            </a:lvl1pPr>
          </a:lstStyle>
          <a:p>
            <a:endParaRPr lang="en-US" dirty="0"/>
          </a:p>
        </p:txBody>
      </p:sp>
      <p:sp>
        <p:nvSpPr>
          <p:cNvPr id="3" name="Content Placeholder 2"/>
          <p:cNvSpPr>
            <a:spLocks noGrp="1"/>
          </p:cNvSpPr>
          <p:nvPr>
            <p:ph idx="1"/>
          </p:nvPr>
        </p:nvSpPr>
        <p:spPr>
          <a:xfrm>
            <a:off x="211822" y="1566350"/>
            <a:ext cx="6324600" cy="5063050"/>
          </a:xfrm>
        </p:spPr>
        <p:txBody>
          <a:bodyPr lIns="0">
            <a:normAutofit/>
          </a:bodyPr>
          <a:lstStyle>
            <a:lvl1pPr marL="0" indent="0">
              <a:lnSpc>
                <a:spcPct val="108000"/>
              </a:lnSpc>
              <a:spcBef>
                <a:spcPts val="0"/>
              </a:spcBef>
              <a:spcAft>
                <a:spcPts val="2100"/>
              </a:spcAft>
              <a:buNone/>
              <a:defRPr lang="en-US" sz="3200" kern="1200" dirty="0" smtClean="0">
                <a:solidFill>
                  <a:prstClr val="black">
                    <a:lumMod val="75000"/>
                    <a:lumOff val="25000"/>
                  </a:prstClr>
                </a:solidFill>
                <a:latin typeface="Segoe UI Light" panose="020B0502040204020203" pitchFamily="34" charset="0"/>
                <a:ea typeface="+mn-ea"/>
                <a:cs typeface="Segoe UI Light" panose="020B0502040204020203" pitchFamily="34" charset="0"/>
              </a:defRPr>
            </a:lvl1pPr>
            <a:lvl2pPr>
              <a:defRPr lang="en-US" sz="2800" kern="1200" dirty="0" smtClean="0">
                <a:solidFill>
                  <a:prstClr val="black">
                    <a:lumMod val="75000"/>
                    <a:lumOff val="25000"/>
                  </a:prstClr>
                </a:solidFill>
                <a:latin typeface="Museo Sans 100" panose="02000000000000000000" pitchFamily="50" charset="0"/>
                <a:ea typeface="+mn-ea"/>
                <a:cs typeface="+mn-cs"/>
              </a:defRPr>
            </a:lvl2pPr>
            <a:lvl3pPr>
              <a:defRPr lang="en-US" sz="2800" kern="1200" dirty="0" smtClean="0">
                <a:solidFill>
                  <a:prstClr val="black">
                    <a:lumMod val="75000"/>
                    <a:lumOff val="25000"/>
                  </a:prstClr>
                </a:solidFill>
                <a:latin typeface="Museo Sans 100" panose="02000000000000000000" pitchFamily="50" charset="0"/>
                <a:ea typeface="+mn-ea"/>
                <a:cs typeface="+mn-cs"/>
              </a:defRPr>
            </a:lvl3pPr>
            <a:lvl4pPr>
              <a:defRPr lang="en-US" sz="2800" kern="1200" dirty="0" smtClean="0">
                <a:solidFill>
                  <a:prstClr val="black">
                    <a:lumMod val="75000"/>
                    <a:lumOff val="25000"/>
                  </a:prstClr>
                </a:solidFill>
                <a:latin typeface="Museo Sans 100" panose="02000000000000000000" pitchFamily="50" charset="0"/>
                <a:ea typeface="+mn-ea"/>
                <a:cs typeface="+mn-cs"/>
              </a:defRPr>
            </a:lvl4pPr>
            <a:lvl5pPr>
              <a:defRPr lang="en-US" sz="2800" kern="1200" dirty="0">
                <a:solidFill>
                  <a:prstClr val="black">
                    <a:lumMod val="75000"/>
                    <a:lumOff val="25000"/>
                  </a:prstClr>
                </a:solidFill>
                <a:latin typeface="Museo Sans 100" panose="02000000000000000000" pitchFamily="50" charset="0"/>
                <a:ea typeface="+mn-ea"/>
                <a:cs typeface="+mn-cs"/>
              </a:defRPr>
            </a:lvl5pPr>
          </a:lstStyle>
          <a:p>
            <a:pPr lvl="0"/>
            <a:r>
              <a:rPr lang="en-US" dirty="0"/>
              <a:t>Edit Master text styles</a:t>
            </a:r>
          </a:p>
        </p:txBody>
      </p:sp>
      <p:sp>
        <p:nvSpPr>
          <p:cNvPr id="12" name="Content Placeholder 11"/>
          <p:cNvSpPr>
            <a:spLocks noGrp="1"/>
          </p:cNvSpPr>
          <p:nvPr>
            <p:ph sz="quarter" idx="13" hasCustomPrompt="1"/>
          </p:nvPr>
        </p:nvSpPr>
        <p:spPr>
          <a:xfrm>
            <a:off x="228600" y="197601"/>
            <a:ext cx="4724401" cy="411367"/>
          </a:xfrm>
        </p:spPr>
        <p:txBody>
          <a:bodyPr lIns="0">
            <a:noAutofit/>
          </a:bodyPr>
          <a:lstStyle>
            <a:lvl1pPr marL="0" inden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stStyle>
          <a:p>
            <a:pPr lvl="0"/>
            <a:r>
              <a:rPr lang="en-US" dirty="0"/>
              <a:t>Short sub-title</a:t>
            </a:r>
          </a:p>
        </p:txBody>
      </p:sp>
    </p:spTree>
    <p:extLst>
      <p:ext uri="{BB962C8B-B14F-4D97-AF65-F5344CB8AC3E}">
        <p14:creationId xmlns:p14="http://schemas.microsoft.com/office/powerpoint/2010/main" val="1986589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67710D-A5A0-4F84-9F66-9AD18D43D3C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C86EA24-37D8-49E0-99B0-701D74F30A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D4AAAE-4892-4BB1-A0DD-AAB6F7CB4FBF}"/>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5" name="Footer Placeholder 4">
            <a:extLst>
              <a:ext uri="{FF2B5EF4-FFF2-40B4-BE49-F238E27FC236}">
                <a16:creationId xmlns:a16="http://schemas.microsoft.com/office/drawing/2014/main" id="{A6001FD7-6107-4F0A-B5F9-FAF7CED3E0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7D7F-C12A-42BB-870E-8B7A89E89E1A}"/>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6830336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B3064-5E31-4F29-981F-EE9207F53F0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B79A03C-B9DA-4349-A85C-CC0C3439ED9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5064A5-1037-4206-BCD4-540116364D9B}"/>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5" name="Footer Placeholder 4">
            <a:extLst>
              <a:ext uri="{FF2B5EF4-FFF2-40B4-BE49-F238E27FC236}">
                <a16:creationId xmlns:a16="http://schemas.microsoft.com/office/drawing/2014/main" id="{D1733554-E0FD-4FC6-B909-F5B9BAB30D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4F8FB-F8E5-49E9-9E00-80BB66288A95}"/>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25119553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9B6DD9-A630-4EF6-BAFA-041BECF5C92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5099B8-A470-42CF-8FDE-ACAE2C12E98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76CF002-C395-4922-9C4C-5264ABB2B73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F852630-D72A-4306-8387-99BBB7737B2A}"/>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6" name="Footer Placeholder 5">
            <a:extLst>
              <a:ext uri="{FF2B5EF4-FFF2-40B4-BE49-F238E27FC236}">
                <a16:creationId xmlns:a16="http://schemas.microsoft.com/office/drawing/2014/main" id="{3E279DC9-39E2-4881-A992-9138E627B0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23AFA6-21F7-4EDD-BF87-52A5BB2E1416}"/>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30583379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D55D0-0FB9-47B5-A40B-279D3C7E523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3584F92-6E42-468A-9EC9-4B50560E5CA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985BA96-7022-472D-A0E4-0ED314B7412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905D5BB-A366-4CE2-83D4-DD5A2129F9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B06B778-E7BF-437E-BCA8-DD92AD7A1CA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0A6815-7BB2-4992-8F4E-930407D249AA}"/>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8" name="Footer Placeholder 7">
            <a:extLst>
              <a:ext uri="{FF2B5EF4-FFF2-40B4-BE49-F238E27FC236}">
                <a16:creationId xmlns:a16="http://schemas.microsoft.com/office/drawing/2014/main" id="{A49EC979-8956-4011-9C00-F2D48B45CFA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71368EF-4A26-466F-AE57-25CEC37D4098}"/>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27330792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D3879-6C34-41B0-B97A-80B1CA569BF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88DD4C6-5F6E-446A-82BE-52E8D6E2D335}"/>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4" name="Footer Placeholder 3">
            <a:extLst>
              <a:ext uri="{FF2B5EF4-FFF2-40B4-BE49-F238E27FC236}">
                <a16:creationId xmlns:a16="http://schemas.microsoft.com/office/drawing/2014/main" id="{4F42A28B-A2E7-4F7A-B121-D37E76FE38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2E351B-6BA8-4ACF-943D-4CF1E1025D9D}"/>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35815460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CC8F00-D007-4BD1-96EA-DB695215BC9E}"/>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3" name="Footer Placeholder 2">
            <a:extLst>
              <a:ext uri="{FF2B5EF4-FFF2-40B4-BE49-F238E27FC236}">
                <a16:creationId xmlns:a16="http://schemas.microsoft.com/office/drawing/2014/main" id="{2421452F-BE5D-402A-A43A-961C836CE0E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0F43CEE-9637-4CEE-A512-B51C331840B5}"/>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366467786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9C74EC-684A-4B9E-A3F2-D67DE3F8834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A6E0A8D-1515-4848-8C1F-B1CCC4F180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68F64C2-DDAF-4B14-BDC4-408A25E6D1F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8C634E-1870-4758-A3BE-B94C79389CC2}"/>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6" name="Footer Placeholder 5">
            <a:extLst>
              <a:ext uri="{FF2B5EF4-FFF2-40B4-BE49-F238E27FC236}">
                <a16:creationId xmlns:a16="http://schemas.microsoft.com/office/drawing/2014/main" id="{B248D8C7-1976-4BE4-9778-E2AEDC9C84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83ADFF9-5AF4-4C09-864A-1966043BC9A0}"/>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22124007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D4EE5-CD25-4FE5-9927-4260D64613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837F897-2FC8-4986-AEE9-586E5D240D1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42407E0-F69B-4DB3-B943-D7B2C9AD881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57E02F1-16C8-41DA-9428-84E467841B7D}"/>
              </a:ext>
            </a:extLst>
          </p:cNvPr>
          <p:cNvSpPr>
            <a:spLocks noGrp="1"/>
          </p:cNvSpPr>
          <p:nvPr>
            <p:ph type="dt" sz="half" idx="10"/>
          </p:nvPr>
        </p:nvSpPr>
        <p:spPr/>
        <p:txBody>
          <a:bodyPr/>
          <a:lstStyle/>
          <a:p>
            <a:fld id="{BBBA2A32-4330-487D-BFBB-8E0314A506A7}" type="datetimeFigureOut">
              <a:rPr lang="en-US" smtClean="0"/>
              <a:t>4/18/2021</a:t>
            </a:fld>
            <a:endParaRPr lang="en-US"/>
          </a:p>
        </p:txBody>
      </p:sp>
      <p:sp>
        <p:nvSpPr>
          <p:cNvPr id="6" name="Footer Placeholder 5">
            <a:extLst>
              <a:ext uri="{FF2B5EF4-FFF2-40B4-BE49-F238E27FC236}">
                <a16:creationId xmlns:a16="http://schemas.microsoft.com/office/drawing/2014/main" id="{27B638F7-B592-425C-B49B-797F0CB948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B3F0D0-46B0-42E7-B946-E3299E95BC4B}"/>
              </a:ext>
            </a:extLst>
          </p:cNvPr>
          <p:cNvSpPr>
            <a:spLocks noGrp="1"/>
          </p:cNvSpPr>
          <p:nvPr>
            <p:ph type="sldNum" sz="quarter" idx="12"/>
          </p:nvPr>
        </p:nvSpPr>
        <p:spPr/>
        <p:txBody>
          <a:bodyPr/>
          <a:lstStyle/>
          <a:p>
            <a:fld id="{17845145-F05E-4CB3-834E-2E0980F55D0F}" type="slidenum">
              <a:rPr lang="en-US" smtClean="0"/>
              <a:t>‹#›</a:t>
            </a:fld>
            <a:endParaRPr lang="en-US"/>
          </a:p>
        </p:txBody>
      </p:sp>
    </p:spTree>
    <p:extLst>
      <p:ext uri="{BB962C8B-B14F-4D97-AF65-F5344CB8AC3E}">
        <p14:creationId xmlns:p14="http://schemas.microsoft.com/office/powerpoint/2010/main" val="8157349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548BF96-EC5A-4BB6-88BF-4809FA4921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C6DE4B4-6E20-438F-8E87-76A1C7D36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1F5429C-93E7-4FFF-B44E-11BF61AEB9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BA2A32-4330-487D-BFBB-8E0314A506A7}" type="datetimeFigureOut">
              <a:rPr lang="en-US" smtClean="0"/>
              <a:t>4/18/2021</a:t>
            </a:fld>
            <a:endParaRPr lang="en-US"/>
          </a:p>
        </p:txBody>
      </p:sp>
      <p:sp>
        <p:nvSpPr>
          <p:cNvPr id="5" name="Footer Placeholder 4">
            <a:extLst>
              <a:ext uri="{FF2B5EF4-FFF2-40B4-BE49-F238E27FC236}">
                <a16:creationId xmlns:a16="http://schemas.microsoft.com/office/drawing/2014/main" id="{16ACD446-A2C1-44DB-8397-5836D505F9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EB29EB2-F443-454F-8AF3-DD5D8A57AB0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845145-F05E-4CB3-834E-2E0980F55D0F}" type="slidenum">
              <a:rPr lang="en-US" smtClean="0"/>
              <a:t>‹#›</a:t>
            </a:fld>
            <a:endParaRPr lang="en-US"/>
          </a:p>
        </p:txBody>
      </p:sp>
    </p:spTree>
    <p:extLst>
      <p:ext uri="{BB962C8B-B14F-4D97-AF65-F5344CB8AC3E}">
        <p14:creationId xmlns:p14="http://schemas.microsoft.com/office/powerpoint/2010/main" val="4063277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12.xml"/><Relationship Id="rId4" Type="http://schemas.openxmlformats.org/officeDocument/2006/relationships/image" Target="../media/image22.gif"/></Relationships>
</file>

<file path=ppt/slides/_rels/slide21.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25.jpeg"/></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image" Target="../media/image190.png"/><Relationship Id="rId5" Type="http://schemas.openxmlformats.org/officeDocument/2006/relationships/image" Target="../media/image180.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200.png"/><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200.png"/><Relationship Id="rId4" Type="http://schemas.openxmlformats.org/officeDocument/2006/relationships/image" Target="../media/image32.png"/></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6.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9.png"/><Relationship Id="rId9"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260.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280.png"/><Relationship Id="rId5" Type="http://schemas.openxmlformats.org/officeDocument/2006/relationships/image" Target="../media/image270.png"/><Relationship Id="rId4" Type="http://schemas.openxmlformats.org/officeDocument/2006/relationships/image" Target="../media/image260.png"/></Relationships>
</file>

<file path=ppt/slides/_rels/slide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290.png"/></Relationships>
</file>

<file path=ppt/slides/_rels/slide45.xml.rels><?xml version="1.0" encoding="UTF-8" standalone="yes"?>
<Relationships xmlns="http://schemas.openxmlformats.org/package/2006/relationships"><Relationship Id="rId8" Type="http://schemas.openxmlformats.org/officeDocument/2006/relationships/image" Target="../media/image340.png"/><Relationship Id="rId3" Type="http://schemas.openxmlformats.org/officeDocument/2006/relationships/image" Target="../media/image39.png"/><Relationship Id="rId7" Type="http://schemas.openxmlformats.org/officeDocument/2006/relationships/image" Target="../media/image330.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320.png"/><Relationship Id="rId5" Type="http://schemas.openxmlformats.org/officeDocument/2006/relationships/image" Target="../media/image310.png"/><Relationship Id="rId4" Type="http://schemas.openxmlformats.org/officeDocument/2006/relationships/image" Target="../media/image300.png"/><Relationship Id="rId9" Type="http://schemas.openxmlformats.org/officeDocument/2006/relationships/image" Target="../media/image350.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2.xml"/><Relationship Id="rId4" Type="http://schemas.openxmlformats.org/officeDocument/2006/relationships/image" Target="../media/image360.pn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7.png"/><Relationship Id="rId1" Type="http://schemas.openxmlformats.org/officeDocument/2006/relationships/slideLayout" Target="../slideLayouts/slideLayout12.xml"/><Relationship Id="rId6" Type="http://schemas.openxmlformats.org/officeDocument/2006/relationships/image" Target="../media/image390.png"/><Relationship Id="rId5" Type="http://schemas.openxmlformats.org/officeDocument/2006/relationships/image" Target="../media/image380.png"/><Relationship Id="rId4" Type="http://schemas.openxmlformats.org/officeDocument/2006/relationships/image" Target="../media/image370.png"/></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9.png"/><Relationship Id="rId5" Type="http://schemas.openxmlformats.org/officeDocument/2006/relationships/hyperlink" Target="https://youtu.be/3frVM7J0nO8" TargetMode="External"/><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chart" Target="../charts/chart5.xml"/></Relationships>
</file>

<file path=ppt/slides/_rels/slide58.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chart" Target="../charts/chart7.xml"/><Relationship Id="rId7" Type="http://schemas.openxmlformats.org/officeDocument/2006/relationships/image" Target="../media/image48.png"/><Relationship Id="rId2" Type="http://schemas.openxmlformats.org/officeDocument/2006/relationships/notesSlide" Target="../notesSlides/notesSlide27.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png"/><Relationship Id="rId12" Type="http://schemas.openxmlformats.org/officeDocument/2006/relationships/chart" Target="../charts/chart8.xml"/><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52.png"/><Relationship Id="rId9" Type="http://schemas.openxmlformats.org/officeDocument/2006/relationships/image" Target="../media/image48.png"/></Relationships>
</file>

<file path=ppt/slides/_rels/slide6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media/image53.png"/><Relationship Id="rId2" Type="http://schemas.openxmlformats.org/officeDocument/2006/relationships/image" Target="../media/image46.png"/><Relationship Id="rId1" Type="http://schemas.openxmlformats.org/officeDocument/2006/relationships/slideLayout" Target="../slideLayouts/slideLayout12.xml"/><Relationship Id="rId6" Type="http://schemas.openxmlformats.org/officeDocument/2006/relationships/image" Target="../media/image47.png"/><Relationship Id="rId11" Type="http://schemas.openxmlformats.org/officeDocument/2006/relationships/image" Target="../media/image50.png"/><Relationship Id="rId5" Type="http://schemas.openxmlformats.org/officeDocument/2006/relationships/image" Target="../media/image45.png"/><Relationship Id="rId10" Type="http://schemas.openxmlformats.org/officeDocument/2006/relationships/image" Target="../media/image49.png"/><Relationship Id="rId4" Type="http://schemas.openxmlformats.org/officeDocument/2006/relationships/image" Target="../media/image52.png"/><Relationship Id="rId9"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8.xml"/><Relationship Id="rId1" Type="http://schemas.openxmlformats.org/officeDocument/2006/relationships/slideLayout" Target="../slideLayouts/slideLayout12.xml"/><Relationship Id="rId5" Type="http://schemas.openxmlformats.org/officeDocument/2006/relationships/hyperlink" Target="https://electronics.stackexchange.com/a/396350" TargetMode="External"/><Relationship Id="rId4" Type="http://schemas.openxmlformats.org/officeDocument/2006/relationships/image" Target="../media/image44.png"/></Relationships>
</file>

<file path=ppt/slides/_rels/slide6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6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 Id="rId4" Type="http://schemas.openxmlformats.org/officeDocument/2006/relationships/image" Target="../media/image65.png"/></Relationships>
</file>

<file path=ppt/slides/_rels/slide68.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59.png"/></Relationships>
</file>

<file path=ppt/slides/_rels/slide6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0.png"/><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57.png"/><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71.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66.JPEG"/><Relationship Id="rId7" Type="http://schemas.openxmlformats.org/officeDocument/2006/relationships/image" Target="../media/image64.png"/><Relationship Id="rId2" Type="http://schemas.openxmlformats.org/officeDocument/2006/relationships/image" Target="../media/image65.JPEG"/><Relationship Id="rId1" Type="http://schemas.openxmlformats.org/officeDocument/2006/relationships/slideLayout" Target="../slideLayouts/slideLayout12.xml"/><Relationship Id="rId6" Type="http://schemas.openxmlformats.org/officeDocument/2006/relationships/image" Target="../media/image85.png"/><Relationship Id="rId5" Type="http://schemas.openxmlformats.org/officeDocument/2006/relationships/image" Target="../media/image57.png"/><Relationship Id="rId4" Type="http://schemas.openxmlformats.org/officeDocument/2006/relationships/image" Target="../media/image67.JPEG"/><Relationship Id="rId9" Type="http://schemas.openxmlformats.org/officeDocument/2006/relationships/image" Target="../media/image87.pn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hyperlink" Target="http://lednique.com/parallel-leds/"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76.xml.rels><?xml version="1.0" encoding="UTF-8" standalone="yes"?>
<Relationships xmlns="http://schemas.openxmlformats.org/package/2006/relationships"><Relationship Id="rId3" Type="http://schemas.openxmlformats.org/officeDocument/2006/relationships/hyperlink" Target="http://lednique.com/parallel-leds/" TargetMode="External"/><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72.png"/></Relationships>
</file>

<file path=ppt/slides/_rels/slide77.xml.rels><?xml version="1.0" encoding="UTF-8" standalone="yes"?>
<Relationships xmlns="http://schemas.openxmlformats.org/package/2006/relationships"><Relationship Id="rId3" Type="http://schemas.openxmlformats.org/officeDocument/2006/relationships/hyperlink" Target="http://lednique.com/parallel-leds/" TargetMode="External"/><Relationship Id="rId2" Type="http://schemas.openxmlformats.org/officeDocument/2006/relationships/notesSlide" Target="../notesSlides/notesSlide31.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png"/></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hyperlink" Target="http://lednique.com/parallel-leds/" TargetMode="External"/></Relationships>
</file>

<file path=ppt/slides/_rels/slide7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hyperlink" Target="http://lednique.com/parallel-leds/" TargetMode="Externa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hyperlink" Target="http://lednique.com/parallel-leds/" TargetMode="External"/><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hyperlink" Target="http://lednique.com/parallel-leds/" TargetMode="External"/><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hyperlink" Target="http://lednique.com/parallel-leds/" TargetMode="External"/><Relationship Id="rId2" Type="http://schemas.openxmlformats.org/officeDocument/2006/relationships/image" Target="../media/image8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hyperlink" Target="http://doi.acm.org/10.1145/2030112.2030145"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D02DB8-03DC-4B9B-8965-63DCFA6A65EF}"/>
              </a:ext>
            </a:extLst>
          </p:cNvPr>
          <p:cNvPicPr>
            <a:picLocks noChangeAspect="1"/>
          </p:cNvPicPr>
          <p:nvPr/>
        </p:nvPicPr>
        <p:blipFill>
          <a:blip r:embed="rId3"/>
          <a:stretch>
            <a:fillRect/>
          </a:stretch>
        </p:blipFill>
        <p:spPr>
          <a:xfrm>
            <a:off x="1524" y="0"/>
            <a:ext cx="12188952" cy="9373305"/>
          </a:xfrm>
          <a:prstGeom prst="rect">
            <a:avLst/>
          </a:prstGeom>
        </p:spPr>
      </p:pic>
      <p:sp>
        <p:nvSpPr>
          <p:cNvPr id="6" name="Rectangle 5">
            <a:extLst>
              <a:ext uri="{FF2B5EF4-FFF2-40B4-BE49-F238E27FC236}">
                <a16:creationId xmlns:a16="http://schemas.microsoft.com/office/drawing/2014/main" id="{4469DAEE-5ABD-44A5-A1AF-9BCC062940FD}"/>
              </a:ext>
            </a:extLst>
          </p:cNvPr>
          <p:cNvSpPr/>
          <p:nvPr/>
        </p:nvSpPr>
        <p:spPr>
          <a:xfrm>
            <a:off x="0" y="0"/>
            <a:ext cx="12188952"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031ADD0-3672-4042-BECE-8735DB39C012}"/>
              </a:ext>
            </a:extLst>
          </p:cNvPr>
          <p:cNvSpPr txBox="1"/>
          <p:nvPr/>
        </p:nvSpPr>
        <p:spPr>
          <a:xfrm>
            <a:off x="1251421" y="2967335"/>
            <a:ext cx="9689159" cy="923330"/>
          </a:xfrm>
          <a:prstGeom prst="rect">
            <a:avLst/>
          </a:prstGeom>
          <a:noFill/>
        </p:spPr>
        <p:txBody>
          <a:bodyPr wrap="square" lIns="0" rIns="0" rtlCol="0">
            <a:spAutoFit/>
          </a:bodyPr>
          <a:lstStyle/>
          <a:p>
            <a:pPr algn="ctr"/>
            <a:r>
              <a:rPr lang="en-US" sz="5400" dirty="0" err="1">
                <a:solidFill>
                  <a:schemeClr val="bg1"/>
                </a:solidFill>
                <a:latin typeface="Bebas Neue" panose="020B0606020202050201" pitchFamily="34" charset="0"/>
              </a:rPr>
              <a:t>Leds</a:t>
            </a:r>
            <a:r>
              <a:rPr lang="en-US" sz="5400" dirty="0">
                <a:solidFill>
                  <a:schemeClr val="bg1"/>
                </a:solidFill>
                <a:latin typeface="Bebas Neue" panose="020B0606020202050201" pitchFamily="34" charset="0"/>
              </a:rPr>
              <a:t> and how to use them</a:t>
            </a:r>
          </a:p>
        </p:txBody>
      </p:sp>
    </p:spTree>
    <p:extLst>
      <p:ext uri="{BB962C8B-B14F-4D97-AF65-F5344CB8AC3E}">
        <p14:creationId xmlns:p14="http://schemas.microsoft.com/office/powerpoint/2010/main" val="3646193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dn.instructables.com/FV0/32OQ/GC4G1BKW/FV032OQGC4G1BKW.LARGE.jpg"/>
          <p:cNvPicPr>
            <a:picLocks noChangeAspect="1" noChangeArrowheads="1"/>
          </p:cNvPicPr>
          <p:nvPr/>
        </p:nvPicPr>
        <p:blipFill rotWithShape="1">
          <a:blip r:embed="rId2">
            <a:extLst>
              <a:ext uri="{28A0092B-C50C-407E-A947-70E740481C1C}">
                <a14:useLocalDpi xmlns:a14="http://schemas.microsoft.com/office/drawing/2010/main" val="0"/>
              </a:ext>
            </a:extLst>
          </a:blip>
          <a:srcRect t="8520" r="-3" b="10648"/>
          <a:stretch/>
        </p:blipFill>
        <p:spPr bwMode="auto">
          <a:xfrm>
            <a:off x="321730" y="321732"/>
            <a:ext cx="5728548" cy="307919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cdn.instructables.com/FEE/UK7D/GC4G1BI3/FEEUK7DGC4G1BI3.LARGE.jpg"/>
          <p:cNvPicPr>
            <a:picLocks noChangeAspect="1" noChangeArrowheads="1"/>
          </p:cNvPicPr>
          <p:nvPr/>
        </p:nvPicPr>
        <p:blipFill rotWithShape="1">
          <a:blip r:embed="rId3">
            <a:extLst>
              <a:ext uri="{28A0092B-C50C-407E-A947-70E740481C1C}">
                <a14:useLocalDpi xmlns:a14="http://schemas.microsoft.com/office/drawing/2010/main" val="0"/>
              </a:ext>
            </a:extLst>
          </a:blip>
          <a:srcRect t="4828" r="-3" b="15182"/>
          <a:stretch/>
        </p:blipFill>
        <p:spPr bwMode="auto">
          <a:xfrm>
            <a:off x="321730" y="3489158"/>
            <a:ext cx="5728548" cy="304710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cdn.instructables.com/FQM/WTBF/GC4G1BRJ/FQMWTBFGC4G1BRJ.MEDIUM.jpg"/>
          <p:cNvPicPr>
            <a:picLocks noChangeAspect="1" noChangeArrowheads="1"/>
          </p:cNvPicPr>
          <p:nvPr/>
        </p:nvPicPr>
        <p:blipFill rotWithShape="1">
          <a:blip r:embed="rId4">
            <a:extLst>
              <a:ext uri="{28A0092B-C50C-407E-A947-70E740481C1C}">
                <a14:useLocalDpi xmlns:a14="http://schemas.microsoft.com/office/drawing/2010/main" val="0"/>
              </a:ext>
            </a:extLst>
          </a:blip>
          <a:srcRect t="2457" r="1" b="25402"/>
          <a:stretch/>
        </p:blipFill>
        <p:spPr bwMode="auto">
          <a:xfrm>
            <a:off x="6141723" y="321732"/>
            <a:ext cx="5728547" cy="621453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1EA21C5A-A87C-4F40-89B0-27D2E8C6B028}"/>
              </a:ext>
            </a:extLst>
          </p:cNvPr>
          <p:cNvSpPr/>
          <p:nvPr/>
        </p:nvSpPr>
        <p:spPr>
          <a:xfrm>
            <a:off x="3033352" y="751115"/>
            <a:ext cx="1717070"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Segoe Condensed" pitchFamily="34" charset="0"/>
                <a:ea typeface="+mn-ea"/>
                <a:cs typeface="+mn-cs"/>
              </a:rPr>
              <a:t>Air quality sensor + microcontroller + RGB LED + battery</a:t>
            </a:r>
          </a:p>
        </p:txBody>
      </p:sp>
    </p:spTree>
    <p:extLst>
      <p:ext uri="{BB962C8B-B14F-4D97-AF65-F5344CB8AC3E}">
        <p14:creationId xmlns:p14="http://schemas.microsoft.com/office/powerpoint/2010/main" val="16594331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farm7.staticflickr.com/6225/6315408220_a70633ce2c_o.jpg">
            <a:extLst>
              <a:ext uri="{FF2B5EF4-FFF2-40B4-BE49-F238E27FC236}">
                <a16:creationId xmlns:a16="http://schemas.microsoft.com/office/drawing/2014/main" id="{90807097-6A68-40B0-9F2F-D02E7FC6BE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 y="-1667867"/>
            <a:ext cx="12188952" cy="97511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52029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7254F5E-4947-4A6E-B19F-93A44493B044}"/>
              </a:ext>
            </a:extLst>
          </p:cNvPr>
          <p:cNvPicPr>
            <a:picLocks noChangeAspect="1"/>
          </p:cNvPicPr>
          <p:nvPr/>
        </p:nvPicPr>
        <p:blipFill>
          <a:blip r:embed="rId3"/>
          <a:stretch>
            <a:fillRect/>
          </a:stretch>
        </p:blipFill>
        <p:spPr>
          <a:xfrm>
            <a:off x="0" y="14984"/>
            <a:ext cx="12192000" cy="6828031"/>
          </a:xfrm>
          <a:prstGeom prst="rect">
            <a:avLst/>
          </a:prstGeom>
        </p:spPr>
      </p:pic>
      <p:pic>
        <p:nvPicPr>
          <p:cNvPr id="3" name="Picture 2">
            <a:extLst>
              <a:ext uri="{FF2B5EF4-FFF2-40B4-BE49-F238E27FC236}">
                <a16:creationId xmlns:a16="http://schemas.microsoft.com/office/drawing/2014/main" id="{3B9DE9FD-6D66-4080-8C60-8606DEF3F565}"/>
              </a:ext>
            </a:extLst>
          </p:cNvPr>
          <p:cNvPicPr>
            <a:picLocks noChangeAspect="1"/>
          </p:cNvPicPr>
          <p:nvPr/>
        </p:nvPicPr>
        <p:blipFill>
          <a:blip r:embed="rId4"/>
          <a:stretch>
            <a:fillRect/>
          </a:stretch>
        </p:blipFill>
        <p:spPr>
          <a:xfrm>
            <a:off x="-8222162" y="-185861"/>
            <a:ext cx="7697274" cy="6535062"/>
          </a:xfrm>
          <a:prstGeom prst="rect">
            <a:avLst/>
          </a:prstGeom>
        </p:spPr>
      </p:pic>
    </p:spTree>
    <p:extLst>
      <p:ext uri="{BB962C8B-B14F-4D97-AF65-F5344CB8AC3E}">
        <p14:creationId xmlns:p14="http://schemas.microsoft.com/office/powerpoint/2010/main" val="2446578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BE2A22B-4900-49F7-86A3-1079F68E5EBD}"/>
              </a:ext>
            </a:extLst>
          </p:cNvPr>
          <p:cNvPicPr>
            <a:picLocks noChangeAspect="1"/>
          </p:cNvPicPr>
          <p:nvPr/>
        </p:nvPicPr>
        <p:blipFill rotWithShape="1">
          <a:blip r:embed="rId3"/>
          <a:srcRect l="45808" t="10881" r="32231" b="40444"/>
          <a:stretch/>
        </p:blipFill>
        <p:spPr>
          <a:xfrm>
            <a:off x="942536" y="464233"/>
            <a:ext cx="6410372" cy="3817035"/>
          </a:xfrm>
          <a:prstGeom prst="rect">
            <a:avLst/>
          </a:prstGeom>
        </p:spPr>
      </p:pic>
    </p:spTree>
    <p:extLst>
      <p:ext uri="{BB962C8B-B14F-4D97-AF65-F5344CB8AC3E}">
        <p14:creationId xmlns:p14="http://schemas.microsoft.com/office/powerpoint/2010/main" val="3747165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0B29449-3C1E-4B03-B046-3657E9B2063E}"/>
              </a:ext>
            </a:extLst>
          </p:cNvPr>
          <p:cNvPicPr>
            <a:picLocks noChangeAspect="1"/>
          </p:cNvPicPr>
          <p:nvPr/>
        </p:nvPicPr>
        <p:blipFill>
          <a:blip r:embed="rId3"/>
          <a:stretch>
            <a:fillRect/>
          </a:stretch>
        </p:blipFill>
        <p:spPr>
          <a:xfrm>
            <a:off x="0" y="14984"/>
            <a:ext cx="12192000" cy="6828031"/>
          </a:xfrm>
          <a:prstGeom prst="rect">
            <a:avLst/>
          </a:prstGeom>
        </p:spPr>
      </p:pic>
    </p:spTree>
    <p:extLst>
      <p:ext uri="{BB962C8B-B14F-4D97-AF65-F5344CB8AC3E}">
        <p14:creationId xmlns:p14="http://schemas.microsoft.com/office/powerpoint/2010/main" val="1965962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Group 29"/>
          <p:cNvGrpSpPr/>
          <p:nvPr/>
        </p:nvGrpSpPr>
        <p:grpSpPr>
          <a:xfrm>
            <a:off x="-2290910" y="-457200"/>
            <a:ext cx="16773821" cy="7315200"/>
            <a:chOff x="-4581821" y="-457200"/>
            <a:chExt cx="16773821" cy="7315200"/>
          </a:xfrm>
        </p:grpSpPr>
        <p:pic>
          <p:nvPicPr>
            <p:cNvPr id="10" name="Picture 9"/>
            <p:cNvPicPr>
              <a:picLocks noChangeAspect="1"/>
            </p:cNvPicPr>
            <p:nvPr/>
          </p:nvPicPr>
          <p:blipFill>
            <a:blip r:embed="rId2"/>
            <a:stretch>
              <a:fillRect/>
            </a:stretch>
          </p:blipFill>
          <p:spPr>
            <a:xfrm>
              <a:off x="-4581821" y="-457200"/>
              <a:ext cx="16773821" cy="7315200"/>
            </a:xfrm>
            <a:prstGeom prst="rect">
              <a:avLst/>
            </a:prstGeom>
          </p:spPr>
        </p:pic>
        <p:sp>
          <p:nvSpPr>
            <p:cNvPr id="15" name="Rectangle 14"/>
            <p:cNvSpPr/>
            <p:nvPr/>
          </p:nvSpPr>
          <p:spPr>
            <a:xfrm>
              <a:off x="3420471" y="5216352"/>
              <a:ext cx="920006" cy="338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 Anode</a:t>
              </a:r>
            </a:p>
          </p:txBody>
        </p:sp>
        <p:sp>
          <p:nvSpPr>
            <p:cNvPr id="16" name="Rectangle 15"/>
            <p:cNvSpPr/>
            <p:nvPr/>
          </p:nvSpPr>
          <p:spPr>
            <a:xfrm>
              <a:off x="2340311" y="4877798"/>
              <a:ext cx="920006" cy="338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 Cathode</a:t>
              </a:r>
            </a:p>
          </p:txBody>
        </p:sp>
      </p:grpSp>
      <p:sp>
        <p:nvSpPr>
          <p:cNvPr id="6" name="Rectangle 5"/>
          <p:cNvSpPr/>
          <p:nvPr/>
        </p:nvSpPr>
        <p:spPr>
          <a:xfrm>
            <a:off x="264041" y="286602"/>
            <a:ext cx="1119486" cy="395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4041" y="585437"/>
            <a:ext cx="7745640" cy="615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366824" y="321066"/>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Using LEDS</a:t>
            </a:r>
          </a:p>
        </p:txBody>
      </p:sp>
      <p:sp>
        <p:nvSpPr>
          <p:cNvPr id="9" name="Title 1"/>
          <p:cNvSpPr txBox="1">
            <a:spLocks/>
          </p:cNvSpPr>
          <p:nvPr/>
        </p:nvSpPr>
        <p:spPr>
          <a:xfrm>
            <a:off x="364222" y="590449"/>
            <a:ext cx="8033211"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r>
              <a:rPr lang="en-US" sz="4400" dirty="0">
                <a:solidFill>
                  <a:schemeClr val="bg1"/>
                </a:solidFill>
              </a:rPr>
              <a:t>What is a Light-emitting diode (LED)?</a:t>
            </a:r>
          </a:p>
        </p:txBody>
      </p:sp>
      <p:sp>
        <p:nvSpPr>
          <p:cNvPr id="13" name="TextBox 12"/>
          <p:cNvSpPr txBox="1"/>
          <p:nvPr/>
        </p:nvSpPr>
        <p:spPr>
          <a:xfrm>
            <a:off x="181622" y="1172658"/>
            <a:ext cx="11775881" cy="400110"/>
          </a:xfrm>
          <a:prstGeom prst="rect">
            <a:avLst/>
          </a:prstGeom>
          <a:noFill/>
        </p:spPr>
        <p:txBody>
          <a:bodyPr wrap="square" tIns="45720" bIns="45720" rtlCol="0">
            <a:spAutoFit/>
          </a:bodyPr>
          <a:lstStyle/>
          <a:p>
            <a:r>
              <a:rPr lang="en-US" sz="2000" dirty="0">
                <a:latin typeface="Segoe UI Light" panose="020B0502040204020203" pitchFamily="34" charset="0"/>
                <a:cs typeface="Segoe UI Light" panose="020B0502040204020203" pitchFamily="34" charset="0"/>
              </a:rPr>
              <a:t>LEDs emit light when certain voltage and current requirements are met.</a:t>
            </a:r>
          </a:p>
        </p:txBody>
      </p:sp>
    </p:spTree>
    <p:extLst>
      <p:ext uri="{BB962C8B-B14F-4D97-AF65-F5344CB8AC3E}">
        <p14:creationId xmlns:p14="http://schemas.microsoft.com/office/powerpoint/2010/main" val="13097575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9" name="Group 88">
            <a:extLst>
              <a:ext uri="{FF2B5EF4-FFF2-40B4-BE49-F238E27FC236}">
                <a16:creationId xmlns:a16="http://schemas.microsoft.com/office/drawing/2014/main" id="{D80E2684-A313-4C58-A020-51656FBF16F7}"/>
              </a:ext>
            </a:extLst>
          </p:cNvPr>
          <p:cNvGrpSpPr/>
          <p:nvPr/>
        </p:nvGrpSpPr>
        <p:grpSpPr>
          <a:xfrm>
            <a:off x="2068454" y="1575026"/>
            <a:ext cx="922249" cy="2002900"/>
            <a:chOff x="2352125" y="1575026"/>
            <a:chExt cx="922249" cy="2002900"/>
          </a:xfrm>
        </p:grpSpPr>
        <p:grpSp>
          <p:nvGrpSpPr>
            <p:cNvPr id="8" name="object 8">
              <a:extLst>
                <a:ext uri="{FF2B5EF4-FFF2-40B4-BE49-F238E27FC236}">
                  <a16:creationId xmlns:a16="http://schemas.microsoft.com/office/drawing/2014/main" id="{042BB60B-FF5A-4DB7-B9CF-7C2B9A832162}"/>
                </a:ext>
              </a:extLst>
            </p:cNvPr>
            <p:cNvGrpSpPr/>
            <p:nvPr/>
          </p:nvGrpSpPr>
          <p:grpSpPr>
            <a:xfrm>
              <a:off x="2386200" y="1575026"/>
              <a:ext cx="854075" cy="1220470"/>
              <a:chOff x="4551979" y="2742996"/>
              <a:chExt cx="854075" cy="1220470"/>
            </a:xfrm>
          </p:grpSpPr>
          <p:sp>
            <p:nvSpPr>
              <p:cNvPr id="9" name="object 9">
                <a:extLst>
                  <a:ext uri="{FF2B5EF4-FFF2-40B4-BE49-F238E27FC236}">
                    <a16:creationId xmlns:a16="http://schemas.microsoft.com/office/drawing/2014/main" id="{74C6306C-9A4B-45CF-87D5-97FD06208BD6}"/>
                  </a:ext>
                </a:extLst>
              </p:cNvPr>
              <p:cNvSpPr/>
              <p:nvPr/>
            </p:nvSpPr>
            <p:spPr>
              <a:xfrm>
                <a:off x="4572312" y="2946320"/>
                <a:ext cx="813435" cy="813435"/>
              </a:xfrm>
              <a:custGeom>
                <a:avLst/>
                <a:gdLst/>
                <a:ahLst/>
                <a:cxnLst/>
                <a:rect l="l" t="t" r="r" b="b"/>
                <a:pathLst>
                  <a:path w="813435" h="813435">
                    <a:moveTo>
                      <a:pt x="813295" y="406647"/>
                    </a:moveTo>
                    <a:lnTo>
                      <a:pt x="810559" y="454069"/>
                    </a:lnTo>
                    <a:lnTo>
                      <a:pt x="802555" y="499884"/>
                    </a:lnTo>
                    <a:lnTo>
                      <a:pt x="789587" y="543787"/>
                    </a:lnTo>
                    <a:lnTo>
                      <a:pt x="771961" y="585475"/>
                    </a:lnTo>
                    <a:lnTo>
                      <a:pt x="749982" y="624640"/>
                    </a:lnTo>
                    <a:lnTo>
                      <a:pt x="723955" y="660979"/>
                    </a:lnTo>
                    <a:lnTo>
                      <a:pt x="694186" y="694186"/>
                    </a:lnTo>
                    <a:lnTo>
                      <a:pt x="660979" y="723955"/>
                    </a:lnTo>
                    <a:lnTo>
                      <a:pt x="624640" y="749982"/>
                    </a:lnTo>
                    <a:lnTo>
                      <a:pt x="585475" y="771961"/>
                    </a:lnTo>
                    <a:lnTo>
                      <a:pt x="543787" y="789587"/>
                    </a:lnTo>
                    <a:lnTo>
                      <a:pt x="499884" y="802555"/>
                    </a:lnTo>
                    <a:lnTo>
                      <a:pt x="454069" y="810559"/>
                    </a:lnTo>
                    <a:lnTo>
                      <a:pt x="406647" y="813295"/>
                    </a:lnTo>
                    <a:lnTo>
                      <a:pt x="359226" y="810559"/>
                    </a:lnTo>
                    <a:lnTo>
                      <a:pt x="313411" y="802555"/>
                    </a:lnTo>
                    <a:lnTo>
                      <a:pt x="269507" y="789587"/>
                    </a:lnTo>
                    <a:lnTo>
                      <a:pt x="227820" y="771961"/>
                    </a:lnTo>
                    <a:lnTo>
                      <a:pt x="188655" y="749982"/>
                    </a:lnTo>
                    <a:lnTo>
                      <a:pt x="152316" y="723955"/>
                    </a:lnTo>
                    <a:lnTo>
                      <a:pt x="119109" y="694186"/>
                    </a:lnTo>
                    <a:lnTo>
                      <a:pt x="89340" y="660979"/>
                    </a:lnTo>
                    <a:lnTo>
                      <a:pt x="63313" y="624640"/>
                    </a:lnTo>
                    <a:lnTo>
                      <a:pt x="41334" y="585475"/>
                    </a:lnTo>
                    <a:lnTo>
                      <a:pt x="23708" y="543787"/>
                    </a:lnTo>
                    <a:lnTo>
                      <a:pt x="10740" y="499884"/>
                    </a:lnTo>
                    <a:lnTo>
                      <a:pt x="2736" y="454069"/>
                    </a:lnTo>
                    <a:lnTo>
                      <a:pt x="0" y="406647"/>
                    </a:lnTo>
                    <a:lnTo>
                      <a:pt x="2736" y="359226"/>
                    </a:lnTo>
                    <a:lnTo>
                      <a:pt x="10740" y="313411"/>
                    </a:lnTo>
                    <a:lnTo>
                      <a:pt x="23708" y="269507"/>
                    </a:lnTo>
                    <a:lnTo>
                      <a:pt x="41334" y="227820"/>
                    </a:lnTo>
                    <a:lnTo>
                      <a:pt x="63313" y="188655"/>
                    </a:lnTo>
                    <a:lnTo>
                      <a:pt x="89340" y="152316"/>
                    </a:lnTo>
                    <a:lnTo>
                      <a:pt x="119109" y="119109"/>
                    </a:lnTo>
                    <a:lnTo>
                      <a:pt x="152316" y="89340"/>
                    </a:lnTo>
                    <a:lnTo>
                      <a:pt x="188655" y="63313"/>
                    </a:lnTo>
                    <a:lnTo>
                      <a:pt x="227820" y="41334"/>
                    </a:lnTo>
                    <a:lnTo>
                      <a:pt x="269507" y="23708"/>
                    </a:lnTo>
                    <a:lnTo>
                      <a:pt x="313411" y="10740"/>
                    </a:lnTo>
                    <a:lnTo>
                      <a:pt x="359226" y="2736"/>
                    </a:lnTo>
                    <a:lnTo>
                      <a:pt x="406647" y="0"/>
                    </a:lnTo>
                    <a:lnTo>
                      <a:pt x="454069" y="2736"/>
                    </a:lnTo>
                    <a:lnTo>
                      <a:pt x="499884" y="10740"/>
                    </a:lnTo>
                    <a:lnTo>
                      <a:pt x="543787" y="23708"/>
                    </a:lnTo>
                    <a:lnTo>
                      <a:pt x="585475" y="41334"/>
                    </a:lnTo>
                    <a:lnTo>
                      <a:pt x="624640" y="63313"/>
                    </a:lnTo>
                    <a:lnTo>
                      <a:pt x="660979" y="89340"/>
                    </a:lnTo>
                    <a:lnTo>
                      <a:pt x="694186" y="119109"/>
                    </a:lnTo>
                    <a:lnTo>
                      <a:pt x="723955" y="152316"/>
                    </a:lnTo>
                    <a:lnTo>
                      <a:pt x="749982" y="188655"/>
                    </a:lnTo>
                    <a:lnTo>
                      <a:pt x="771961" y="227820"/>
                    </a:lnTo>
                    <a:lnTo>
                      <a:pt x="789587" y="269507"/>
                    </a:lnTo>
                    <a:lnTo>
                      <a:pt x="802555" y="313411"/>
                    </a:lnTo>
                    <a:lnTo>
                      <a:pt x="810559" y="359226"/>
                    </a:lnTo>
                    <a:lnTo>
                      <a:pt x="813295" y="406647"/>
                    </a:lnTo>
                    <a:close/>
                  </a:path>
                </a:pathLst>
              </a:custGeom>
              <a:ln w="40664">
                <a:solidFill>
                  <a:srgbClr val="000000"/>
                </a:solidFill>
              </a:ln>
            </p:spPr>
            <p:txBody>
              <a:bodyPr wrap="square" lIns="0" tIns="0" rIns="0" bIns="0" rtlCol="0"/>
              <a:lstStyle/>
              <a:p>
                <a:endParaRPr/>
              </a:p>
            </p:txBody>
          </p:sp>
          <p:sp>
            <p:nvSpPr>
              <p:cNvPr id="10" name="object 10">
                <a:extLst>
                  <a:ext uri="{FF2B5EF4-FFF2-40B4-BE49-F238E27FC236}">
                    <a16:creationId xmlns:a16="http://schemas.microsoft.com/office/drawing/2014/main" id="{FD1C8DE2-5CB2-4035-83D6-4C7EE45850BB}"/>
                  </a:ext>
                </a:extLst>
              </p:cNvPr>
              <p:cNvSpPr/>
              <p:nvPr/>
            </p:nvSpPr>
            <p:spPr>
              <a:xfrm>
                <a:off x="4856940" y="2742996"/>
                <a:ext cx="244475" cy="1220470"/>
              </a:xfrm>
              <a:custGeom>
                <a:avLst/>
                <a:gdLst/>
                <a:ahLst/>
                <a:cxnLst/>
                <a:rect l="l" t="t" r="r" b="b"/>
                <a:pathLst>
                  <a:path w="244475" h="1220470">
                    <a:moveTo>
                      <a:pt x="122019" y="0"/>
                    </a:moveTo>
                    <a:lnTo>
                      <a:pt x="122019" y="203323"/>
                    </a:lnTo>
                  </a:path>
                  <a:path w="244475" h="1220470">
                    <a:moveTo>
                      <a:pt x="122019" y="1016619"/>
                    </a:moveTo>
                    <a:lnTo>
                      <a:pt x="122019" y="1219943"/>
                    </a:lnTo>
                  </a:path>
                  <a:path w="244475" h="1220470">
                    <a:moveTo>
                      <a:pt x="122019" y="813295"/>
                    </a:moveTo>
                    <a:lnTo>
                      <a:pt x="122019" y="406647"/>
                    </a:lnTo>
                  </a:path>
                  <a:path w="244475" h="1220470">
                    <a:moveTo>
                      <a:pt x="0" y="569319"/>
                    </a:moveTo>
                    <a:lnTo>
                      <a:pt x="122019" y="406647"/>
                    </a:lnTo>
                    <a:lnTo>
                      <a:pt x="244039" y="569319"/>
                    </a:lnTo>
                  </a:path>
                </a:pathLst>
              </a:custGeom>
              <a:ln w="40664">
                <a:solidFill>
                  <a:srgbClr val="000000"/>
                </a:solidFill>
              </a:ln>
            </p:spPr>
            <p:txBody>
              <a:bodyPr wrap="square" lIns="0" tIns="0" rIns="0" bIns="0" rtlCol="0"/>
              <a:lstStyle/>
              <a:p>
                <a:endParaRPr/>
              </a:p>
            </p:txBody>
          </p:sp>
        </p:grpSp>
        <p:sp>
          <p:nvSpPr>
            <p:cNvPr id="35" name="TextBox 34">
              <a:extLst>
                <a:ext uri="{FF2B5EF4-FFF2-40B4-BE49-F238E27FC236}">
                  <a16:creationId xmlns:a16="http://schemas.microsoft.com/office/drawing/2014/main" id="{D8F281A9-443B-420C-A881-82853AA38F42}"/>
                </a:ext>
              </a:extLst>
            </p:cNvPr>
            <p:cNvSpPr txBox="1"/>
            <p:nvPr/>
          </p:nvSpPr>
          <p:spPr>
            <a:xfrm>
              <a:off x="2352125" y="2931595"/>
              <a:ext cx="922249" cy="646331"/>
            </a:xfrm>
            <a:prstGeom prst="rect">
              <a:avLst/>
            </a:prstGeom>
            <a:noFill/>
          </p:spPr>
          <p:txBody>
            <a:bodyPr wrap="square" rtlCol="0">
              <a:spAutoFit/>
            </a:bodyPr>
            <a:lstStyle/>
            <a:p>
              <a:pPr algn="ctr"/>
              <a:r>
                <a:rPr lang="en-US" dirty="0">
                  <a:latin typeface="Oswald Light" pitchFamily="2" charset="0"/>
                </a:rPr>
                <a:t>Current </a:t>
              </a:r>
              <a:br>
                <a:rPr lang="en-US" dirty="0">
                  <a:latin typeface="Oswald Light" pitchFamily="2" charset="0"/>
                </a:rPr>
              </a:br>
              <a:r>
                <a:rPr lang="en-US" dirty="0">
                  <a:latin typeface="Oswald Light" pitchFamily="2" charset="0"/>
                </a:rPr>
                <a:t>source</a:t>
              </a:r>
            </a:p>
          </p:txBody>
        </p:sp>
      </p:grpSp>
      <p:grpSp>
        <p:nvGrpSpPr>
          <p:cNvPr id="90" name="Group 89">
            <a:extLst>
              <a:ext uri="{FF2B5EF4-FFF2-40B4-BE49-F238E27FC236}">
                <a16:creationId xmlns:a16="http://schemas.microsoft.com/office/drawing/2014/main" id="{62554981-B6D6-494F-9487-916E0BDACAA1}"/>
              </a:ext>
            </a:extLst>
          </p:cNvPr>
          <p:cNvGrpSpPr/>
          <p:nvPr/>
        </p:nvGrpSpPr>
        <p:grpSpPr>
          <a:xfrm>
            <a:off x="832608" y="1575026"/>
            <a:ext cx="922249" cy="2002900"/>
            <a:chOff x="832608" y="1575026"/>
            <a:chExt cx="922249" cy="2002900"/>
          </a:xfrm>
        </p:grpSpPr>
        <p:grpSp>
          <p:nvGrpSpPr>
            <p:cNvPr id="18" name="object 18">
              <a:extLst>
                <a:ext uri="{FF2B5EF4-FFF2-40B4-BE49-F238E27FC236}">
                  <a16:creationId xmlns:a16="http://schemas.microsoft.com/office/drawing/2014/main" id="{8C63745C-AF39-448A-9C2B-F378AFBB388D}"/>
                </a:ext>
              </a:extLst>
            </p:cNvPr>
            <p:cNvGrpSpPr/>
            <p:nvPr/>
          </p:nvGrpSpPr>
          <p:grpSpPr>
            <a:xfrm>
              <a:off x="851450" y="1575026"/>
              <a:ext cx="884555" cy="1220470"/>
              <a:chOff x="2808486" y="2742994"/>
              <a:chExt cx="884555" cy="1220470"/>
            </a:xfrm>
          </p:grpSpPr>
          <p:sp>
            <p:nvSpPr>
              <p:cNvPr id="19" name="object 19">
                <a:extLst>
                  <a:ext uri="{FF2B5EF4-FFF2-40B4-BE49-F238E27FC236}">
                    <a16:creationId xmlns:a16="http://schemas.microsoft.com/office/drawing/2014/main" id="{62EB915C-1E78-4FF6-8404-77D090841F2B}"/>
                  </a:ext>
                </a:extLst>
              </p:cNvPr>
              <p:cNvSpPr/>
              <p:nvPr/>
            </p:nvSpPr>
            <p:spPr>
              <a:xfrm>
                <a:off x="2828822" y="2946318"/>
                <a:ext cx="843915" cy="813435"/>
              </a:xfrm>
              <a:custGeom>
                <a:avLst/>
                <a:gdLst/>
                <a:ahLst/>
                <a:cxnLst/>
                <a:rect l="l" t="t" r="r" b="b"/>
                <a:pathLst>
                  <a:path w="843914" h="813435">
                    <a:moveTo>
                      <a:pt x="843768" y="406647"/>
                    </a:moveTo>
                    <a:lnTo>
                      <a:pt x="840930" y="454069"/>
                    </a:lnTo>
                    <a:lnTo>
                      <a:pt x="832627" y="499885"/>
                    </a:lnTo>
                    <a:lnTo>
                      <a:pt x="819174" y="543789"/>
                    </a:lnTo>
                    <a:lnTo>
                      <a:pt x="800889" y="585476"/>
                    </a:lnTo>
                    <a:lnTo>
                      <a:pt x="778088" y="624642"/>
                    </a:lnTo>
                    <a:lnTo>
                      <a:pt x="751088" y="660980"/>
                    </a:lnTo>
                    <a:lnTo>
                      <a:pt x="720205" y="694187"/>
                    </a:lnTo>
                    <a:lnTo>
                      <a:pt x="685755" y="723956"/>
                    </a:lnTo>
                    <a:lnTo>
                      <a:pt x="648055" y="749982"/>
                    </a:lnTo>
                    <a:lnTo>
                      <a:pt x="607422" y="771961"/>
                    </a:lnTo>
                    <a:lnTo>
                      <a:pt x="564172" y="789587"/>
                    </a:lnTo>
                    <a:lnTo>
                      <a:pt x="518621" y="802555"/>
                    </a:lnTo>
                    <a:lnTo>
                      <a:pt x="471086" y="810559"/>
                    </a:lnTo>
                    <a:lnTo>
                      <a:pt x="421884" y="813295"/>
                    </a:lnTo>
                    <a:lnTo>
                      <a:pt x="372682" y="810559"/>
                    </a:lnTo>
                    <a:lnTo>
                      <a:pt x="325147" y="802555"/>
                    </a:lnTo>
                    <a:lnTo>
                      <a:pt x="279596" y="789587"/>
                    </a:lnTo>
                    <a:lnTo>
                      <a:pt x="236346" y="771961"/>
                    </a:lnTo>
                    <a:lnTo>
                      <a:pt x="195713" y="749982"/>
                    </a:lnTo>
                    <a:lnTo>
                      <a:pt x="158013" y="723956"/>
                    </a:lnTo>
                    <a:lnTo>
                      <a:pt x="123563" y="694187"/>
                    </a:lnTo>
                    <a:lnTo>
                      <a:pt x="92680" y="660980"/>
                    </a:lnTo>
                    <a:lnTo>
                      <a:pt x="65680" y="624642"/>
                    </a:lnTo>
                    <a:lnTo>
                      <a:pt x="42879" y="585476"/>
                    </a:lnTo>
                    <a:lnTo>
                      <a:pt x="24594" y="543789"/>
                    </a:lnTo>
                    <a:lnTo>
                      <a:pt x="11141" y="499885"/>
                    </a:lnTo>
                    <a:lnTo>
                      <a:pt x="2838" y="454069"/>
                    </a:lnTo>
                    <a:lnTo>
                      <a:pt x="0" y="406647"/>
                    </a:lnTo>
                    <a:lnTo>
                      <a:pt x="2838" y="359225"/>
                    </a:lnTo>
                    <a:lnTo>
                      <a:pt x="11141" y="313410"/>
                    </a:lnTo>
                    <a:lnTo>
                      <a:pt x="24594" y="269506"/>
                    </a:lnTo>
                    <a:lnTo>
                      <a:pt x="42879" y="227818"/>
                    </a:lnTo>
                    <a:lnTo>
                      <a:pt x="65680" y="188653"/>
                    </a:lnTo>
                    <a:lnTo>
                      <a:pt x="92680" y="152314"/>
                    </a:lnTo>
                    <a:lnTo>
                      <a:pt x="123563" y="119108"/>
                    </a:lnTo>
                    <a:lnTo>
                      <a:pt x="158013" y="89339"/>
                    </a:lnTo>
                    <a:lnTo>
                      <a:pt x="195713" y="63312"/>
                    </a:lnTo>
                    <a:lnTo>
                      <a:pt x="236346" y="41333"/>
                    </a:lnTo>
                    <a:lnTo>
                      <a:pt x="279596" y="23708"/>
                    </a:lnTo>
                    <a:lnTo>
                      <a:pt x="325147" y="10740"/>
                    </a:lnTo>
                    <a:lnTo>
                      <a:pt x="372682" y="2735"/>
                    </a:lnTo>
                    <a:lnTo>
                      <a:pt x="421884" y="0"/>
                    </a:lnTo>
                    <a:lnTo>
                      <a:pt x="471086" y="2735"/>
                    </a:lnTo>
                    <a:lnTo>
                      <a:pt x="518621" y="10740"/>
                    </a:lnTo>
                    <a:lnTo>
                      <a:pt x="564172" y="23708"/>
                    </a:lnTo>
                    <a:lnTo>
                      <a:pt x="607422" y="41333"/>
                    </a:lnTo>
                    <a:lnTo>
                      <a:pt x="648055" y="63312"/>
                    </a:lnTo>
                    <a:lnTo>
                      <a:pt x="685755" y="89339"/>
                    </a:lnTo>
                    <a:lnTo>
                      <a:pt x="720205" y="119108"/>
                    </a:lnTo>
                    <a:lnTo>
                      <a:pt x="751088" y="152314"/>
                    </a:lnTo>
                    <a:lnTo>
                      <a:pt x="778088" y="188653"/>
                    </a:lnTo>
                    <a:lnTo>
                      <a:pt x="800889" y="227818"/>
                    </a:lnTo>
                    <a:lnTo>
                      <a:pt x="819174" y="269506"/>
                    </a:lnTo>
                    <a:lnTo>
                      <a:pt x="832627" y="313410"/>
                    </a:lnTo>
                    <a:lnTo>
                      <a:pt x="840930" y="359225"/>
                    </a:lnTo>
                    <a:lnTo>
                      <a:pt x="843768" y="406647"/>
                    </a:lnTo>
                    <a:close/>
                  </a:path>
                </a:pathLst>
              </a:custGeom>
              <a:ln w="40644">
                <a:solidFill>
                  <a:srgbClr val="000000"/>
                </a:solidFill>
              </a:ln>
            </p:spPr>
            <p:txBody>
              <a:bodyPr wrap="square" lIns="0" tIns="0" rIns="0" bIns="0" rtlCol="0"/>
              <a:lstStyle/>
              <a:p>
                <a:endParaRPr/>
              </a:p>
            </p:txBody>
          </p:sp>
          <p:sp>
            <p:nvSpPr>
              <p:cNvPr id="20" name="object 20">
                <a:extLst>
                  <a:ext uri="{FF2B5EF4-FFF2-40B4-BE49-F238E27FC236}">
                    <a16:creationId xmlns:a16="http://schemas.microsoft.com/office/drawing/2014/main" id="{27948482-36C7-4217-A777-E77AC6029FE9}"/>
                  </a:ext>
                </a:extLst>
              </p:cNvPr>
              <p:cNvSpPr/>
              <p:nvPr/>
            </p:nvSpPr>
            <p:spPr>
              <a:xfrm>
                <a:off x="3166314" y="2742994"/>
                <a:ext cx="168910" cy="1220470"/>
              </a:xfrm>
              <a:custGeom>
                <a:avLst/>
                <a:gdLst/>
                <a:ahLst/>
                <a:cxnLst/>
                <a:rect l="l" t="t" r="r" b="b"/>
                <a:pathLst>
                  <a:path w="168910" h="1220470">
                    <a:moveTo>
                      <a:pt x="84392" y="0"/>
                    </a:moveTo>
                    <a:lnTo>
                      <a:pt x="84392" y="203323"/>
                    </a:lnTo>
                  </a:path>
                  <a:path w="168910" h="1220470">
                    <a:moveTo>
                      <a:pt x="84392" y="1016619"/>
                    </a:moveTo>
                    <a:lnTo>
                      <a:pt x="84392" y="1219943"/>
                    </a:lnTo>
                  </a:path>
                  <a:path w="168910" h="1220470">
                    <a:moveTo>
                      <a:pt x="0" y="813295"/>
                    </a:moveTo>
                    <a:lnTo>
                      <a:pt x="168784" y="813295"/>
                    </a:lnTo>
                  </a:path>
                  <a:path w="168910" h="1220470">
                    <a:moveTo>
                      <a:pt x="0" y="447300"/>
                    </a:moveTo>
                    <a:lnTo>
                      <a:pt x="168784" y="447300"/>
                    </a:lnTo>
                  </a:path>
                  <a:path w="168910" h="1220470">
                    <a:moveTo>
                      <a:pt x="84392" y="365995"/>
                    </a:moveTo>
                    <a:lnTo>
                      <a:pt x="84392" y="528666"/>
                    </a:lnTo>
                  </a:path>
                </a:pathLst>
              </a:custGeom>
              <a:ln w="40671">
                <a:solidFill>
                  <a:srgbClr val="000000"/>
                </a:solidFill>
              </a:ln>
            </p:spPr>
            <p:txBody>
              <a:bodyPr wrap="square" lIns="0" tIns="0" rIns="0" bIns="0" rtlCol="0"/>
              <a:lstStyle/>
              <a:p>
                <a:endParaRPr/>
              </a:p>
            </p:txBody>
          </p:sp>
        </p:grpSp>
        <p:sp>
          <p:nvSpPr>
            <p:cNvPr id="36" name="TextBox 35">
              <a:extLst>
                <a:ext uri="{FF2B5EF4-FFF2-40B4-BE49-F238E27FC236}">
                  <a16:creationId xmlns:a16="http://schemas.microsoft.com/office/drawing/2014/main" id="{3252B05A-4ED5-4603-9987-52F18B8481DE}"/>
                </a:ext>
              </a:extLst>
            </p:cNvPr>
            <p:cNvSpPr txBox="1"/>
            <p:nvPr/>
          </p:nvSpPr>
          <p:spPr>
            <a:xfrm>
              <a:off x="832608" y="2931595"/>
              <a:ext cx="922249" cy="646331"/>
            </a:xfrm>
            <a:prstGeom prst="rect">
              <a:avLst/>
            </a:prstGeom>
            <a:noFill/>
          </p:spPr>
          <p:txBody>
            <a:bodyPr wrap="square" rtlCol="0">
              <a:spAutoFit/>
            </a:bodyPr>
            <a:lstStyle/>
            <a:p>
              <a:pPr algn="ctr"/>
              <a:r>
                <a:rPr lang="en-US" dirty="0">
                  <a:latin typeface="Oswald Light" pitchFamily="2" charset="0"/>
                </a:rPr>
                <a:t>Voltage source</a:t>
              </a:r>
            </a:p>
          </p:txBody>
        </p:sp>
      </p:grpSp>
      <p:grpSp>
        <p:nvGrpSpPr>
          <p:cNvPr id="87" name="Group 86">
            <a:extLst>
              <a:ext uri="{FF2B5EF4-FFF2-40B4-BE49-F238E27FC236}">
                <a16:creationId xmlns:a16="http://schemas.microsoft.com/office/drawing/2014/main" id="{AB3D351E-F3A4-4F88-A9C8-A30695812582}"/>
              </a:ext>
            </a:extLst>
          </p:cNvPr>
          <p:cNvGrpSpPr/>
          <p:nvPr/>
        </p:nvGrpSpPr>
        <p:grpSpPr>
          <a:xfrm>
            <a:off x="4695354" y="1604847"/>
            <a:ext cx="1113670" cy="1973079"/>
            <a:chOff x="5439612" y="1604847"/>
            <a:chExt cx="1113670" cy="1973079"/>
          </a:xfrm>
        </p:grpSpPr>
        <p:grpSp>
          <p:nvGrpSpPr>
            <p:cNvPr id="65" name="Group 64">
              <a:extLst>
                <a:ext uri="{FF2B5EF4-FFF2-40B4-BE49-F238E27FC236}">
                  <a16:creationId xmlns:a16="http://schemas.microsoft.com/office/drawing/2014/main" id="{1C8C710E-C601-4CA7-BAFF-27BE6E8488DD}"/>
                </a:ext>
              </a:extLst>
            </p:cNvPr>
            <p:cNvGrpSpPr/>
            <p:nvPr/>
          </p:nvGrpSpPr>
          <p:grpSpPr>
            <a:xfrm>
              <a:off x="5563714" y="1604847"/>
              <a:ext cx="865467" cy="1160829"/>
              <a:chOff x="6045494" y="1652355"/>
              <a:chExt cx="865467" cy="1160829"/>
            </a:xfrm>
          </p:grpSpPr>
          <p:sp>
            <p:nvSpPr>
              <p:cNvPr id="38" name="object 2">
                <a:extLst>
                  <a:ext uri="{FF2B5EF4-FFF2-40B4-BE49-F238E27FC236}">
                    <a16:creationId xmlns:a16="http://schemas.microsoft.com/office/drawing/2014/main" id="{D2311D5B-B2E5-4F5D-987B-CB9A7CF94771}"/>
                  </a:ext>
                </a:extLst>
              </p:cNvPr>
              <p:cNvSpPr/>
              <p:nvPr/>
            </p:nvSpPr>
            <p:spPr>
              <a:xfrm>
                <a:off x="6362144" y="1652355"/>
                <a:ext cx="232166" cy="1160829"/>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40547">
                <a:solidFill>
                  <a:srgbClr val="000000"/>
                </a:solidFill>
              </a:ln>
            </p:spPr>
            <p:txBody>
              <a:bodyPr wrap="square" lIns="0" tIns="0" rIns="0" bIns="0" rtlCol="0"/>
              <a:lstStyle/>
              <a:p>
                <a:endParaRPr/>
              </a:p>
            </p:txBody>
          </p:sp>
          <p:sp>
            <p:nvSpPr>
              <p:cNvPr id="39" name="object 14">
                <a:extLst>
                  <a:ext uri="{FF2B5EF4-FFF2-40B4-BE49-F238E27FC236}">
                    <a16:creationId xmlns:a16="http://schemas.microsoft.com/office/drawing/2014/main" id="{CE1E3D95-FFD1-43C6-883D-CBBD5E66F44C}"/>
                  </a:ext>
                </a:extLst>
              </p:cNvPr>
              <p:cNvSpPr/>
              <p:nvPr/>
            </p:nvSpPr>
            <p:spPr>
              <a:xfrm>
                <a:off x="6045494" y="1788069"/>
                <a:ext cx="865467" cy="870846"/>
              </a:xfrm>
              <a:custGeom>
                <a:avLst/>
                <a:gdLst/>
                <a:ahLst/>
                <a:cxnLst/>
                <a:rect l="l" t="t" r="r" b="b"/>
                <a:pathLst>
                  <a:path w="1226185" h="1233804">
                    <a:moveTo>
                      <a:pt x="1225648" y="616719"/>
                    </a:moveTo>
                    <a:lnTo>
                      <a:pt x="1223804" y="664912"/>
                    </a:lnTo>
                    <a:lnTo>
                      <a:pt x="1218363" y="712090"/>
                    </a:lnTo>
                    <a:lnTo>
                      <a:pt x="1209461" y="758117"/>
                    </a:lnTo>
                    <a:lnTo>
                      <a:pt x="1197234" y="802855"/>
                    </a:lnTo>
                    <a:lnTo>
                      <a:pt x="1181820" y="846167"/>
                    </a:lnTo>
                    <a:lnTo>
                      <a:pt x="1163353" y="887916"/>
                    </a:lnTo>
                    <a:lnTo>
                      <a:pt x="1141970" y="927965"/>
                    </a:lnTo>
                    <a:lnTo>
                      <a:pt x="1117809" y="966178"/>
                    </a:lnTo>
                    <a:lnTo>
                      <a:pt x="1091004" y="1002416"/>
                    </a:lnTo>
                    <a:lnTo>
                      <a:pt x="1061692" y="1036542"/>
                    </a:lnTo>
                    <a:lnTo>
                      <a:pt x="1030011" y="1068421"/>
                    </a:lnTo>
                    <a:lnTo>
                      <a:pt x="996095" y="1097914"/>
                    </a:lnTo>
                    <a:lnTo>
                      <a:pt x="960081" y="1124884"/>
                    </a:lnTo>
                    <a:lnTo>
                      <a:pt x="922105" y="1149195"/>
                    </a:lnTo>
                    <a:lnTo>
                      <a:pt x="882305" y="1170710"/>
                    </a:lnTo>
                    <a:lnTo>
                      <a:pt x="840815" y="1189290"/>
                    </a:lnTo>
                    <a:lnTo>
                      <a:pt x="797773" y="1204800"/>
                    </a:lnTo>
                    <a:lnTo>
                      <a:pt x="753315" y="1217102"/>
                    </a:lnTo>
                    <a:lnTo>
                      <a:pt x="707576" y="1226058"/>
                    </a:lnTo>
                    <a:lnTo>
                      <a:pt x="660694" y="1231533"/>
                    </a:lnTo>
                    <a:lnTo>
                      <a:pt x="612805" y="1233388"/>
                    </a:lnTo>
                    <a:lnTo>
                      <a:pt x="564914" y="1231533"/>
                    </a:lnTo>
                    <a:lnTo>
                      <a:pt x="518031" y="1226058"/>
                    </a:lnTo>
                    <a:lnTo>
                      <a:pt x="472293" y="1217102"/>
                    </a:lnTo>
                    <a:lnTo>
                      <a:pt x="427836" y="1204800"/>
                    </a:lnTo>
                    <a:lnTo>
                      <a:pt x="384795" y="1189290"/>
                    </a:lnTo>
                    <a:lnTo>
                      <a:pt x="343307" y="1170710"/>
                    </a:lnTo>
                    <a:lnTo>
                      <a:pt x="303509" y="1149195"/>
                    </a:lnTo>
                    <a:lnTo>
                      <a:pt x="265536" y="1124884"/>
                    </a:lnTo>
                    <a:lnTo>
                      <a:pt x="229525" y="1097914"/>
                    </a:lnTo>
                    <a:lnTo>
                      <a:pt x="195612" y="1068421"/>
                    </a:lnTo>
                    <a:lnTo>
                      <a:pt x="163933" y="1036542"/>
                    </a:lnTo>
                    <a:lnTo>
                      <a:pt x="134625" y="1002416"/>
                    </a:lnTo>
                    <a:lnTo>
                      <a:pt x="107823" y="966178"/>
                    </a:lnTo>
                    <a:lnTo>
                      <a:pt x="83665" y="927965"/>
                    </a:lnTo>
                    <a:lnTo>
                      <a:pt x="62285" y="887916"/>
                    </a:lnTo>
                    <a:lnTo>
                      <a:pt x="43821" y="846167"/>
                    </a:lnTo>
                    <a:lnTo>
                      <a:pt x="28409" y="802855"/>
                    </a:lnTo>
                    <a:lnTo>
                      <a:pt x="16184" y="758117"/>
                    </a:lnTo>
                    <a:lnTo>
                      <a:pt x="7283" y="712090"/>
                    </a:lnTo>
                    <a:lnTo>
                      <a:pt x="1843" y="664912"/>
                    </a:lnTo>
                    <a:lnTo>
                      <a:pt x="0" y="616719"/>
                    </a:lnTo>
                    <a:lnTo>
                      <a:pt x="1843" y="568519"/>
                    </a:lnTo>
                    <a:lnTo>
                      <a:pt x="7283" y="521335"/>
                    </a:lnTo>
                    <a:lnTo>
                      <a:pt x="16184" y="475303"/>
                    </a:lnTo>
                    <a:lnTo>
                      <a:pt x="28409" y="430560"/>
                    </a:lnTo>
                    <a:lnTo>
                      <a:pt x="43821" y="387243"/>
                    </a:lnTo>
                    <a:lnTo>
                      <a:pt x="62285" y="345490"/>
                    </a:lnTo>
                    <a:lnTo>
                      <a:pt x="83665" y="305437"/>
                    </a:lnTo>
                    <a:lnTo>
                      <a:pt x="107823" y="267222"/>
                    </a:lnTo>
                    <a:lnTo>
                      <a:pt x="134625" y="230981"/>
                    </a:lnTo>
                    <a:lnTo>
                      <a:pt x="163933" y="196852"/>
                    </a:lnTo>
                    <a:lnTo>
                      <a:pt x="195612" y="164972"/>
                    </a:lnTo>
                    <a:lnTo>
                      <a:pt x="229525" y="135478"/>
                    </a:lnTo>
                    <a:lnTo>
                      <a:pt x="265536" y="108506"/>
                    </a:lnTo>
                    <a:lnTo>
                      <a:pt x="303509" y="84194"/>
                    </a:lnTo>
                    <a:lnTo>
                      <a:pt x="343307" y="62679"/>
                    </a:lnTo>
                    <a:lnTo>
                      <a:pt x="384795" y="44098"/>
                    </a:lnTo>
                    <a:lnTo>
                      <a:pt x="427836" y="28588"/>
                    </a:lnTo>
                    <a:lnTo>
                      <a:pt x="472293" y="16286"/>
                    </a:lnTo>
                    <a:lnTo>
                      <a:pt x="518031" y="7329"/>
                    </a:lnTo>
                    <a:lnTo>
                      <a:pt x="564914" y="1855"/>
                    </a:lnTo>
                    <a:lnTo>
                      <a:pt x="612805" y="0"/>
                    </a:lnTo>
                    <a:lnTo>
                      <a:pt x="660694" y="1855"/>
                    </a:lnTo>
                    <a:lnTo>
                      <a:pt x="707576" y="7329"/>
                    </a:lnTo>
                    <a:lnTo>
                      <a:pt x="753315" y="16286"/>
                    </a:lnTo>
                    <a:lnTo>
                      <a:pt x="797773" y="28588"/>
                    </a:lnTo>
                    <a:lnTo>
                      <a:pt x="840815" y="44098"/>
                    </a:lnTo>
                    <a:lnTo>
                      <a:pt x="882305" y="62679"/>
                    </a:lnTo>
                    <a:lnTo>
                      <a:pt x="922105" y="84194"/>
                    </a:lnTo>
                    <a:lnTo>
                      <a:pt x="960081" y="108506"/>
                    </a:lnTo>
                    <a:lnTo>
                      <a:pt x="996095" y="135478"/>
                    </a:lnTo>
                    <a:lnTo>
                      <a:pt x="1030011" y="164972"/>
                    </a:lnTo>
                    <a:lnTo>
                      <a:pt x="1061692" y="196852"/>
                    </a:lnTo>
                    <a:lnTo>
                      <a:pt x="1091004" y="230981"/>
                    </a:lnTo>
                    <a:lnTo>
                      <a:pt x="1117809" y="267222"/>
                    </a:lnTo>
                    <a:lnTo>
                      <a:pt x="1141970" y="305437"/>
                    </a:lnTo>
                    <a:lnTo>
                      <a:pt x="1163353" y="345490"/>
                    </a:lnTo>
                    <a:lnTo>
                      <a:pt x="1181820" y="387243"/>
                    </a:lnTo>
                    <a:lnTo>
                      <a:pt x="1197234" y="430560"/>
                    </a:lnTo>
                    <a:lnTo>
                      <a:pt x="1209461" y="475303"/>
                    </a:lnTo>
                    <a:lnTo>
                      <a:pt x="1218363" y="521335"/>
                    </a:lnTo>
                    <a:lnTo>
                      <a:pt x="1223804" y="568519"/>
                    </a:lnTo>
                    <a:lnTo>
                      <a:pt x="1225648" y="616719"/>
                    </a:lnTo>
                    <a:close/>
                  </a:path>
                </a:pathLst>
              </a:custGeom>
              <a:ln w="40664">
                <a:solidFill>
                  <a:srgbClr val="000000"/>
                </a:solidFill>
              </a:ln>
            </p:spPr>
            <p:txBody>
              <a:bodyPr wrap="square" lIns="0" tIns="0" rIns="0" bIns="0" rtlCol="0"/>
              <a:lstStyle/>
              <a:p>
                <a:endParaRPr/>
              </a:p>
            </p:txBody>
          </p:sp>
        </p:grpSp>
        <p:sp>
          <p:nvSpPr>
            <p:cNvPr id="40" name="TextBox 39">
              <a:extLst>
                <a:ext uri="{FF2B5EF4-FFF2-40B4-BE49-F238E27FC236}">
                  <a16:creationId xmlns:a16="http://schemas.microsoft.com/office/drawing/2014/main" id="{304A755D-BD06-4AC5-A62D-6485841106A9}"/>
                </a:ext>
              </a:extLst>
            </p:cNvPr>
            <p:cNvSpPr txBox="1"/>
            <p:nvPr/>
          </p:nvSpPr>
          <p:spPr>
            <a:xfrm>
              <a:off x="5439612" y="2931595"/>
              <a:ext cx="1113670" cy="646331"/>
            </a:xfrm>
            <a:prstGeom prst="rect">
              <a:avLst/>
            </a:prstGeom>
            <a:noFill/>
          </p:spPr>
          <p:txBody>
            <a:bodyPr wrap="square" rtlCol="0">
              <a:spAutoFit/>
            </a:bodyPr>
            <a:lstStyle/>
            <a:p>
              <a:pPr algn="ctr"/>
              <a:r>
                <a:rPr lang="en-US" dirty="0">
                  <a:latin typeface="Oswald Light" pitchFamily="2" charset="0"/>
                </a:rPr>
                <a:t>Resistive light (lamp)</a:t>
              </a:r>
            </a:p>
          </p:txBody>
        </p:sp>
      </p:grpSp>
      <p:grpSp>
        <p:nvGrpSpPr>
          <p:cNvPr id="86" name="Group 85">
            <a:extLst>
              <a:ext uri="{FF2B5EF4-FFF2-40B4-BE49-F238E27FC236}">
                <a16:creationId xmlns:a16="http://schemas.microsoft.com/office/drawing/2014/main" id="{F6186F11-80A6-4EC8-A014-7A11E8AB64D4}"/>
              </a:ext>
            </a:extLst>
          </p:cNvPr>
          <p:cNvGrpSpPr/>
          <p:nvPr/>
        </p:nvGrpSpPr>
        <p:grpSpPr>
          <a:xfrm>
            <a:off x="6122621" y="1604847"/>
            <a:ext cx="1113670" cy="1696080"/>
            <a:chOff x="6638624" y="1604847"/>
            <a:chExt cx="1113670" cy="1696080"/>
          </a:xfrm>
        </p:grpSpPr>
        <p:sp>
          <p:nvSpPr>
            <p:cNvPr id="41" name="object 2">
              <a:extLst>
                <a:ext uri="{FF2B5EF4-FFF2-40B4-BE49-F238E27FC236}">
                  <a16:creationId xmlns:a16="http://schemas.microsoft.com/office/drawing/2014/main" id="{544D51DD-7CEC-4934-A16B-70B45A85486B}"/>
                </a:ext>
              </a:extLst>
            </p:cNvPr>
            <p:cNvSpPr/>
            <p:nvPr/>
          </p:nvSpPr>
          <p:spPr>
            <a:xfrm>
              <a:off x="7079376" y="1604847"/>
              <a:ext cx="232166" cy="1160829"/>
            </a:xfrm>
            <a:custGeom>
              <a:avLst/>
              <a:gdLst/>
              <a:ahLst/>
              <a:cxnLst/>
              <a:rect l="l" t="t" r="r" b="b"/>
              <a:pathLst>
                <a:path w="328929" h="1644650">
                  <a:moveTo>
                    <a:pt x="164405" y="0"/>
                  </a:moveTo>
                  <a:lnTo>
                    <a:pt x="164405" y="287805"/>
                  </a:lnTo>
                  <a:lnTo>
                    <a:pt x="328861" y="374128"/>
                  </a:lnTo>
                  <a:lnTo>
                    <a:pt x="0" y="546776"/>
                  </a:lnTo>
                  <a:lnTo>
                    <a:pt x="328861" y="719474"/>
                  </a:lnTo>
                  <a:lnTo>
                    <a:pt x="0" y="892121"/>
                  </a:lnTo>
                  <a:lnTo>
                    <a:pt x="328861" y="1064769"/>
                  </a:lnTo>
                  <a:lnTo>
                    <a:pt x="0" y="1237467"/>
                  </a:lnTo>
                  <a:lnTo>
                    <a:pt x="164405" y="1323791"/>
                  </a:lnTo>
                  <a:lnTo>
                    <a:pt x="164405" y="1644509"/>
                  </a:lnTo>
                </a:path>
              </a:pathLst>
            </a:custGeom>
            <a:ln w="40547">
              <a:solidFill>
                <a:srgbClr val="000000"/>
              </a:solidFill>
            </a:ln>
          </p:spPr>
          <p:txBody>
            <a:bodyPr wrap="square" lIns="0" tIns="0" rIns="0" bIns="0" rtlCol="0"/>
            <a:lstStyle/>
            <a:p>
              <a:endParaRPr/>
            </a:p>
          </p:txBody>
        </p:sp>
        <p:sp>
          <p:nvSpPr>
            <p:cNvPr id="42" name="TextBox 41">
              <a:extLst>
                <a:ext uri="{FF2B5EF4-FFF2-40B4-BE49-F238E27FC236}">
                  <a16:creationId xmlns:a16="http://schemas.microsoft.com/office/drawing/2014/main" id="{2FA5FF30-A867-4551-89C5-47ACA1A64A53}"/>
                </a:ext>
              </a:extLst>
            </p:cNvPr>
            <p:cNvSpPr txBox="1"/>
            <p:nvPr/>
          </p:nvSpPr>
          <p:spPr>
            <a:xfrm>
              <a:off x="6638624" y="2931595"/>
              <a:ext cx="1113670" cy="369332"/>
            </a:xfrm>
            <a:prstGeom prst="rect">
              <a:avLst/>
            </a:prstGeom>
            <a:noFill/>
          </p:spPr>
          <p:txBody>
            <a:bodyPr wrap="square" rtlCol="0">
              <a:spAutoFit/>
            </a:bodyPr>
            <a:lstStyle/>
            <a:p>
              <a:pPr algn="ctr"/>
              <a:r>
                <a:rPr lang="en-US" dirty="0">
                  <a:latin typeface="Oswald Light" pitchFamily="2" charset="0"/>
                </a:rPr>
                <a:t>Resistor</a:t>
              </a:r>
            </a:p>
          </p:txBody>
        </p:sp>
      </p:grpSp>
      <p:grpSp>
        <p:nvGrpSpPr>
          <p:cNvPr id="88" name="Group 87">
            <a:extLst>
              <a:ext uri="{FF2B5EF4-FFF2-40B4-BE49-F238E27FC236}">
                <a16:creationId xmlns:a16="http://schemas.microsoft.com/office/drawing/2014/main" id="{82A9DE0E-387A-412F-9909-F6E180A0D927}"/>
              </a:ext>
            </a:extLst>
          </p:cNvPr>
          <p:cNvGrpSpPr/>
          <p:nvPr/>
        </p:nvGrpSpPr>
        <p:grpSpPr>
          <a:xfrm>
            <a:off x="3304300" y="1474552"/>
            <a:ext cx="1077457" cy="1826375"/>
            <a:chOff x="3836062" y="1474552"/>
            <a:chExt cx="1077457" cy="1826375"/>
          </a:xfrm>
        </p:grpSpPr>
        <p:sp>
          <p:nvSpPr>
            <p:cNvPr id="37" name="TextBox 36">
              <a:extLst>
                <a:ext uri="{FF2B5EF4-FFF2-40B4-BE49-F238E27FC236}">
                  <a16:creationId xmlns:a16="http://schemas.microsoft.com/office/drawing/2014/main" id="{6304B2A3-D3B6-4806-89B1-A857B2BACFFD}"/>
                </a:ext>
              </a:extLst>
            </p:cNvPr>
            <p:cNvSpPr txBox="1"/>
            <p:nvPr/>
          </p:nvSpPr>
          <p:spPr>
            <a:xfrm>
              <a:off x="3836062" y="2931595"/>
              <a:ext cx="922249" cy="369332"/>
            </a:xfrm>
            <a:prstGeom prst="rect">
              <a:avLst/>
            </a:prstGeom>
            <a:noFill/>
          </p:spPr>
          <p:txBody>
            <a:bodyPr wrap="square" rtlCol="0">
              <a:spAutoFit/>
            </a:bodyPr>
            <a:lstStyle/>
            <a:p>
              <a:pPr algn="ctr"/>
              <a:r>
                <a:rPr lang="en-US" dirty="0">
                  <a:latin typeface="Oswald Light" pitchFamily="2" charset="0"/>
                </a:rPr>
                <a:t>Battery</a:t>
              </a:r>
            </a:p>
          </p:txBody>
        </p:sp>
        <p:grpSp>
          <p:nvGrpSpPr>
            <p:cNvPr id="66" name="Group 65">
              <a:extLst>
                <a:ext uri="{FF2B5EF4-FFF2-40B4-BE49-F238E27FC236}">
                  <a16:creationId xmlns:a16="http://schemas.microsoft.com/office/drawing/2014/main" id="{82BBC125-BA96-4FCF-BD38-9708F9B290B1}"/>
                </a:ext>
              </a:extLst>
            </p:cNvPr>
            <p:cNvGrpSpPr/>
            <p:nvPr/>
          </p:nvGrpSpPr>
          <p:grpSpPr>
            <a:xfrm>
              <a:off x="3890470" y="1474552"/>
              <a:ext cx="1023049" cy="1421418"/>
              <a:chOff x="4652685" y="1474552"/>
              <a:chExt cx="1023049" cy="1421418"/>
            </a:xfrm>
          </p:grpSpPr>
          <p:sp>
            <p:nvSpPr>
              <p:cNvPr id="4" name="object 4">
                <a:extLst>
                  <a:ext uri="{FF2B5EF4-FFF2-40B4-BE49-F238E27FC236}">
                    <a16:creationId xmlns:a16="http://schemas.microsoft.com/office/drawing/2014/main" id="{28841981-9DAB-4899-9BA5-EF8C5C48C44A}"/>
                  </a:ext>
                </a:extLst>
              </p:cNvPr>
              <p:cNvSpPr/>
              <p:nvPr/>
            </p:nvSpPr>
            <p:spPr>
              <a:xfrm>
                <a:off x="4652685" y="1625491"/>
                <a:ext cx="813435" cy="305435"/>
              </a:xfrm>
              <a:custGeom>
                <a:avLst/>
                <a:gdLst/>
                <a:ahLst/>
                <a:cxnLst/>
                <a:rect l="l" t="t" r="r" b="b"/>
                <a:pathLst>
                  <a:path w="813434" h="305435">
                    <a:moveTo>
                      <a:pt x="0" y="304985"/>
                    </a:moveTo>
                    <a:lnTo>
                      <a:pt x="813295" y="304985"/>
                    </a:lnTo>
                  </a:path>
                  <a:path w="813434" h="305435">
                    <a:moveTo>
                      <a:pt x="406647" y="304985"/>
                    </a:moveTo>
                    <a:lnTo>
                      <a:pt x="406647" y="0"/>
                    </a:lnTo>
                  </a:path>
                </a:pathLst>
              </a:custGeom>
              <a:ln w="40664">
                <a:solidFill>
                  <a:srgbClr val="000000"/>
                </a:solidFill>
              </a:ln>
            </p:spPr>
            <p:txBody>
              <a:bodyPr wrap="square" lIns="0" tIns="0" rIns="0" bIns="0" rtlCol="0"/>
              <a:lstStyle/>
              <a:p>
                <a:endParaRPr/>
              </a:p>
            </p:txBody>
          </p:sp>
          <p:sp>
            <p:nvSpPr>
              <p:cNvPr id="5" name="object 5">
                <a:extLst>
                  <a:ext uri="{FF2B5EF4-FFF2-40B4-BE49-F238E27FC236}">
                    <a16:creationId xmlns:a16="http://schemas.microsoft.com/office/drawing/2014/main" id="{DBF71A02-A3BF-475D-9455-B10ACBDE6AD2}"/>
                  </a:ext>
                </a:extLst>
              </p:cNvPr>
              <p:cNvSpPr/>
              <p:nvPr/>
            </p:nvSpPr>
            <p:spPr>
              <a:xfrm>
                <a:off x="4652685" y="2337124"/>
                <a:ext cx="813435" cy="0"/>
              </a:xfrm>
              <a:custGeom>
                <a:avLst/>
                <a:gdLst/>
                <a:ahLst/>
                <a:cxnLst/>
                <a:rect l="l" t="t" r="r" b="b"/>
                <a:pathLst>
                  <a:path w="813434">
                    <a:moveTo>
                      <a:pt x="0" y="0"/>
                    </a:moveTo>
                    <a:lnTo>
                      <a:pt x="813295" y="0"/>
                    </a:lnTo>
                  </a:path>
                </a:pathLst>
              </a:custGeom>
              <a:ln w="40664">
                <a:solidFill>
                  <a:srgbClr val="000000"/>
                </a:solidFill>
              </a:ln>
            </p:spPr>
            <p:txBody>
              <a:bodyPr wrap="square" lIns="0" tIns="0" rIns="0" bIns="0" rtlCol="0"/>
              <a:lstStyle/>
              <a:p>
                <a:endParaRPr/>
              </a:p>
            </p:txBody>
          </p:sp>
          <p:sp>
            <p:nvSpPr>
              <p:cNvPr id="6" name="object 6">
                <a:extLst>
                  <a:ext uri="{FF2B5EF4-FFF2-40B4-BE49-F238E27FC236}">
                    <a16:creationId xmlns:a16="http://schemas.microsoft.com/office/drawing/2014/main" id="{7427C7C3-7B2C-4C02-8307-06FBEC9D7503}"/>
                  </a:ext>
                </a:extLst>
              </p:cNvPr>
              <p:cNvSpPr/>
              <p:nvPr/>
            </p:nvSpPr>
            <p:spPr>
              <a:xfrm>
                <a:off x="4856008" y="2133801"/>
                <a:ext cx="407034" cy="0"/>
              </a:xfrm>
              <a:custGeom>
                <a:avLst/>
                <a:gdLst/>
                <a:ahLst/>
                <a:cxnLst/>
                <a:rect l="l" t="t" r="r" b="b"/>
                <a:pathLst>
                  <a:path w="407034">
                    <a:moveTo>
                      <a:pt x="0" y="0"/>
                    </a:moveTo>
                    <a:lnTo>
                      <a:pt x="406647" y="0"/>
                    </a:lnTo>
                  </a:path>
                </a:pathLst>
              </a:custGeom>
              <a:ln w="40664">
                <a:solidFill>
                  <a:srgbClr val="000000"/>
                </a:solidFill>
              </a:ln>
            </p:spPr>
            <p:txBody>
              <a:bodyPr wrap="square" lIns="0" tIns="0" rIns="0" bIns="0" rtlCol="0"/>
              <a:lstStyle/>
              <a:p>
                <a:endParaRPr/>
              </a:p>
            </p:txBody>
          </p:sp>
          <p:sp>
            <p:nvSpPr>
              <p:cNvPr id="7" name="object 7">
                <a:extLst>
                  <a:ext uri="{FF2B5EF4-FFF2-40B4-BE49-F238E27FC236}">
                    <a16:creationId xmlns:a16="http://schemas.microsoft.com/office/drawing/2014/main" id="{DC6CED7C-D0CE-4464-B2B8-705631B597BD}"/>
                  </a:ext>
                </a:extLst>
              </p:cNvPr>
              <p:cNvSpPr/>
              <p:nvPr/>
            </p:nvSpPr>
            <p:spPr>
              <a:xfrm>
                <a:off x="4856008" y="2540448"/>
                <a:ext cx="407034" cy="305435"/>
              </a:xfrm>
              <a:custGeom>
                <a:avLst/>
                <a:gdLst/>
                <a:ahLst/>
                <a:cxnLst/>
                <a:rect l="l" t="t" r="r" b="b"/>
                <a:pathLst>
                  <a:path w="407034" h="305435">
                    <a:moveTo>
                      <a:pt x="0" y="0"/>
                    </a:moveTo>
                    <a:lnTo>
                      <a:pt x="406647" y="0"/>
                    </a:lnTo>
                  </a:path>
                  <a:path w="407034" h="305435">
                    <a:moveTo>
                      <a:pt x="203323" y="0"/>
                    </a:moveTo>
                    <a:lnTo>
                      <a:pt x="203323" y="304985"/>
                    </a:lnTo>
                  </a:path>
                </a:pathLst>
              </a:custGeom>
              <a:ln w="40664">
                <a:solidFill>
                  <a:srgbClr val="000000"/>
                </a:solidFill>
              </a:ln>
            </p:spPr>
            <p:txBody>
              <a:bodyPr wrap="square" lIns="0" tIns="0" rIns="0" bIns="0" rtlCol="0"/>
              <a:lstStyle/>
              <a:p>
                <a:endParaRPr/>
              </a:p>
            </p:txBody>
          </p:sp>
          <p:sp>
            <p:nvSpPr>
              <p:cNvPr id="52" name="TextBox 51">
                <a:extLst>
                  <a:ext uri="{FF2B5EF4-FFF2-40B4-BE49-F238E27FC236}">
                    <a16:creationId xmlns:a16="http://schemas.microsoft.com/office/drawing/2014/main" id="{4C4C3605-3DE5-42BA-90CC-2DD723659030}"/>
                  </a:ext>
                </a:extLst>
              </p:cNvPr>
              <p:cNvSpPr txBox="1"/>
              <p:nvPr/>
            </p:nvSpPr>
            <p:spPr>
              <a:xfrm>
                <a:off x="5257328" y="1474552"/>
                <a:ext cx="418406" cy="523220"/>
              </a:xfrm>
              <a:prstGeom prst="rect">
                <a:avLst/>
              </a:prstGeom>
              <a:noFill/>
            </p:spPr>
            <p:txBody>
              <a:bodyPr wrap="square" rtlCol="0">
                <a:spAutoFit/>
              </a:bodyPr>
              <a:lstStyle>
                <a:defPPr>
                  <a:defRPr lang="en-US"/>
                </a:defPPr>
                <a:lvl1pPr>
                  <a:defRPr sz="2800" b="1">
                    <a:latin typeface="Segoe UI Semibold" panose="020B0702040204020203" pitchFamily="34" charset="0"/>
                    <a:cs typeface="Segoe UI Semibold" panose="020B0702040204020203" pitchFamily="34" charset="0"/>
                  </a:defRPr>
                </a:lvl1pPr>
              </a:lstStyle>
              <a:p>
                <a:pPr algn="ctr"/>
                <a:r>
                  <a:rPr lang="en-US" dirty="0"/>
                  <a:t>+</a:t>
                </a:r>
              </a:p>
            </p:txBody>
          </p:sp>
          <p:sp>
            <p:nvSpPr>
              <p:cNvPr id="53" name="TextBox 52">
                <a:extLst>
                  <a:ext uri="{FF2B5EF4-FFF2-40B4-BE49-F238E27FC236}">
                    <a16:creationId xmlns:a16="http://schemas.microsoft.com/office/drawing/2014/main" id="{0DB28157-B822-4A0E-9AC7-86DD81CC4152}"/>
                  </a:ext>
                </a:extLst>
              </p:cNvPr>
              <p:cNvSpPr txBox="1"/>
              <p:nvPr/>
            </p:nvSpPr>
            <p:spPr>
              <a:xfrm>
                <a:off x="5337265" y="2372750"/>
                <a:ext cx="258532" cy="523220"/>
              </a:xfrm>
              <a:prstGeom prst="rect">
                <a:avLst/>
              </a:prstGeom>
              <a:noFill/>
            </p:spPr>
            <p:txBody>
              <a:bodyPr wrap="square" rtlCol="0">
                <a:spAutoFit/>
              </a:bodyPr>
              <a:lstStyle/>
              <a:p>
                <a:pPr algn="ctr"/>
                <a:r>
                  <a:rPr lang="en-US" sz="2800" b="1" dirty="0">
                    <a:latin typeface="Segoe UI Semibold" panose="020B0702040204020203" pitchFamily="34" charset="0"/>
                    <a:cs typeface="Segoe UI Semibold" panose="020B0702040204020203" pitchFamily="34" charset="0"/>
                  </a:rPr>
                  <a:t>-</a:t>
                </a:r>
              </a:p>
            </p:txBody>
          </p:sp>
        </p:grpSp>
      </p:grpSp>
      <p:grpSp>
        <p:nvGrpSpPr>
          <p:cNvPr id="84" name="Group 83">
            <a:extLst>
              <a:ext uri="{FF2B5EF4-FFF2-40B4-BE49-F238E27FC236}">
                <a16:creationId xmlns:a16="http://schemas.microsoft.com/office/drawing/2014/main" id="{A275F553-A96D-4074-BCF0-DCE3A02B5EB8}"/>
              </a:ext>
            </a:extLst>
          </p:cNvPr>
          <p:cNvGrpSpPr/>
          <p:nvPr/>
        </p:nvGrpSpPr>
        <p:grpSpPr>
          <a:xfrm>
            <a:off x="8977155" y="1511129"/>
            <a:ext cx="1113670" cy="1789798"/>
            <a:chOff x="9027900" y="1511129"/>
            <a:chExt cx="1113670" cy="1789798"/>
          </a:xfrm>
        </p:grpSpPr>
        <p:grpSp>
          <p:nvGrpSpPr>
            <p:cNvPr id="50" name="Group 49">
              <a:extLst>
                <a:ext uri="{FF2B5EF4-FFF2-40B4-BE49-F238E27FC236}">
                  <a16:creationId xmlns:a16="http://schemas.microsoft.com/office/drawing/2014/main" id="{448933AF-2CD3-4840-9083-7829520BB855}"/>
                </a:ext>
              </a:extLst>
            </p:cNvPr>
            <p:cNvGrpSpPr/>
            <p:nvPr/>
          </p:nvGrpSpPr>
          <p:grpSpPr>
            <a:xfrm rot="5400000">
              <a:off x="8910603" y="1825639"/>
              <a:ext cx="1348265" cy="719245"/>
              <a:chOff x="2369197" y="3051924"/>
              <a:chExt cx="2891345" cy="1542415"/>
            </a:xfrm>
          </p:grpSpPr>
          <p:sp>
            <p:nvSpPr>
              <p:cNvPr id="48" name="object 3">
                <a:extLst>
                  <a:ext uri="{FF2B5EF4-FFF2-40B4-BE49-F238E27FC236}">
                    <a16:creationId xmlns:a16="http://schemas.microsoft.com/office/drawing/2014/main" id="{43845227-B694-4899-9428-A00657EACC01}"/>
                  </a:ext>
                </a:extLst>
              </p:cNvPr>
              <p:cNvSpPr/>
              <p:nvPr/>
            </p:nvSpPr>
            <p:spPr>
              <a:xfrm>
                <a:off x="2369197" y="3844874"/>
                <a:ext cx="873125" cy="0"/>
              </a:xfrm>
              <a:custGeom>
                <a:avLst/>
                <a:gdLst/>
                <a:ahLst/>
                <a:cxnLst/>
                <a:rect l="l" t="t" r="r" b="b"/>
                <a:pathLst>
                  <a:path w="873125">
                    <a:moveTo>
                      <a:pt x="0" y="0"/>
                    </a:moveTo>
                    <a:lnTo>
                      <a:pt x="872680" y="0"/>
                    </a:lnTo>
                  </a:path>
                </a:pathLst>
              </a:custGeom>
              <a:ln w="40640">
                <a:solidFill>
                  <a:srgbClr val="000000"/>
                </a:solidFill>
              </a:ln>
            </p:spPr>
            <p:txBody>
              <a:bodyPr wrap="square" lIns="0" tIns="0" rIns="0" bIns="0" rtlCol="0"/>
              <a:lstStyle/>
              <a:p>
                <a:endParaRPr/>
              </a:p>
            </p:txBody>
          </p:sp>
          <p:sp>
            <p:nvSpPr>
              <p:cNvPr id="49" name="object 4">
                <a:extLst>
                  <a:ext uri="{FF2B5EF4-FFF2-40B4-BE49-F238E27FC236}">
                    <a16:creationId xmlns:a16="http://schemas.microsoft.com/office/drawing/2014/main" id="{4EA9047F-76FC-46BC-9118-4B41B82DC0B3}"/>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40640">
                <a:solidFill>
                  <a:srgbClr val="000000"/>
                </a:solidFill>
              </a:ln>
            </p:spPr>
            <p:txBody>
              <a:bodyPr wrap="square" lIns="0" tIns="0" rIns="0" bIns="0" rtlCol="0"/>
              <a:lstStyle/>
              <a:p>
                <a:endParaRPr/>
              </a:p>
            </p:txBody>
          </p:sp>
        </p:grpSp>
        <p:sp>
          <p:nvSpPr>
            <p:cNvPr id="63" name="TextBox 62">
              <a:extLst>
                <a:ext uri="{FF2B5EF4-FFF2-40B4-BE49-F238E27FC236}">
                  <a16:creationId xmlns:a16="http://schemas.microsoft.com/office/drawing/2014/main" id="{DE18D1B4-C067-4929-9393-ABCB05855DC7}"/>
                </a:ext>
              </a:extLst>
            </p:cNvPr>
            <p:cNvSpPr txBox="1"/>
            <p:nvPr/>
          </p:nvSpPr>
          <p:spPr>
            <a:xfrm>
              <a:off x="9027900" y="2931595"/>
              <a:ext cx="1113670" cy="369332"/>
            </a:xfrm>
            <a:prstGeom prst="rect">
              <a:avLst/>
            </a:prstGeom>
            <a:noFill/>
          </p:spPr>
          <p:txBody>
            <a:bodyPr wrap="square" rtlCol="0">
              <a:spAutoFit/>
            </a:bodyPr>
            <a:lstStyle/>
            <a:p>
              <a:pPr algn="ctr"/>
              <a:r>
                <a:rPr lang="en-US" dirty="0">
                  <a:latin typeface="Oswald Light" pitchFamily="2" charset="0"/>
                </a:rPr>
                <a:t>Diode</a:t>
              </a:r>
            </a:p>
          </p:txBody>
        </p:sp>
      </p:grpSp>
      <p:grpSp>
        <p:nvGrpSpPr>
          <p:cNvPr id="83" name="Group 82">
            <a:extLst>
              <a:ext uri="{FF2B5EF4-FFF2-40B4-BE49-F238E27FC236}">
                <a16:creationId xmlns:a16="http://schemas.microsoft.com/office/drawing/2014/main" id="{702FEE93-8DD8-4278-8577-C44DA725454A}"/>
              </a:ext>
            </a:extLst>
          </p:cNvPr>
          <p:cNvGrpSpPr/>
          <p:nvPr/>
        </p:nvGrpSpPr>
        <p:grpSpPr>
          <a:xfrm>
            <a:off x="10404422" y="1511129"/>
            <a:ext cx="1130212" cy="1943686"/>
            <a:chOff x="10404422" y="1511129"/>
            <a:chExt cx="1130212" cy="1943686"/>
          </a:xfrm>
        </p:grpSpPr>
        <p:grpSp>
          <p:nvGrpSpPr>
            <p:cNvPr id="62" name="Group 61">
              <a:extLst>
                <a:ext uri="{FF2B5EF4-FFF2-40B4-BE49-F238E27FC236}">
                  <a16:creationId xmlns:a16="http://schemas.microsoft.com/office/drawing/2014/main" id="{BA8F515A-F7C0-42E5-BF50-0161558D67C3}"/>
                </a:ext>
              </a:extLst>
            </p:cNvPr>
            <p:cNvGrpSpPr/>
            <p:nvPr/>
          </p:nvGrpSpPr>
          <p:grpSpPr>
            <a:xfrm>
              <a:off x="10619102" y="1511129"/>
              <a:ext cx="915532" cy="1348265"/>
              <a:chOff x="9741995" y="1662991"/>
              <a:chExt cx="915532" cy="1348265"/>
            </a:xfrm>
          </p:grpSpPr>
          <p:grpSp>
            <p:nvGrpSpPr>
              <p:cNvPr id="54" name="Group 53">
                <a:extLst>
                  <a:ext uri="{FF2B5EF4-FFF2-40B4-BE49-F238E27FC236}">
                    <a16:creationId xmlns:a16="http://schemas.microsoft.com/office/drawing/2014/main" id="{5084844B-0E83-43F6-872E-22CDEC1DB226}"/>
                  </a:ext>
                </a:extLst>
              </p:cNvPr>
              <p:cNvGrpSpPr/>
              <p:nvPr/>
            </p:nvGrpSpPr>
            <p:grpSpPr>
              <a:xfrm rot="5400000">
                <a:off x="9427485" y="1977501"/>
                <a:ext cx="1348265" cy="719245"/>
                <a:chOff x="2369197" y="3051924"/>
                <a:chExt cx="2891345" cy="1542415"/>
              </a:xfrm>
            </p:grpSpPr>
            <p:sp>
              <p:nvSpPr>
                <p:cNvPr id="55" name="object 3">
                  <a:extLst>
                    <a:ext uri="{FF2B5EF4-FFF2-40B4-BE49-F238E27FC236}">
                      <a16:creationId xmlns:a16="http://schemas.microsoft.com/office/drawing/2014/main" id="{028DCF5A-83F5-459E-89E9-B3F2FD3CD751}"/>
                    </a:ext>
                  </a:extLst>
                </p:cNvPr>
                <p:cNvSpPr/>
                <p:nvPr/>
              </p:nvSpPr>
              <p:spPr>
                <a:xfrm>
                  <a:off x="2369197" y="3844874"/>
                  <a:ext cx="873125" cy="0"/>
                </a:xfrm>
                <a:custGeom>
                  <a:avLst/>
                  <a:gdLst/>
                  <a:ahLst/>
                  <a:cxnLst/>
                  <a:rect l="l" t="t" r="r" b="b"/>
                  <a:pathLst>
                    <a:path w="873125">
                      <a:moveTo>
                        <a:pt x="0" y="0"/>
                      </a:moveTo>
                      <a:lnTo>
                        <a:pt x="872680" y="0"/>
                      </a:lnTo>
                    </a:path>
                  </a:pathLst>
                </a:custGeom>
                <a:ln w="40640">
                  <a:solidFill>
                    <a:srgbClr val="000000"/>
                  </a:solidFill>
                </a:ln>
              </p:spPr>
              <p:txBody>
                <a:bodyPr wrap="square" lIns="0" tIns="0" rIns="0" bIns="0" rtlCol="0"/>
                <a:lstStyle/>
                <a:p>
                  <a:endParaRPr/>
                </a:p>
              </p:txBody>
            </p:sp>
            <p:sp>
              <p:nvSpPr>
                <p:cNvPr id="56" name="object 4">
                  <a:extLst>
                    <a:ext uri="{FF2B5EF4-FFF2-40B4-BE49-F238E27FC236}">
                      <a16:creationId xmlns:a16="http://schemas.microsoft.com/office/drawing/2014/main" id="{F5615E77-8E9D-44F4-811C-C516AB18A971}"/>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40640">
                  <a:solidFill>
                    <a:srgbClr val="000000"/>
                  </a:solidFill>
                </a:ln>
              </p:spPr>
              <p:txBody>
                <a:bodyPr wrap="square" lIns="0" tIns="0" rIns="0" bIns="0" rtlCol="0"/>
                <a:lstStyle/>
                <a:p>
                  <a:endParaRPr/>
                </a:p>
              </p:txBody>
            </p:sp>
          </p:grpSp>
          <p:grpSp>
            <p:nvGrpSpPr>
              <p:cNvPr id="61" name="Group 60">
                <a:extLst>
                  <a:ext uri="{FF2B5EF4-FFF2-40B4-BE49-F238E27FC236}">
                    <a16:creationId xmlns:a16="http://schemas.microsoft.com/office/drawing/2014/main" id="{109B4807-9465-41A0-B1DD-4F9696AC532D}"/>
                  </a:ext>
                </a:extLst>
              </p:cNvPr>
              <p:cNvGrpSpPr/>
              <p:nvPr/>
            </p:nvGrpSpPr>
            <p:grpSpPr>
              <a:xfrm flipH="1">
                <a:off x="10313582" y="2269998"/>
                <a:ext cx="343945" cy="161391"/>
                <a:chOff x="10359158" y="5579351"/>
                <a:chExt cx="195681" cy="91820"/>
              </a:xfrm>
            </p:grpSpPr>
            <p:cxnSp>
              <p:nvCxnSpPr>
                <p:cNvPr id="58" name="Straight Arrow Connector 57">
                  <a:extLst>
                    <a:ext uri="{FF2B5EF4-FFF2-40B4-BE49-F238E27FC236}">
                      <a16:creationId xmlns:a16="http://schemas.microsoft.com/office/drawing/2014/main" id="{F0A2BBD9-D9FA-48C7-912B-BACF503CC8F0}"/>
                    </a:ext>
                  </a:extLst>
                </p:cNvPr>
                <p:cNvCxnSpPr>
                  <a:cxnSpLocks/>
                </p:cNvCxnSpPr>
                <p:nvPr/>
              </p:nvCxnSpPr>
              <p:spPr>
                <a:xfrm rot="18900000" flipH="1">
                  <a:off x="10394344" y="5671171"/>
                  <a:ext cx="160495" cy="0"/>
                </a:xfrm>
                <a:prstGeom prst="straightConnector1">
                  <a:avLst/>
                </a:prstGeom>
                <a:noFill/>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C2C13B22-9AE2-4519-AFFA-928335C46D96}"/>
                    </a:ext>
                  </a:extLst>
                </p:cNvPr>
                <p:cNvCxnSpPr>
                  <a:cxnSpLocks/>
                </p:cNvCxnSpPr>
                <p:nvPr/>
              </p:nvCxnSpPr>
              <p:spPr>
                <a:xfrm rot="18900000" flipH="1">
                  <a:off x="10359158" y="5579351"/>
                  <a:ext cx="160495" cy="0"/>
                </a:xfrm>
                <a:prstGeom prst="straightConnector1">
                  <a:avLst/>
                </a:prstGeom>
                <a:noFill/>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64" name="TextBox 63">
              <a:extLst>
                <a:ext uri="{FF2B5EF4-FFF2-40B4-BE49-F238E27FC236}">
                  <a16:creationId xmlns:a16="http://schemas.microsoft.com/office/drawing/2014/main" id="{B26FE72F-1E35-4CF7-93B9-1651D230491B}"/>
                </a:ext>
              </a:extLst>
            </p:cNvPr>
            <p:cNvSpPr txBox="1"/>
            <p:nvPr/>
          </p:nvSpPr>
          <p:spPr>
            <a:xfrm>
              <a:off x="10404422" y="2931595"/>
              <a:ext cx="1113670" cy="523220"/>
            </a:xfrm>
            <a:prstGeom prst="rect">
              <a:avLst/>
            </a:prstGeom>
            <a:noFill/>
          </p:spPr>
          <p:txBody>
            <a:bodyPr wrap="square" rtlCol="0">
              <a:spAutoFit/>
            </a:bodyPr>
            <a:lstStyle/>
            <a:p>
              <a:pPr algn="ctr"/>
              <a:r>
                <a:rPr lang="en-US" dirty="0">
                  <a:latin typeface="Oswald Light" pitchFamily="2" charset="0"/>
                </a:rPr>
                <a:t>LED</a:t>
              </a:r>
            </a:p>
            <a:p>
              <a:pPr algn="ctr"/>
              <a:r>
                <a:rPr lang="en-US" sz="1000" dirty="0">
                  <a:latin typeface="Oswald Light" pitchFamily="2" charset="0"/>
                </a:rPr>
                <a:t>(light-emitting diode)</a:t>
              </a:r>
            </a:p>
          </p:txBody>
        </p:sp>
      </p:grpSp>
      <p:sp>
        <p:nvSpPr>
          <p:cNvPr id="67" name="TextBox 66">
            <a:extLst>
              <a:ext uri="{FF2B5EF4-FFF2-40B4-BE49-F238E27FC236}">
                <a16:creationId xmlns:a16="http://schemas.microsoft.com/office/drawing/2014/main" id="{AB490381-104C-452C-B9CD-C2C15621CCA1}"/>
              </a:ext>
            </a:extLst>
          </p:cNvPr>
          <p:cNvSpPr txBox="1"/>
          <p:nvPr/>
        </p:nvSpPr>
        <p:spPr>
          <a:xfrm>
            <a:off x="3069822" y="738395"/>
            <a:ext cx="6255557" cy="523220"/>
          </a:xfrm>
          <a:prstGeom prst="rect">
            <a:avLst/>
          </a:prstGeom>
          <a:noFill/>
        </p:spPr>
        <p:txBody>
          <a:bodyPr wrap="square" rtlCol="0">
            <a:spAutoFit/>
          </a:bodyPr>
          <a:lstStyle/>
          <a:p>
            <a:pPr algn="ctr"/>
            <a:r>
              <a:rPr lang="en-US" sz="2800" dirty="0">
                <a:latin typeface="Bebas Neue" panose="020B0606020202050201" pitchFamily="34" charset="0"/>
              </a:rPr>
              <a:t>Circuit Schematics: Common Electronic Symbols</a:t>
            </a:r>
          </a:p>
        </p:txBody>
      </p:sp>
      <p:grpSp>
        <p:nvGrpSpPr>
          <p:cNvPr id="85" name="Group 84">
            <a:extLst>
              <a:ext uri="{FF2B5EF4-FFF2-40B4-BE49-F238E27FC236}">
                <a16:creationId xmlns:a16="http://schemas.microsoft.com/office/drawing/2014/main" id="{F9828492-0209-4079-A199-5D1FEE192F9A}"/>
              </a:ext>
            </a:extLst>
          </p:cNvPr>
          <p:cNvGrpSpPr/>
          <p:nvPr/>
        </p:nvGrpSpPr>
        <p:grpSpPr>
          <a:xfrm>
            <a:off x="7549888" y="1590611"/>
            <a:ext cx="1113670" cy="1710316"/>
            <a:chOff x="7726063" y="1590611"/>
            <a:chExt cx="1113670" cy="1710316"/>
          </a:xfrm>
        </p:grpSpPr>
        <p:grpSp>
          <p:nvGrpSpPr>
            <p:cNvPr id="78" name="object 41">
              <a:extLst>
                <a:ext uri="{FF2B5EF4-FFF2-40B4-BE49-F238E27FC236}">
                  <a16:creationId xmlns:a16="http://schemas.microsoft.com/office/drawing/2014/main" id="{EB4356B8-F7D1-4AC8-A523-C70FF96E60D7}"/>
                </a:ext>
              </a:extLst>
            </p:cNvPr>
            <p:cNvGrpSpPr/>
            <p:nvPr/>
          </p:nvGrpSpPr>
          <p:grpSpPr>
            <a:xfrm rot="5400000">
              <a:off x="7765386" y="2002961"/>
              <a:ext cx="1196023" cy="371323"/>
              <a:chOff x="6697051" y="3891763"/>
              <a:chExt cx="721995" cy="224154"/>
            </a:xfrm>
          </p:grpSpPr>
          <p:sp>
            <p:nvSpPr>
              <p:cNvPr id="79" name="object 42">
                <a:extLst>
                  <a:ext uri="{FF2B5EF4-FFF2-40B4-BE49-F238E27FC236}">
                    <a16:creationId xmlns:a16="http://schemas.microsoft.com/office/drawing/2014/main" id="{403BF2BB-4C93-45B0-B207-01F3E824E7E6}"/>
                  </a:ext>
                </a:extLst>
              </p:cNvPr>
              <p:cNvSpPr/>
              <p:nvPr/>
            </p:nvSpPr>
            <p:spPr>
              <a:xfrm>
                <a:off x="7256176" y="4064601"/>
                <a:ext cx="163195" cy="0"/>
              </a:xfrm>
              <a:custGeom>
                <a:avLst/>
                <a:gdLst/>
                <a:ahLst/>
                <a:cxnLst/>
                <a:rect l="l" t="t" r="r" b="b"/>
                <a:pathLst>
                  <a:path w="163195">
                    <a:moveTo>
                      <a:pt x="0" y="0"/>
                    </a:moveTo>
                    <a:lnTo>
                      <a:pt x="162670" y="0"/>
                    </a:lnTo>
                  </a:path>
                </a:pathLst>
              </a:custGeom>
              <a:ln w="38100">
                <a:solidFill>
                  <a:srgbClr val="000000"/>
                </a:solidFill>
              </a:ln>
            </p:spPr>
            <p:txBody>
              <a:bodyPr wrap="square" lIns="0" tIns="0" rIns="0" bIns="0" rtlCol="0"/>
              <a:lstStyle/>
              <a:p>
                <a:endParaRPr/>
              </a:p>
            </p:txBody>
          </p:sp>
          <p:sp>
            <p:nvSpPr>
              <p:cNvPr id="80" name="object 43">
                <a:extLst>
                  <a:ext uri="{FF2B5EF4-FFF2-40B4-BE49-F238E27FC236}">
                    <a16:creationId xmlns:a16="http://schemas.microsoft.com/office/drawing/2014/main" id="{BED819B9-BAE4-4A7C-9A68-3FEC1441C141}"/>
                  </a:ext>
                </a:extLst>
              </p:cNvPr>
              <p:cNvSpPr/>
              <p:nvPr/>
            </p:nvSpPr>
            <p:spPr>
              <a:xfrm>
                <a:off x="7174872" y="4023949"/>
                <a:ext cx="81915" cy="81915"/>
              </a:xfrm>
              <a:custGeom>
                <a:avLst/>
                <a:gdLst/>
                <a:ahLst/>
                <a:cxnLst/>
                <a:rect l="l" t="t" r="r" b="b"/>
                <a:pathLst>
                  <a:path w="81915" h="81914">
                    <a:moveTo>
                      <a:pt x="0" y="40652"/>
                    </a:moveTo>
                    <a:lnTo>
                      <a:pt x="3195" y="56471"/>
                    </a:lnTo>
                    <a:lnTo>
                      <a:pt x="11910" y="69393"/>
                    </a:lnTo>
                    <a:lnTo>
                      <a:pt x="24832" y="78108"/>
                    </a:lnTo>
                    <a:lnTo>
                      <a:pt x="40651" y="81304"/>
                    </a:lnTo>
                    <a:lnTo>
                      <a:pt x="56471" y="78108"/>
                    </a:lnTo>
                    <a:lnTo>
                      <a:pt x="69393" y="69393"/>
                    </a:lnTo>
                    <a:lnTo>
                      <a:pt x="78107" y="56471"/>
                    </a:lnTo>
                    <a:lnTo>
                      <a:pt x="81303" y="40652"/>
                    </a:lnTo>
                    <a:lnTo>
                      <a:pt x="78107" y="24832"/>
                    </a:lnTo>
                    <a:lnTo>
                      <a:pt x="69393" y="11910"/>
                    </a:lnTo>
                    <a:lnTo>
                      <a:pt x="56471" y="3195"/>
                    </a:lnTo>
                    <a:lnTo>
                      <a:pt x="40651" y="0"/>
                    </a:lnTo>
                    <a:lnTo>
                      <a:pt x="24832" y="3195"/>
                    </a:lnTo>
                    <a:lnTo>
                      <a:pt x="11910" y="11910"/>
                    </a:lnTo>
                    <a:lnTo>
                      <a:pt x="3195" y="24832"/>
                    </a:lnTo>
                    <a:lnTo>
                      <a:pt x="0" y="40652"/>
                    </a:lnTo>
                    <a:close/>
                  </a:path>
                </a:pathLst>
              </a:custGeom>
              <a:ln w="38100">
                <a:solidFill>
                  <a:srgbClr val="000000"/>
                </a:solidFill>
              </a:ln>
            </p:spPr>
            <p:txBody>
              <a:bodyPr wrap="square" lIns="0" tIns="0" rIns="0" bIns="0" rtlCol="0"/>
              <a:lstStyle/>
              <a:p>
                <a:endParaRPr/>
              </a:p>
            </p:txBody>
          </p:sp>
          <p:sp>
            <p:nvSpPr>
              <p:cNvPr id="81" name="object 44">
                <a:extLst>
                  <a:ext uri="{FF2B5EF4-FFF2-40B4-BE49-F238E27FC236}">
                    <a16:creationId xmlns:a16="http://schemas.microsoft.com/office/drawing/2014/main" id="{ECB0EC0C-57D2-48F5-85E9-3E0A41669DE4}"/>
                  </a:ext>
                </a:extLst>
              </p:cNvPr>
              <p:cNvSpPr/>
              <p:nvPr/>
            </p:nvSpPr>
            <p:spPr>
              <a:xfrm>
                <a:off x="6707217" y="3901929"/>
                <a:ext cx="467995" cy="163195"/>
              </a:xfrm>
              <a:custGeom>
                <a:avLst/>
                <a:gdLst/>
                <a:ahLst/>
                <a:cxnLst/>
                <a:rect l="l" t="t" r="r" b="b"/>
                <a:pathLst>
                  <a:path w="467995" h="163195">
                    <a:moveTo>
                      <a:pt x="0" y="162671"/>
                    </a:moveTo>
                    <a:lnTo>
                      <a:pt x="203322" y="162671"/>
                    </a:lnTo>
                    <a:lnTo>
                      <a:pt x="467654" y="0"/>
                    </a:lnTo>
                  </a:path>
                </a:pathLst>
              </a:custGeom>
              <a:ln w="38100">
                <a:solidFill>
                  <a:srgbClr val="000000"/>
                </a:solidFill>
              </a:ln>
            </p:spPr>
            <p:txBody>
              <a:bodyPr wrap="square" lIns="0" tIns="0" rIns="0" bIns="0" rtlCol="0"/>
              <a:lstStyle/>
              <a:p>
                <a:endParaRPr/>
              </a:p>
            </p:txBody>
          </p:sp>
        </p:grpSp>
        <p:sp>
          <p:nvSpPr>
            <p:cNvPr id="82" name="TextBox 81">
              <a:extLst>
                <a:ext uri="{FF2B5EF4-FFF2-40B4-BE49-F238E27FC236}">
                  <a16:creationId xmlns:a16="http://schemas.microsoft.com/office/drawing/2014/main" id="{557511DB-93D2-47B5-A770-3D6D423EA52D}"/>
                </a:ext>
              </a:extLst>
            </p:cNvPr>
            <p:cNvSpPr txBox="1"/>
            <p:nvPr/>
          </p:nvSpPr>
          <p:spPr>
            <a:xfrm>
              <a:off x="7726063" y="2931595"/>
              <a:ext cx="1113670" cy="369332"/>
            </a:xfrm>
            <a:prstGeom prst="rect">
              <a:avLst/>
            </a:prstGeom>
            <a:noFill/>
          </p:spPr>
          <p:txBody>
            <a:bodyPr wrap="square" rtlCol="0">
              <a:spAutoFit/>
            </a:bodyPr>
            <a:lstStyle/>
            <a:p>
              <a:pPr algn="ctr"/>
              <a:r>
                <a:rPr lang="en-US" dirty="0">
                  <a:latin typeface="Oswald Light" pitchFamily="2" charset="0"/>
                </a:rPr>
                <a:t>Switch</a:t>
              </a:r>
            </a:p>
          </p:txBody>
        </p:sp>
      </p:grpSp>
    </p:spTree>
    <p:extLst>
      <p:ext uri="{BB962C8B-B14F-4D97-AF65-F5344CB8AC3E}">
        <p14:creationId xmlns:p14="http://schemas.microsoft.com/office/powerpoint/2010/main" val="36751673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A484BE37-2FE8-4CEE-A644-F38CE6FFE0A8}"/>
              </a:ext>
            </a:extLst>
          </p:cNvPr>
          <p:cNvGrpSpPr/>
          <p:nvPr/>
        </p:nvGrpSpPr>
        <p:grpSpPr>
          <a:xfrm>
            <a:off x="3340687" y="1174078"/>
            <a:ext cx="1520058" cy="3123028"/>
            <a:chOff x="4436396" y="403274"/>
            <a:chExt cx="1855566" cy="3812345"/>
          </a:xfrm>
        </p:grpSpPr>
        <p:pic>
          <p:nvPicPr>
            <p:cNvPr id="6" name="Picture 5">
              <a:extLst>
                <a:ext uri="{FF2B5EF4-FFF2-40B4-BE49-F238E27FC236}">
                  <a16:creationId xmlns:a16="http://schemas.microsoft.com/office/drawing/2014/main" id="{07B48B3A-AAC0-4071-8664-CF1549306A52}"/>
                </a:ext>
              </a:extLst>
            </p:cNvPr>
            <p:cNvPicPr>
              <a:picLocks noChangeAspect="1"/>
            </p:cNvPicPr>
            <p:nvPr/>
          </p:nvPicPr>
          <p:blipFill>
            <a:blip r:embed="rId2"/>
            <a:stretch>
              <a:fillRect/>
            </a:stretch>
          </p:blipFill>
          <p:spPr>
            <a:xfrm>
              <a:off x="4436396" y="403274"/>
              <a:ext cx="1855566" cy="3812345"/>
            </a:xfrm>
            <a:prstGeom prst="rect">
              <a:avLst/>
            </a:prstGeom>
          </p:spPr>
        </p:pic>
        <p:sp>
          <p:nvSpPr>
            <p:cNvPr id="7" name="Freeform: Shape 6">
              <a:extLst>
                <a:ext uri="{FF2B5EF4-FFF2-40B4-BE49-F238E27FC236}">
                  <a16:creationId xmlns:a16="http://schemas.microsoft.com/office/drawing/2014/main" id="{3102AEA7-E535-4A86-8B56-30C9DCEFCFA8}"/>
                </a:ext>
              </a:extLst>
            </p:cNvPr>
            <p:cNvSpPr/>
            <p:nvPr/>
          </p:nvSpPr>
          <p:spPr>
            <a:xfrm>
              <a:off x="4628271" y="3723249"/>
              <a:ext cx="614289" cy="300111"/>
            </a:xfrm>
            <a:custGeom>
              <a:avLst/>
              <a:gdLst>
                <a:gd name="connsiteX0" fmla="*/ 0 w 614289"/>
                <a:gd name="connsiteY0" fmla="*/ 0 h 300111"/>
                <a:gd name="connsiteX1" fmla="*/ 600221 w 614289"/>
                <a:gd name="connsiteY1" fmla="*/ 23446 h 300111"/>
                <a:gd name="connsiteX2" fmla="*/ 614289 w 614289"/>
                <a:gd name="connsiteY2" fmla="*/ 271976 h 300111"/>
                <a:gd name="connsiteX3" fmla="*/ 93784 w 614289"/>
                <a:gd name="connsiteY3" fmla="*/ 300111 h 300111"/>
                <a:gd name="connsiteX4" fmla="*/ 0 w 614289"/>
                <a:gd name="connsiteY4" fmla="*/ 0 h 30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289" h="300111">
                  <a:moveTo>
                    <a:pt x="0" y="0"/>
                  </a:moveTo>
                  <a:lnTo>
                    <a:pt x="600221" y="23446"/>
                  </a:lnTo>
                  <a:lnTo>
                    <a:pt x="614289" y="271976"/>
                  </a:lnTo>
                  <a:lnTo>
                    <a:pt x="93784" y="300111"/>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825C579C-3F3A-4382-8D94-BCCB05B3EC33}"/>
              </a:ext>
            </a:extLst>
          </p:cNvPr>
          <p:cNvGrpSpPr/>
          <p:nvPr/>
        </p:nvGrpSpPr>
        <p:grpSpPr>
          <a:xfrm rot="16200000">
            <a:off x="3789807" y="4074673"/>
            <a:ext cx="915532" cy="1348265"/>
            <a:chOff x="9741995" y="1662991"/>
            <a:chExt cx="915532" cy="1348265"/>
          </a:xfrm>
        </p:grpSpPr>
        <p:grpSp>
          <p:nvGrpSpPr>
            <p:cNvPr id="12" name="Group 11">
              <a:extLst>
                <a:ext uri="{FF2B5EF4-FFF2-40B4-BE49-F238E27FC236}">
                  <a16:creationId xmlns:a16="http://schemas.microsoft.com/office/drawing/2014/main" id="{4DC582A0-1EB3-475F-80B5-80433284D65A}"/>
                </a:ext>
              </a:extLst>
            </p:cNvPr>
            <p:cNvGrpSpPr/>
            <p:nvPr/>
          </p:nvGrpSpPr>
          <p:grpSpPr>
            <a:xfrm rot="5400000">
              <a:off x="9427485" y="1977501"/>
              <a:ext cx="1348265" cy="719245"/>
              <a:chOff x="2369197" y="3051924"/>
              <a:chExt cx="2891345" cy="1542415"/>
            </a:xfrm>
          </p:grpSpPr>
          <p:sp>
            <p:nvSpPr>
              <p:cNvPr id="16" name="object 3">
                <a:extLst>
                  <a:ext uri="{FF2B5EF4-FFF2-40B4-BE49-F238E27FC236}">
                    <a16:creationId xmlns:a16="http://schemas.microsoft.com/office/drawing/2014/main" id="{7AB4FB67-15C9-4C24-87E8-FB86C9BD56EF}"/>
                  </a:ext>
                </a:extLst>
              </p:cNvPr>
              <p:cNvSpPr/>
              <p:nvPr/>
            </p:nvSpPr>
            <p:spPr>
              <a:xfrm>
                <a:off x="2369197" y="3844874"/>
                <a:ext cx="873125" cy="0"/>
              </a:xfrm>
              <a:custGeom>
                <a:avLst/>
                <a:gdLst/>
                <a:ahLst/>
                <a:cxnLst/>
                <a:rect l="l" t="t" r="r" b="b"/>
                <a:pathLst>
                  <a:path w="873125">
                    <a:moveTo>
                      <a:pt x="0" y="0"/>
                    </a:moveTo>
                    <a:lnTo>
                      <a:pt x="872680" y="0"/>
                    </a:lnTo>
                  </a:path>
                </a:pathLst>
              </a:custGeom>
              <a:ln w="40640">
                <a:solidFill>
                  <a:srgbClr val="000000"/>
                </a:solidFill>
              </a:ln>
            </p:spPr>
            <p:txBody>
              <a:bodyPr wrap="square" lIns="0" tIns="0" rIns="0" bIns="0" rtlCol="0"/>
              <a:lstStyle/>
              <a:p>
                <a:endParaRPr/>
              </a:p>
            </p:txBody>
          </p:sp>
          <p:sp>
            <p:nvSpPr>
              <p:cNvPr id="17" name="object 4">
                <a:extLst>
                  <a:ext uri="{FF2B5EF4-FFF2-40B4-BE49-F238E27FC236}">
                    <a16:creationId xmlns:a16="http://schemas.microsoft.com/office/drawing/2014/main" id="{8D159D2B-6BDA-453C-A573-CD962CEA4A99}"/>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40640">
                <a:solidFill>
                  <a:srgbClr val="000000"/>
                </a:solidFill>
              </a:ln>
            </p:spPr>
            <p:txBody>
              <a:bodyPr wrap="square" lIns="0" tIns="0" rIns="0" bIns="0" rtlCol="0"/>
              <a:lstStyle/>
              <a:p>
                <a:endParaRPr/>
              </a:p>
            </p:txBody>
          </p:sp>
        </p:grpSp>
        <p:grpSp>
          <p:nvGrpSpPr>
            <p:cNvPr id="13" name="Group 12">
              <a:extLst>
                <a:ext uri="{FF2B5EF4-FFF2-40B4-BE49-F238E27FC236}">
                  <a16:creationId xmlns:a16="http://schemas.microsoft.com/office/drawing/2014/main" id="{8461FD83-ACE5-46CC-8E59-F9364B7CEEFD}"/>
                </a:ext>
              </a:extLst>
            </p:cNvPr>
            <p:cNvGrpSpPr/>
            <p:nvPr/>
          </p:nvGrpSpPr>
          <p:grpSpPr>
            <a:xfrm flipH="1">
              <a:off x="10313582" y="2269998"/>
              <a:ext cx="343945" cy="161391"/>
              <a:chOff x="10359158" y="5579351"/>
              <a:chExt cx="195681" cy="91820"/>
            </a:xfrm>
          </p:grpSpPr>
          <p:cxnSp>
            <p:nvCxnSpPr>
              <p:cNvPr id="14" name="Straight Arrow Connector 13">
                <a:extLst>
                  <a:ext uri="{FF2B5EF4-FFF2-40B4-BE49-F238E27FC236}">
                    <a16:creationId xmlns:a16="http://schemas.microsoft.com/office/drawing/2014/main" id="{D1FC534F-8953-4DF9-8606-CB1C14490881}"/>
                  </a:ext>
                </a:extLst>
              </p:cNvPr>
              <p:cNvCxnSpPr>
                <a:cxnSpLocks/>
              </p:cNvCxnSpPr>
              <p:nvPr/>
            </p:nvCxnSpPr>
            <p:spPr>
              <a:xfrm rot="18900000" flipH="1">
                <a:off x="10394344" y="5671171"/>
                <a:ext cx="160495" cy="0"/>
              </a:xfrm>
              <a:prstGeom prst="straightConnector1">
                <a:avLst/>
              </a:prstGeom>
              <a:noFill/>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D304CE-C76C-4F81-8D30-E61EC5F160B8}"/>
                  </a:ext>
                </a:extLst>
              </p:cNvPr>
              <p:cNvCxnSpPr>
                <a:cxnSpLocks/>
              </p:cNvCxnSpPr>
              <p:nvPr/>
            </p:nvCxnSpPr>
            <p:spPr>
              <a:xfrm rot="18900000" flipH="1">
                <a:off x="10359158" y="5579351"/>
                <a:ext cx="160495" cy="0"/>
              </a:xfrm>
              <a:prstGeom prst="straightConnector1">
                <a:avLst/>
              </a:prstGeom>
              <a:noFill/>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18" name="Rectangle 17">
            <a:extLst>
              <a:ext uri="{FF2B5EF4-FFF2-40B4-BE49-F238E27FC236}">
                <a16:creationId xmlns:a16="http://schemas.microsoft.com/office/drawing/2014/main" id="{F009A69B-015B-401C-AE21-D630E5F52421}"/>
              </a:ext>
            </a:extLst>
          </p:cNvPr>
          <p:cNvSpPr/>
          <p:nvPr/>
        </p:nvSpPr>
        <p:spPr>
          <a:xfrm>
            <a:off x="4900343" y="6019313"/>
            <a:ext cx="920006" cy="338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 Anode</a:t>
            </a:r>
          </a:p>
        </p:txBody>
      </p:sp>
      <p:sp>
        <p:nvSpPr>
          <p:cNvPr id="19" name="Rectangle 18">
            <a:extLst>
              <a:ext uri="{FF2B5EF4-FFF2-40B4-BE49-F238E27FC236}">
                <a16:creationId xmlns:a16="http://schemas.microsoft.com/office/drawing/2014/main" id="{809CCC20-4AC1-485D-94C4-0253EDD25B4B}"/>
              </a:ext>
            </a:extLst>
          </p:cNvPr>
          <p:cNvSpPr/>
          <p:nvPr/>
        </p:nvSpPr>
        <p:spPr>
          <a:xfrm>
            <a:off x="3820183" y="5680759"/>
            <a:ext cx="920006" cy="338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 Cathode</a:t>
            </a:r>
          </a:p>
        </p:txBody>
      </p:sp>
    </p:spTree>
    <p:extLst>
      <p:ext uri="{BB962C8B-B14F-4D97-AF65-F5344CB8AC3E}">
        <p14:creationId xmlns:p14="http://schemas.microsoft.com/office/powerpoint/2010/main" val="19417538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B48B3A-AAC0-4071-8664-CF1549306A52}"/>
              </a:ext>
            </a:extLst>
          </p:cNvPr>
          <p:cNvPicPr>
            <a:picLocks noChangeAspect="1"/>
          </p:cNvPicPr>
          <p:nvPr/>
        </p:nvPicPr>
        <p:blipFill>
          <a:blip r:embed="rId2"/>
          <a:stretch>
            <a:fillRect/>
          </a:stretch>
        </p:blipFill>
        <p:spPr>
          <a:xfrm>
            <a:off x="3340687" y="1178767"/>
            <a:ext cx="1520058" cy="3123028"/>
          </a:xfrm>
          <a:prstGeom prst="rect">
            <a:avLst/>
          </a:prstGeom>
        </p:spPr>
      </p:pic>
      <p:sp>
        <p:nvSpPr>
          <p:cNvPr id="7" name="Freeform: Shape 6">
            <a:extLst>
              <a:ext uri="{FF2B5EF4-FFF2-40B4-BE49-F238E27FC236}">
                <a16:creationId xmlns:a16="http://schemas.microsoft.com/office/drawing/2014/main" id="{3102AEA7-E535-4A86-8B56-30C9DCEFCFA8}"/>
              </a:ext>
            </a:extLst>
          </p:cNvPr>
          <p:cNvSpPr/>
          <p:nvPr/>
        </p:nvSpPr>
        <p:spPr>
          <a:xfrm>
            <a:off x="3497869" y="3893762"/>
            <a:ext cx="503218" cy="245847"/>
          </a:xfrm>
          <a:custGeom>
            <a:avLst/>
            <a:gdLst>
              <a:gd name="connsiteX0" fmla="*/ 0 w 614289"/>
              <a:gd name="connsiteY0" fmla="*/ 0 h 300111"/>
              <a:gd name="connsiteX1" fmla="*/ 600221 w 614289"/>
              <a:gd name="connsiteY1" fmla="*/ 23446 h 300111"/>
              <a:gd name="connsiteX2" fmla="*/ 614289 w 614289"/>
              <a:gd name="connsiteY2" fmla="*/ 271976 h 300111"/>
              <a:gd name="connsiteX3" fmla="*/ 93784 w 614289"/>
              <a:gd name="connsiteY3" fmla="*/ 300111 h 300111"/>
              <a:gd name="connsiteX4" fmla="*/ 0 w 614289"/>
              <a:gd name="connsiteY4" fmla="*/ 0 h 30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289" h="300111">
                <a:moveTo>
                  <a:pt x="0" y="0"/>
                </a:moveTo>
                <a:lnTo>
                  <a:pt x="600221" y="23446"/>
                </a:lnTo>
                <a:lnTo>
                  <a:pt x="614289" y="271976"/>
                </a:lnTo>
                <a:lnTo>
                  <a:pt x="93784" y="300111"/>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25C579C-3F3A-4382-8D94-BCCB05B3EC33}"/>
              </a:ext>
            </a:extLst>
          </p:cNvPr>
          <p:cNvGrpSpPr/>
          <p:nvPr/>
        </p:nvGrpSpPr>
        <p:grpSpPr>
          <a:xfrm rot="16200000">
            <a:off x="3768360" y="4536484"/>
            <a:ext cx="915532" cy="1348265"/>
            <a:chOff x="9741995" y="1662991"/>
            <a:chExt cx="915532" cy="1348265"/>
          </a:xfrm>
        </p:grpSpPr>
        <p:grpSp>
          <p:nvGrpSpPr>
            <p:cNvPr id="12" name="Group 11">
              <a:extLst>
                <a:ext uri="{FF2B5EF4-FFF2-40B4-BE49-F238E27FC236}">
                  <a16:creationId xmlns:a16="http://schemas.microsoft.com/office/drawing/2014/main" id="{4DC582A0-1EB3-475F-80B5-80433284D65A}"/>
                </a:ext>
              </a:extLst>
            </p:cNvPr>
            <p:cNvGrpSpPr/>
            <p:nvPr/>
          </p:nvGrpSpPr>
          <p:grpSpPr>
            <a:xfrm rot="5400000">
              <a:off x="9427485" y="1977501"/>
              <a:ext cx="1348265" cy="719245"/>
              <a:chOff x="2369197" y="3051924"/>
              <a:chExt cx="2891345" cy="1542415"/>
            </a:xfrm>
          </p:grpSpPr>
          <p:sp>
            <p:nvSpPr>
              <p:cNvPr id="16" name="object 3">
                <a:extLst>
                  <a:ext uri="{FF2B5EF4-FFF2-40B4-BE49-F238E27FC236}">
                    <a16:creationId xmlns:a16="http://schemas.microsoft.com/office/drawing/2014/main" id="{7AB4FB67-15C9-4C24-87E8-FB86C9BD56EF}"/>
                  </a:ext>
                </a:extLst>
              </p:cNvPr>
              <p:cNvSpPr/>
              <p:nvPr/>
            </p:nvSpPr>
            <p:spPr>
              <a:xfrm>
                <a:off x="2369197" y="3844874"/>
                <a:ext cx="873125" cy="0"/>
              </a:xfrm>
              <a:custGeom>
                <a:avLst/>
                <a:gdLst/>
                <a:ahLst/>
                <a:cxnLst/>
                <a:rect l="l" t="t" r="r" b="b"/>
                <a:pathLst>
                  <a:path w="873125">
                    <a:moveTo>
                      <a:pt x="0" y="0"/>
                    </a:moveTo>
                    <a:lnTo>
                      <a:pt x="872680" y="0"/>
                    </a:lnTo>
                  </a:path>
                </a:pathLst>
              </a:custGeom>
              <a:ln w="40640">
                <a:solidFill>
                  <a:srgbClr val="000000"/>
                </a:solidFill>
              </a:ln>
            </p:spPr>
            <p:txBody>
              <a:bodyPr wrap="square" lIns="0" tIns="0" rIns="0" bIns="0" rtlCol="0"/>
              <a:lstStyle/>
              <a:p>
                <a:endParaRPr/>
              </a:p>
            </p:txBody>
          </p:sp>
          <p:sp>
            <p:nvSpPr>
              <p:cNvPr id="17" name="object 4">
                <a:extLst>
                  <a:ext uri="{FF2B5EF4-FFF2-40B4-BE49-F238E27FC236}">
                    <a16:creationId xmlns:a16="http://schemas.microsoft.com/office/drawing/2014/main" id="{8D159D2B-6BDA-453C-A573-CD962CEA4A99}"/>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40640">
                <a:solidFill>
                  <a:srgbClr val="000000"/>
                </a:solidFill>
              </a:ln>
            </p:spPr>
            <p:txBody>
              <a:bodyPr wrap="square" lIns="0" tIns="0" rIns="0" bIns="0" rtlCol="0"/>
              <a:lstStyle/>
              <a:p>
                <a:endParaRPr/>
              </a:p>
            </p:txBody>
          </p:sp>
        </p:grpSp>
        <p:grpSp>
          <p:nvGrpSpPr>
            <p:cNvPr id="13" name="Group 12">
              <a:extLst>
                <a:ext uri="{FF2B5EF4-FFF2-40B4-BE49-F238E27FC236}">
                  <a16:creationId xmlns:a16="http://schemas.microsoft.com/office/drawing/2014/main" id="{8461FD83-ACE5-46CC-8E59-F9364B7CEEFD}"/>
                </a:ext>
              </a:extLst>
            </p:cNvPr>
            <p:cNvGrpSpPr/>
            <p:nvPr/>
          </p:nvGrpSpPr>
          <p:grpSpPr>
            <a:xfrm flipH="1">
              <a:off x="10313582" y="2269998"/>
              <a:ext cx="343945" cy="161391"/>
              <a:chOff x="10359158" y="5579351"/>
              <a:chExt cx="195681" cy="91820"/>
            </a:xfrm>
          </p:grpSpPr>
          <p:cxnSp>
            <p:nvCxnSpPr>
              <p:cNvPr id="14" name="Straight Arrow Connector 13">
                <a:extLst>
                  <a:ext uri="{FF2B5EF4-FFF2-40B4-BE49-F238E27FC236}">
                    <a16:creationId xmlns:a16="http://schemas.microsoft.com/office/drawing/2014/main" id="{D1FC534F-8953-4DF9-8606-CB1C14490881}"/>
                  </a:ext>
                </a:extLst>
              </p:cNvPr>
              <p:cNvCxnSpPr>
                <a:cxnSpLocks/>
              </p:cNvCxnSpPr>
              <p:nvPr/>
            </p:nvCxnSpPr>
            <p:spPr>
              <a:xfrm rot="18900000" flipH="1">
                <a:off x="10394344" y="5671171"/>
                <a:ext cx="160495" cy="0"/>
              </a:xfrm>
              <a:prstGeom prst="straightConnector1">
                <a:avLst/>
              </a:prstGeom>
              <a:noFill/>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D304CE-C76C-4F81-8D30-E61EC5F160B8}"/>
                  </a:ext>
                </a:extLst>
              </p:cNvPr>
              <p:cNvCxnSpPr>
                <a:cxnSpLocks/>
              </p:cNvCxnSpPr>
              <p:nvPr/>
            </p:nvCxnSpPr>
            <p:spPr>
              <a:xfrm rot="18900000" flipH="1">
                <a:off x="10359158" y="5579351"/>
                <a:ext cx="160495" cy="0"/>
              </a:xfrm>
              <a:prstGeom prst="straightConnector1">
                <a:avLst/>
              </a:prstGeom>
              <a:noFill/>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84DEBD2D-FA87-4C4E-A841-34E5F09389CC}"/>
              </a:ext>
            </a:extLst>
          </p:cNvPr>
          <p:cNvSpPr txBox="1"/>
          <p:nvPr/>
        </p:nvSpPr>
        <p:spPr>
          <a:xfrm>
            <a:off x="3051152" y="5368003"/>
            <a:ext cx="1116957" cy="369332"/>
          </a:xfrm>
          <a:prstGeom prst="rect">
            <a:avLst/>
          </a:prstGeom>
          <a:noFill/>
        </p:spPr>
        <p:txBody>
          <a:bodyPr wrap="square" rtlCol="0">
            <a:spAutoFit/>
          </a:bodyPr>
          <a:lstStyle/>
          <a:p>
            <a:r>
              <a:rPr lang="en-US" b="1" dirty="0">
                <a:latin typeface="Segoe Condensed" panose="020B0606040200020203" pitchFamily="34" charset="0"/>
              </a:rPr>
              <a:t>Anode</a:t>
            </a:r>
          </a:p>
        </p:txBody>
      </p:sp>
      <p:sp>
        <p:nvSpPr>
          <p:cNvPr id="21" name="TextBox 20">
            <a:extLst>
              <a:ext uri="{FF2B5EF4-FFF2-40B4-BE49-F238E27FC236}">
                <a16:creationId xmlns:a16="http://schemas.microsoft.com/office/drawing/2014/main" id="{3E460FCC-C8B4-45B2-853C-435B06A4059C}"/>
              </a:ext>
            </a:extLst>
          </p:cNvPr>
          <p:cNvSpPr txBox="1"/>
          <p:nvPr/>
        </p:nvSpPr>
        <p:spPr>
          <a:xfrm>
            <a:off x="4581521" y="5380798"/>
            <a:ext cx="1116957" cy="369332"/>
          </a:xfrm>
          <a:prstGeom prst="rect">
            <a:avLst/>
          </a:prstGeom>
          <a:noFill/>
        </p:spPr>
        <p:txBody>
          <a:bodyPr wrap="square" rtlCol="0">
            <a:spAutoFit/>
          </a:bodyPr>
          <a:lstStyle/>
          <a:p>
            <a:r>
              <a:rPr lang="en-US" b="1" dirty="0">
                <a:latin typeface="Segoe Condensed" panose="020B0606040200020203" pitchFamily="34" charset="0"/>
              </a:rPr>
              <a:t>Cathode</a:t>
            </a:r>
          </a:p>
        </p:txBody>
      </p:sp>
      <p:sp>
        <p:nvSpPr>
          <p:cNvPr id="22" name="TextBox 21">
            <a:extLst>
              <a:ext uri="{FF2B5EF4-FFF2-40B4-BE49-F238E27FC236}">
                <a16:creationId xmlns:a16="http://schemas.microsoft.com/office/drawing/2014/main" id="{F37138A2-15E4-41E9-BAEC-81E70741C52F}"/>
              </a:ext>
            </a:extLst>
          </p:cNvPr>
          <p:cNvSpPr txBox="1"/>
          <p:nvPr/>
        </p:nvSpPr>
        <p:spPr>
          <a:xfrm>
            <a:off x="3467044" y="4958284"/>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23" name="TextBox 22">
            <a:extLst>
              <a:ext uri="{FF2B5EF4-FFF2-40B4-BE49-F238E27FC236}">
                <a16:creationId xmlns:a16="http://schemas.microsoft.com/office/drawing/2014/main" id="{207DA8F4-D317-4ACE-93D4-801B3DE69C2F}"/>
              </a:ext>
            </a:extLst>
          </p:cNvPr>
          <p:cNvSpPr txBox="1"/>
          <p:nvPr/>
        </p:nvSpPr>
        <p:spPr>
          <a:xfrm>
            <a:off x="4717908" y="4957302"/>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24" name="TextBox 23">
            <a:extLst>
              <a:ext uri="{FF2B5EF4-FFF2-40B4-BE49-F238E27FC236}">
                <a16:creationId xmlns:a16="http://schemas.microsoft.com/office/drawing/2014/main" id="{15B47908-84EF-4313-85AD-C140184FF654}"/>
              </a:ext>
            </a:extLst>
          </p:cNvPr>
          <p:cNvSpPr txBox="1"/>
          <p:nvPr/>
        </p:nvSpPr>
        <p:spPr>
          <a:xfrm>
            <a:off x="3662174" y="4138236"/>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F</a:t>
            </a:r>
          </a:p>
        </p:txBody>
      </p:sp>
      <p:cxnSp>
        <p:nvCxnSpPr>
          <p:cNvPr id="25" name="Straight Arrow Connector 24">
            <a:extLst>
              <a:ext uri="{FF2B5EF4-FFF2-40B4-BE49-F238E27FC236}">
                <a16:creationId xmlns:a16="http://schemas.microsoft.com/office/drawing/2014/main" id="{1AF87936-2ABD-4308-A12F-E324A7534FD4}"/>
              </a:ext>
            </a:extLst>
          </p:cNvPr>
          <p:cNvCxnSpPr>
            <a:cxnSpLocks/>
          </p:cNvCxnSpPr>
          <p:nvPr/>
        </p:nvCxnSpPr>
        <p:spPr>
          <a:xfrm>
            <a:off x="3872547" y="6264681"/>
            <a:ext cx="6962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6C183FB-60A6-41F7-BC91-D9273C0C97B5}"/>
              </a:ext>
            </a:extLst>
          </p:cNvPr>
          <p:cNvSpPr txBox="1"/>
          <p:nvPr/>
        </p:nvSpPr>
        <p:spPr>
          <a:xfrm>
            <a:off x="3593651" y="5737335"/>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I</a:t>
            </a:r>
            <a:r>
              <a:rPr lang="en-US" sz="2400" b="1" i="1" baseline="-25000" dirty="0">
                <a:latin typeface="Times New Roman" panose="02020603050405020304" pitchFamily="18" charset="0"/>
                <a:cs typeface="Times New Roman" panose="02020603050405020304" pitchFamily="18" charset="0"/>
              </a:rPr>
              <a:t>F</a:t>
            </a:r>
          </a:p>
        </p:txBody>
      </p:sp>
      <p:cxnSp>
        <p:nvCxnSpPr>
          <p:cNvPr id="3" name="Straight Connector 2">
            <a:extLst>
              <a:ext uri="{FF2B5EF4-FFF2-40B4-BE49-F238E27FC236}">
                <a16:creationId xmlns:a16="http://schemas.microsoft.com/office/drawing/2014/main" id="{66597E53-BF36-43AE-8B34-33658C7D273D}"/>
              </a:ext>
            </a:extLst>
          </p:cNvPr>
          <p:cNvCxnSpPr/>
          <p:nvPr/>
        </p:nvCxnSpPr>
        <p:spPr>
          <a:xfrm flipH="1">
            <a:off x="3662174" y="3514351"/>
            <a:ext cx="2546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46C302D-807A-41FE-B63D-4A464AC91562}"/>
              </a:ext>
            </a:extLst>
          </p:cNvPr>
          <p:cNvSpPr txBox="1"/>
          <p:nvPr/>
        </p:nvSpPr>
        <p:spPr>
          <a:xfrm>
            <a:off x="2000752" y="3311819"/>
            <a:ext cx="1769388" cy="369332"/>
          </a:xfrm>
          <a:prstGeom prst="rect">
            <a:avLst/>
          </a:prstGeom>
          <a:noFill/>
        </p:spPr>
        <p:txBody>
          <a:bodyPr wrap="square" rtlCol="0">
            <a:spAutoFit/>
          </a:bodyPr>
          <a:lstStyle/>
          <a:p>
            <a:r>
              <a:rPr lang="en-US" dirty="0">
                <a:latin typeface="Segoe Condensed" panose="020B0606040200020203" pitchFamily="34" charset="0"/>
              </a:rPr>
              <a:t>Long leg is </a:t>
            </a:r>
            <a:r>
              <a:rPr lang="en-US" b="1" dirty="0">
                <a:latin typeface="Segoe Condensed" panose="020B0606040200020203" pitchFamily="34" charset="0"/>
              </a:rPr>
              <a:t>anode</a:t>
            </a:r>
          </a:p>
        </p:txBody>
      </p:sp>
      <p:sp>
        <p:nvSpPr>
          <p:cNvPr id="28" name="TextBox 27">
            <a:extLst>
              <a:ext uri="{FF2B5EF4-FFF2-40B4-BE49-F238E27FC236}">
                <a16:creationId xmlns:a16="http://schemas.microsoft.com/office/drawing/2014/main" id="{B40691A0-2BA9-4629-9834-83A112F89CE9}"/>
              </a:ext>
            </a:extLst>
          </p:cNvPr>
          <p:cNvSpPr txBox="1"/>
          <p:nvPr/>
        </p:nvSpPr>
        <p:spPr>
          <a:xfrm>
            <a:off x="3768684" y="3793634"/>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30" name="TextBox 29">
            <a:extLst>
              <a:ext uri="{FF2B5EF4-FFF2-40B4-BE49-F238E27FC236}">
                <a16:creationId xmlns:a16="http://schemas.microsoft.com/office/drawing/2014/main" id="{F340E87D-14D6-425A-9F9A-DD165C91B2CD}"/>
              </a:ext>
            </a:extLst>
          </p:cNvPr>
          <p:cNvSpPr txBox="1"/>
          <p:nvPr/>
        </p:nvSpPr>
        <p:spPr>
          <a:xfrm>
            <a:off x="4363576" y="3424302"/>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cxnSp>
        <p:nvCxnSpPr>
          <p:cNvPr id="31" name="Straight Connector 30">
            <a:extLst>
              <a:ext uri="{FF2B5EF4-FFF2-40B4-BE49-F238E27FC236}">
                <a16:creationId xmlns:a16="http://schemas.microsoft.com/office/drawing/2014/main" id="{E3729D23-5889-41BF-B47F-0F71410A8E1A}"/>
              </a:ext>
            </a:extLst>
          </p:cNvPr>
          <p:cNvCxnSpPr/>
          <p:nvPr/>
        </p:nvCxnSpPr>
        <p:spPr>
          <a:xfrm flipH="1">
            <a:off x="4733412" y="2395970"/>
            <a:ext cx="2546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C8E1F4-DC46-4299-8455-39BB2E203ED3}"/>
              </a:ext>
            </a:extLst>
          </p:cNvPr>
          <p:cNvSpPr txBox="1"/>
          <p:nvPr/>
        </p:nvSpPr>
        <p:spPr>
          <a:xfrm>
            <a:off x="4989255" y="2201926"/>
            <a:ext cx="2705773" cy="369332"/>
          </a:xfrm>
          <a:prstGeom prst="rect">
            <a:avLst/>
          </a:prstGeom>
          <a:noFill/>
        </p:spPr>
        <p:txBody>
          <a:bodyPr wrap="square" rtlCol="0">
            <a:spAutoFit/>
          </a:bodyPr>
          <a:lstStyle/>
          <a:p>
            <a:r>
              <a:rPr lang="en-US" dirty="0">
                <a:latin typeface="Segoe Condensed" panose="020B0606040200020203" pitchFamily="34" charset="0"/>
              </a:rPr>
              <a:t>Casing’s flat edge is </a:t>
            </a:r>
            <a:r>
              <a:rPr lang="en-US" b="1" dirty="0">
                <a:latin typeface="Segoe Condensed" panose="020B0606040200020203" pitchFamily="34" charset="0"/>
              </a:rPr>
              <a:t>cathode</a:t>
            </a:r>
          </a:p>
        </p:txBody>
      </p:sp>
      <p:sp>
        <p:nvSpPr>
          <p:cNvPr id="4" name="Right Brace 3">
            <a:extLst>
              <a:ext uri="{FF2B5EF4-FFF2-40B4-BE49-F238E27FC236}">
                <a16:creationId xmlns:a16="http://schemas.microsoft.com/office/drawing/2014/main" id="{6B333E9F-8B82-465C-9190-37E08AC55F44}"/>
              </a:ext>
            </a:extLst>
          </p:cNvPr>
          <p:cNvSpPr/>
          <p:nvPr/>
        </p:nvSpPr>
        <p:spPr>
          <a:xfrm rot="16200000">
            <a:off x="4148470" y="4055787"/>
            <a:ext cx="173438" cy="1251116"/>
          </a:xfrm>
          <a:prstGeom prst="rightBrace">
            <a:avLst>
              <a:gd name="adj1" fmla="val 0"/>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004709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7B48B3A-AAC0-4071-8664-CF1549306A52}"/>
              </a:ext>
            </a:extLst>
          </p:cNvPr>
          <p:cNvPicPr>
            <a:picLocks noChangeAspect="1"/>
          </p:cNvPicPr>
          <p:nvPr/>
        </p:nvPicPr>
        <p:blipFill>
          <a:blip r:embed="rId2"/>
          <a:stretch>
            <a:fillRect/>
          </a:stretch>
        </p:blipFill>
        <p:spPr>
          <a:xfrm>
            <a:off x="6623147" y="1358500"/>
            <a:ext cx="1520058" cy="3123028"/>
          </a:xfrm>
          <a:prstGeom prst="rect">
            <a:avLst/>
          </a:prstGeom>
        </p:spPr>
      </p:pic>
      <p:sp>
        <p:nvSpPr>
          <p:cNvPr id="7" name="Freeform: Shape 6">
            <a:extLst>
              <a:ext uri="{FF2B5EF4-FFF2-40B4-BE49-F238E27FC236}">
                <a16:creationId xmlns:a16="http://schemas.microsoft.com/office/drawing/2014/main" id="{3102AEA7-E535-4A86-8B56-30C9DCEFCFA8}"/>
              </a:ext>
            </a:extLst>
          </p:cNvPr>
          <p:cNvSpPr/>
          <p:nvPr/>
        </p:nvSpPr>
        <p:spPr>
          <a:xfrm>
            <a:off x="6780329" y="4073495"/>
            <a:ext cx="503218" cy="245847"/>
          </a:xfrm>
          <a:custGeom>
            <a:avLst/>
            <a:gdLst>
              <a:gd name="connsiteX0" fmla="*/ 0 w 614289"/>
              <a:gd name="connsiteY0" fmla="*/ 0 h 300111"/>
              <a:gd name="connsiteX1" fmla="*/ 600221 w 614289"/>
              <a:gd name="connsiteY1" fmla="*/ 23446 h 300111"/>
              <a:gd name="connsiteX2" fmla="*/ 614289 w 614289"/>
              <a:gd name="connsiteY2" fmla="*/ 271976 h 300111"/>
              <a:gd name="connsiteX3" fmla="*/ 93784 w 614289"/>
              <a:gd name="connsiteY3" fmla="*/ 300111 h 300111"/>
              <a:gd name="connsiteX4" fmla="*/ 0 w 614289"/>
              <a:gd name="connsiteY4" fmla="*/ 0 h 3001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4289" h="300111">
                <a:moveTo>
                  <a:pt x="0" y="0"/>
                </a:moveTo>
                <a:lnTo>
                  <a:pt x="600221" y="23446"/>
                </a:lnTo>
                <a:lnTo>
                  <a:pt x="614289" y="271976"/>
                </a:lnTo>
                <a:lnTo>
                  <a:pt x="93784" y="300111"/>
                </a:lnTo>
                <a:lnTo>
                  <a:pt x="0"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a:extLst>
              <a:ext uri="{FF2B5EF4-FFF2-40B4-BE49-F238E27FC236}">
                <a16:creationId xmlns:a16="http://schemas.microsoft.com/office/drawing/2014/main" id="{825C579C-3F3A-4382-8D94-BCCB05B3EC33}"/>
              </a:ext>
            </a:extLst>
          </p:cNvPr>
          <p:cNvGrpSpPr/>
          <p:nvPr/>
        </p:nvGrpSpPr>
        <p:grpSpPr>
          <a:xfrm rot="16200000">
            <a:off x="2600740" y="2088495"/>
            <a:ext cx="915532" cy="1348265"/>
            <a:chOff x="9741995" y="1662991"/>
            <a:chExt cx="915532" cy="1348265"/>
          </a:xfrm>
        </p:grpSpPr>
        <p:grpSp>
          <p:nvGrpSpPr>
            <p:cNvPr id="12" name="Group 11">
              <a:extLst>
                <a:ext uri="{FF2B5EF4-FFF2-40B4-BE49-F238E27FC236}">
                  <a16:creationId xmlns:a16="http://schemas.microsoft.com/office/drawing/2014/main" id="{4DC582A0-1EB3-475F-80B5-80433284D65A}"/>
                </a:ext>
              </a:extLst>
            </p:cNvPr>
            <p:cNvGrpSpPr/>
            <p:nvPr/>
          </p:nvGrpSpPr>
          <p:grpSpPr>
            <a:xfrm rot="5400000">
              <a:off x="9427485" y="1977501"/>
              <a:ext cx="1348265" cy="719245"/>
              <a:chOff x="2369197" y="3051924"/>
              <a:chExt cx="2891345" cy="1542415"/>
            </a:xfrm>
          </p:grpSpPr>
          <p:sp>
            <p:nvSpPr>
              <p:cNvPr id="16" name="object 3">
                <a:extLst>
                  <a:ext uri="{FF2B5EF4-FFF2-40B4-BE49-F238E27FC236}">
                    <a16:creationId xmlns:a16="http://schemas.microsoft.com/office/drawing/2014/main" id="{7AB4FB67-15C9-4C24-87E8-FB86C9BD56EF}"/>
                  </a:ext>
                </a:extLst>
              </p:cNvPr>
              <p:cNvSpPr/>
              <p:nvPr/>
            </p:nvSpPr>
            <p:spPr>
              <a:xfrm>
                <a:off x="2369197" y="3844874"/>
                <a:ext cx="873125" cy="0"/>
              </a:xfrm>
              <a:custGeom>
                <a:avLst/>
                <a:gdLst/>
                <a:ahLst/>
                <a:cxnLst/>
                <a:rect l="l" t="t" r="r" b="b"/>
                <a:pathLst>
                  <a:path w="873125">
                    <a:moveTo>
                      <a:pt x="0" y="0"/>
                    </a:moveTo>
                    <a:lnTo>
                      <a:pt x="872680" y="0"/>
                    </a:lnTo>
                  </a:path>
                </a:pathLst>
              </a:custGeom>
              <a:ln w="40640">
                <a:solidFill>
                  <a:srgbClr val="000000"/>
                </a:solidFill>
              </a:ln>
            </p:spPr>
            <p:txBody>
              <a:bodyPr wrap="square" lIns="0" tIns="0" rIns="0" bIns="0" rtlCol="0"/>
              <a:lstStyle/>
              <a:p>
                <a:endParaRPr/>
              </a:p>
            </p:txBody>
          </p:sp>
          <p:sp>
            <p:nvSpPr>
              <p:cNvPr id="17" name="object 4">
                <a:extLst>
                  <a:ext uri="{FF2B5EF4-FFF2-40B4-BE49-F238E27FC236}">
                    <a16:creationId xmlns:a16="http://schemas.microsoft.com/office/drawing/2014/main" id="{8D159D2B-6BDA-453C-A573-CD962CEA4A99}"/>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40640">
                <a:solidFill>
                  <a:srgbClr val="000000"/>
                </a:solidFill>
              </a:ln>
            </p:spPr>
            <p:txBody>
              <a:bodyPr wrap="square" lIns="0" tIns="0" rIns="0" bIns="0" rtlCol="0"/>
              <a:lstStyle/>
              <a:p>
                <a:endParaRPr/>
              </a:p>
            </p:txBody>
          </p:sp>
        </p:grpSp>
        <p:grpSp>
          <p:nvGrpSpPr>
            <p:cNvPr id="13" name="Group 12">
              <a:extLst>
                <a:ext uri="{FF2B5EF4-FFF2-40B4-BE49-F238E27FC236}">
                  <a16:creationId xmlns:a16="http://schemas.microsoft.com/office/drawing/2014/main" id="{8461FD83-ACE5-46CC-8E59-F9364B7CEEFD}"/>
                </a:ext>
              </a:extLst>
            </p:cNvPr>
            <p:cNvGrpSpPr/>
            <p:nvPr/>
          </p:nvGrpSpPr>
          <p:grpSpPr>
            <a:xfrm flipH="1">
              <a:off x="10313582" y="2269998"/>
              <a:ext cx="343945" cy="161391"/>
              <a:chOff x="10359158" y="5579351"/>
              <a:chExt cx="195681" cy="91820"/>
            </a:xfrm>
          </p:grpSpPr>
          <p:cxnSp>
            <p:nvCxnSpPr>
              <p:cNvPr id="14" name="Straight Arrow Connector 13">
                <a:extLst>
                  <a:ext uri="{FF2B5EF4-FFF2-40B4-BE49-F238E27FC236}">
                    <a16:creationId xmlns:a16="http://schemas.microsoft.com/office/drawing/2014/main" id="{D1FC534F-8953-4DF9-8606-CB1C14490881}"/>
                  </a:ext>
                </a:extLst>
              </p:cNvPr>
              <p:cNvCxnSpPr>
                <a:cxnSpLocks/>
              </p:cNvCxnSpPr>
              <p:nvPr/>
            </p:nvCxnSpPr>
            <p:spPr>
              <a:xfrm rot="18900000" flipH="1">
                <a:off x="10394344" y="5671171"/>
                <a:ext cx="160495" cy="0"/>
              </a:xfrm>
              <a:prstGeom prst="straightConnector1">
                <a:avLst/>
              </a:prstGeom>
              <a:noFill/>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EDD304CE-C76C-4F81-8D30-E61EC5F160B8}"/>
                  </a:ext>
                </a:extLst>
              </p:cNvPr>
              <p:cNvCxnSpPr>
                <a:cxnSpLocks/>
              </p:cNvCxnSpPr>
              <p:nvPr/>
            </p:nvCxnSpPr>
            <p:spPr>
              <a:xfrm rot="18900000" flipH="1">
                <a:off x="10359158" y="5579351"/>
                <a:ext cx="160495" cy="0"/>
              </a:xfrm>
              <a:prstGeom prst="straightConnector1">
                <a:avLst/>
              </a:prstGeom>
              <a:noFill/>
              <a:ln w="38100">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grpSp>
      <p:sp>
        <p:nvSpPr>
          <p:cNvPr id="20" name="TextBox 19">
            <a:extLst>
              <a:ext uri="{FF2B5EF4-FFF2-40B4-BE49-F238E27FC236}">
                <a16:creationId xmlns:a16="http://schemas.microsoft.com/office/drawing/2014/main" id="{84DEBD2D-FA87-4C4E-A841-34E5F09389CC}"/>
              </a:ext>
            </a:extLst>
          </p:cNvPr>
          <p:cNvSpPr txBox="1"/>
          <p:nvPr/>
        </p:nvSpPr>
        <p:spPr>
          <a:xfrm>
            <a:off x="1883532" y="2920014"/>
            <a:ext cx="1116957" cy="369332"/>
          </a:xfrm>
          <a:prstGeom prst="rect">
            <a:avLst/>
          </a:prstGeom>
          <a:noFill/>
        </p:spPr>
        <p:txBody>
          <a:bodyPr wrap="square" rtlCol="0">
            <a:spAutoFit/>
          </a:bodyPr>
          <a:lstStyle/>
          <a:p>
            <a:r>
              <a:rPr lang="en-US" b="1" dirty="0">
                <a:latin typeface="Segoe Condensed" panose="020B0606040200020203" pitchFamily="34" charset="0"/>
              </a:rPr>
              <a:t>Anode</a:t>
            </a:r>
          </a:p>
        </p:txBody>
      </p:sp>
      <p:sp>
        <p:nvSpPr>
          <p:cNvPr id="21" name="TextBox 20">
            <a:extLst>
              <a:ext uri="{FF2B5EF4-FFF2-40B4-BE49-F238E27FC236}">
                <a16:creationId xmlns:a16="http://schemas.microsoft.com/office/drawing/2014/main" id="{3E460FCC-C8B4-45B2-853C-435B06A4059C}"/>
              </a:ext>
            </a:extLst>
          </p:cNvPr>
          <p:cNvSpPr txBox="1"/>
          <p:nvPr/>
        </p:nvSpPr>
        <p:spPr>
          <a:xfrm>
            <a:off x="3413901" y="2932809"/>
            <a:ext cx="1116957" cy="369332"/>
          </a:xfrm>
          <a:prstGeom prst="rect">
            <a:avLst/>
          </a:prstGeom>
          <a:noFill/>
        </p:spPr>
        <p:txBody>
          <a:bodyPr wrap="square" rtlCol="0">
            <a:spAutoFit/>
          </a:bodyPr>
          <a:lstStyle/>
          <a:p>
            <a:r>
              <a:rPr lang="en-US" b="1" dirty="0">
                <a:latin typeface="Segoe Condensed" panose="020B0606040200020203" pitchFamily="34" charset="0"/>
              </a:rPr>
              <a:t>Cathode</a:t>
            </a:r>
          </a:p>
        </p:txBody>
      </p:sp>
      <p:sp>
        <p:nvSpPr>
          <p:cNvPr id="22" name="TextBox 21">
            <a:extLst>
              <a:ext uri="{FF2B5EF4-FFF2-40B4-BE49-F238E27FC236}">
                <a16:creationId xmlns:a16="http://schemas.microsoft.com/office/drawing/2014/main" id="{F37138A2-15E4-41E9-BAEC-81E70741C52F}"/>
              </a:ext>
            </a:extLst>
          </p:cNvPr>
          <p:cNvSpPr txBox="1"/>
          <p:nvPr/>
        </p:nvSpPr>
        <p:spPr>
          <a:xfrm>
            <a:off x="2299424" y="2510295"/>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23" name="TextBox 22">
            <a:extLst>
              <a:ext uri="{FF2B5EF4-FFF2-40B4-BE49-F238E27FC236}">
                <a16:creationId xmlns:a16="http://schemas.microsoft.com/office/drawing/2014/main" id="{207DA8F4-D317-4ACE-93D4-801B3DE69C2F}"/>
              </a:ext>
            </a:extLst>
          </p:cNvPr>
          <p:cNvSpPr txBox="1"/>
          <p:nvPr/>
        </p:nvSpPr>
        <p:spPr>
          <a:xfrm>
            <a:off x="3550288" y="2509313"/>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24" name="TextBox 23">
            <a:extLst>
              <a:ext uri="{FF2B5EF4-FFF2-40B4-BE49-F238E27FC236}">
                <a16:creationId xmlns:a16="http://schemas.microsoft.com/office/drawing/2014/main" id="{15B47908-84EF-4313-85AD-C140184FF654}"/>
              </a:ext>
            </a:extLst>
          </p:cNvPr>
          <p:cNvSpPr txBox="1"/>
          <p:nvPr/>
        </p:nvSpPr>
        <p:spPr>
          <a:xfrm>
            <a:off x="2494554" y="1671491"/>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F</a:t>
            </a:r>
          </a:p>
        </p:txBody>
      </p:sp>
      <p:cxnSp>
        <p:nvCxnSpPr>
          <p:cNvPr id="25" name="Straight Arrow Connector 24">
            <a:extLst>
              <a:ext uri="{FF2B5EF4-FFF2-40B4-BE49-F238E27FC236}">
                <a16:creationId xmlns:a16="http://schemas.microsoft.com/office/drawing/2014/main" id="{1AF87936-2ABD-4308-A12F-E324A7534FD4}"/>
              </a:ext>
            </a:extLst>
          </p:cNvPr>
          <p:cNvCxnSpPr>
            <a:cxnSpLocks/>
          </p:cNvCxnSpPr>
          <p:nvPr/>
        </p:nvCxnSpPr>
        <p:spPr>
          <a:xfrm>
            <a:off x="2704927" y="3816692"/>
            <a:ext cx="6962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6C183FB-60A6-41F7-BC91-D9273C0C97B5}"/>
              </a:ext>
            </a:extLst>
          </p:cNvPr>
          <p:cNvSpPr txBox="1"/>
          <p:nvPr/>
        </p:nvSpPr>
        <p:spPr>
          <a:xfrm>
            <a:off x="2426031" y="3289346"/>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I</a:t>
            </a:r>
            <a:r>
              <a:rPr lang="en-US" sz="2400" b="1" i="1" baseline="-25000" dirty="0">
                <a:latin typeface="Times New Roman" panose="02020603050405020304" pitchFamily="18" charset="0"/>
                <a:cs typeface="Times New Roman" panose="02020603050405020304" pitchFamily="18" charset="0"/>
              </a:rPr>
              <a:t>F</a:t>
            </a:r>
          </a:p>
        </p:txBody>
      </p:sp>
      <p:cxnSp>
        <p:nvCxnSpPr>
          <p:cNvPr id="3" name="Straight Connector 2">
            <a:extLst>
              <a:ext uri="{FF2B5EF4-FFF2-40B4-BE49-F238E27FC236}">
                <a16:creationId xmlns:a16="http://schemas.microsoft.com/office/drawing/2014/main" id="{66597E53-BF36-43AE-8B34-33658C7D273D}"/>
              </a:ext>
            </a:extLst>
          </p:cNvPr>
          <p:cNvCxnSpPr/>
          <p:nvPr/>
        </p:nvCxnSpPr>
        <p:spPr>
          <a:xfrm flipH="1">
            <a:off x="6944634" y="3694084"/>
            <a:ext cx="2546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46C302D-807A-41FE-B63D-4A464AC91562}"/>
              </a:ext>
            </a:extLst>
          </p:cNvPr>
          <p:cNvSpPr txBox="1"/>
          <p:nvPr/>
        </p:nvSpPr>
        <p:spPr>
          <a:xfrm>
            <a:off x="5283212" y="3491552"/>
            <a:ext cx="1769388" cy="369332"/>
          </a:xfrm>
          <a:prstGeom prst="rect">
            <a:avLst/>
          </a:prstGeom>
          <a:noFill/>
        </p:spPr>
        <p:txBody>
          <a:bodyPr wrap="square" rtlCol="0">
            <a:spAutoFit/>
          </a:bodyPr>
          <a:lstStyle/>
          <a:p>
            <a:r>
              <a:rPr lang="en-US" dirty="0">
                <a:latin typeface="Segoe Condensed" panose="020B0606040200020203" pitchFamily="34" charset="0"/>
              </a:rPr>
              <a:t>Long leg is </a:t>
            </a:r>
            <a:r>
              <a:rPr lang="en-US" b="1" dirty="0">
                <a:latin typeface="Segoe Condensed" panose="020B0606040200020203" pitchFamily="34" charset="0"/>
              </a:rPr>
              <a:t>anode</a:t>
            </a:r>
          </a:p>
        </p:txBody>
      </p:sp>
      <p:sp>
        <p:nvSpPr>
          <p:cNvPr id="28" name="TextBox 27">
            <a:extLst>
              <a:ext uri="{FF2B5EF4-FFF2-40B4-BE49-F238E27FC236}">
                <a16:creationId xmlns:a16="http://schemas.microsoft.com/office/drawing/2014/main" id="{B40691A0-2BA9-4629-9834-83A112F89CE9}"/>
              </a:ext>
            </a:extLst>
          </p:cNvPr>
          <p:cNvSpPr txBox="1"/>
          <p:nvPr/>
        </p:nvSpPr>
        <p:spPr>
          <a:xfrm>
            <a:off x="7051144" y="3973367"/>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30" name="TextBox 29">
            <a:extLst>
              <a:ext uri="{FF2B5EF4-FFF2-40B4-BE49-F238E27FC236}">
                <a16:creationId xmlns:a16="http://schemas.microsoft.com/office/drawing/2014/main" id="{F340E87D-14D6-425A-9F9A-DD165C91B2CD}"/>
              </a:ext>
            </a:extLst>
          </p:cNvPr>
          <p:cNvSpPr txBox="1"/>
          <p:nvPr/>
        </p:nvSpPr>
        <p:spPr>
          <a:xfrm>
            <a:off x="7646036" y="3604035"/>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cxnSp>
        <p:nvCxnSpPr>
          <p:cNvPr id="31" name="Straight Connector 30">
            <a:extLst>
              <a:ext uri="{FF2B5EF4-FFF2-40B4-BE49-F238E27FC236}">
                <a16:creationId xmlns:a16="http://schemas.microsoft.com/office/drawing/2014/main" id="{E3729D23-5889-41BF-B47F-0F71410A8E1A}"/>
              </a:ext>
            </a:extLst>
          </p:cNvPr>
          <p:cNvCxnSpPr/>
          <p:nvPr/>
        </p:nvCxnSpPr>
        <p:spPr>
          <a:xfrm flipH="1">
            <a:off x="8015872" y="2575703"/>
            <a:ext cx="2546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72C8E1F4-DC46-4299-8455-39BB2E203ED3}"/>
              </a:ext>
            </a:extLst>
          </p:cNvPr>
          <p:cNvSpPr txBox="1"/>
          <p:nvPr/>
        </p:nvSpPr>
        <p:spPr>
          <a:xfrm>
            <a:off x="8271715" y="2381659"/>
            <a:ext cx="2705773" cy="369332"/>
          </a:xfrm>
          <a:prstGeom prst="rect">
            <a:avLst/>
          </a:prstGeom>
          <a:noFill/>
        </p:spPr>
        <p:txBody>
          <a:bodyPr wrap="square" rtlCol="0">
            <a:spAutoFit/>
          </a:bodyPr>
          <a:lstStyle/>
          <a:p>
            <a:r>
              <a:rPr lang="en-US" dirty="0">
                <a:latin typeface="Segoe Condensed" panose="020B0606040200020203" pitchFamily="34" charset="0"/>
              </a:rPr>
              <a:t>Casing’s flat edge is </a:t>
            </a:r>
            <a:r>
              <a:rPr lang="en-US" b="1" dirty="0">
                <a:latin typeface="Segoe Condensed" panose="020B0606040200020203" pitchFamily="34" charset="0"/>
              </a:rPr>
              <a:t>cathode</a:t>
            </a:r>
          </a:p>
        </p:txBody>
      </p:sp>
      <p:sp>
        <p:nvSpPr>
          <p:cNvPr id="4" name="Right Brace 3">
            <a:extLst>
              <a:ext uri="{FF2B5EF4-FFF2-40B4-BE49-F238E27FC236}">
                <a16:creationId xmlns:a16="http://schemas.microsoft.com/office/drawing/2014/main" id="{6B333E9F-8B82-465C-9190-37E08AC55F44}"/>
              </a:ext>
            </a:extLst>
          </p:cNvPr>
          <p:cNvSpPr/>
          <p:nvPr/>
        </p:nvSpPr>
        <p:spPr>
          <a:xfrm rot="16200000">
            <a:off x="2980850" y="1607798"/>
            <a:ext cx="173438" cy="1251116"/>
          </a:xfrm>
          <a:prstGeom prst="rightBrace">
            <a:avLst>
              <a:gd name="adj1" fmla="val 0"/>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9" name="Straight Arrow Connector 28">
            <a:extLst>
              <a:ext uri="{FF2B5EF4-FFF2-40B4-BE49-F238E27FC236}">
                <a16:creationId xmlns:a16="http://schemas.microsoft.com/office/drawing/2014/main" id="{0636E869-487D-45B0-8BF2-7E17DE70FA3E}"/>
              </a:ext>
            </a:extLst>
          </p:cNvPr>
          <p:cNvCxnSpPr>
            <a:cxnSpLocks/>
          </p:cNvCxnSpPr>
          <p:nvPr/>
        </p:nvCxnSpPr>
        <p:spPr>
          <a:xfrm>
            <a:off x="7177811" y="1387451"/>
            <a:ext cx="6962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BB1C5A46-DDBC-41B6-B403-8A36A0EC237B}"/>
              </a:ext>
            </a:extLst>
          </p:cNvPr>
          <p:cNvSpPr txBox="1"/>
          <p:nvPr/>
        </p:nvSpPr>
        <p:spPr>
          <a:xfrm>
            <a:off x="6898915" y="860105"/>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I</a:t>
            </a:r>
            <a:r>
              <a:rPr lang="en-US" sz="2400" b="1" i="1" baseline="-25000" dirty="0">
                <a:latin typeface="Times New Roman" panose="02020603050405020304" pitchFamily="18" charset="0"/>
                <a:cs typeface="Times New Roman" panose="02020603050405020304" pitchFamily="18" charset="0"/>
              </a:rPr>
              <a:t>F</a:t>
            </a:r>
          </a:p>
        </p:txBody>
      </p:sp>
      <p:sp>
        <p:nvSpPr>
          <p:cNvPr id="34" name="Right Brace 33">
            <a:extLst>
              <a:ext uri="{FF2B5EF4-FFF2-40B4-BE49-F238E27FC236}">
                <a16:creationId xmlns:a16="http://schemas.microsoft.com/office/drawing/2014/main" id="{BD24B92B-09D1-448A-B04C-0F342AE3BB50}"/>
              </a:ext>
            </a:extLst>
          </p:cNvPr>
          <p:cNvSpPr/>
          <p:nvPr/>
        </p:nvSpPr>
        <p:spPr>
          <a:xfrm rot="5400000" flipV="1">
            <a:off x="7370674" y="4202858"/>
            <a:ext cx="173438" cy="457200"/>
          </a:xfrm>
          <a:prstGeom prst="rightBrace">
            <a:avLst>
              <a:gd name="adj1" fmla="val 0"/>
              <a:gd name="adj2" fmla="val 50000"/>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a:extLst>
              <a:ext uri="{FF2B5EF4-FFF2-40B4-BE49-F238E27FC236}">
                <a16:creationId xmlns:a16="http://schemas.microsoft.com/office/drawing/2014/main" id="{6F85E271-A49B-4B3D-9AFF-9F6044A4DEDD}"/>
              </a:ext>
            </a:extLst>
          </p:cNvPr>
          <p:cNvSpPr txBox="1"/>
          <p:nvPr/>
        </p:nvSpPr>
        <p:spPr>
          <a:xfrm>
            <a:off x="6930567" y="4477923"/>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F</a:t>
            </a:r>
          </a:p>
        </p:txBody>
      </p:sp>
    </p:spTree>
    <p:extLst>
      <p:ext uri="{BB962C8B-B14F-4D97-AF65-F5344CB8AC3E}">
        <p14:creationId xmlns:p14="http://schemas.microsoft.com/office/powerpoint/2010/main" val="34232275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22F6364A-B358-4BEE-B158-0734D2C938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738202" y="1570814"/>
            <a:ext cx="0" cy="3710227"/>
          </a:xfrm>
          <a:prstGeom prst="line">
            <a:avLst/>
          </a:prstGeom>
          <a:ln w="19050">
            <a:solidFill>
              <a:srgbClr val="24A16C"/>
            </a:solidFill>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AE618A32-84E9-4E50-8D80-CD5E6F9EC5DB}"/>
              </a:ext>
            </a:extLst>
          </p:cNvPr>
          <p:cNvPicPr>
            <a:picLocks noChangeAspect="1"/>
          </p:cNvPicPr>
          <p:nvPr/>
        </p:nvPicPr>
        <p:blipFill>
          <a:blip r:embed="rId3"/>
          <a:stretch>
            <a:fillRect/>
          </a:stretch>
        </p:blipFill>
        <p:spPr>
          <a:xfrm>
            <a:off x="4162425" y="1122363"/>
            <a:ext cx="5305425" cy="2995613"/>
          </a:xfrm>
          <a:prstGeom prst="rect">
            <a:avLst/>
          </a:prstGeom>
        </p:spPr>
      </p:pic>
      <p:pic>
        <p:nvPicPr>
          <p:cNvPr id="6" name="Picture 5">
            <a:extLst>
              <a:ext uri="{FF2B5EF4-FFF2-40B4-BE49-F238E27FC236}">
                <a16:creationId xmlns:a16="http://schemas.microsoft.com/office/drawing/2014/main" id="{0F1425A1-667D-41AB-81C8-4157E3439289}"/>
              </a:ext>
            </a:extLst>
          </p:cNvPr>
          <p:cNvPicPr>
            <a:picLocks noChangeAspect="1"/>
          </p:cNvPicPr>
          <p:nvPr/>
        </p:nvPicPr>
        <p:blipFill>
          <a:blip r:embed="rId4"/>
          <a:stretch>
            <a:fillRect/>
          </a:stretch>
        </p:blipFill>
        <p:spPr>
          <a:xfrm>
            <a:off x="9523413" y="1122363"/>
            <a:ext cx="1444625" cy="938213"/>
          </a:xfrm>
          <a:prstGeom prst="rect">
            <a:avLst/>
          </a:prstGeom>
        </p:spPr>
      </p:pic>
      <p:pic>
        <p:nvPicPr>
          <p:cNvPr id="15" name="Picture 14">
            <a:extLst>
              <a:ext uri="{FF2B5EF4-FFF2-40B4-BE49-F238E27FC236}">
                <a16:creationId xmlns:a16="http://schemas.microsoft.com/office/drawing/2014/main" id="{08EC2297-1DDE-4CDA-A1D9-395D7FD11282}"/>
              </a:ext>
            </a:extLst>
          </p:cNvPr>
          <p:cNvPicPr>
            <a:picLocks noChangeAspect="1"/>
          </p:cNvPicPr>
          <p:nvPr/>
        </p:nvPicPr>
        <p:blipFill>
          <a:blip r:embed="rId5"/>
          <a:stretch>
            <a:fillRect/>
          </a:stretch>
        </p:blipFill>
        <p:spPr>
          <a:xfrm>
            <a:off x="9523413" y="2116138"/>
            <a:ext cx="1444625" cy="752475"/>
          </a:xfrm>
          <a:prstGeom prst="rect">
            <a:avLst/>
          </a:prstGeom>
        </p:spPr>
      </p:pic>
      <p:pic>
        <p:nvPicPr>
          <p:cNvPr id="12" name="Picture 11">
            <a:extLst>
              <a:ext uri="{FF2B5EF4-FFF2-40B4-BE49-F238E27FC236}">
                <a16:creationId xmlns:a16="http://schemas.microsoft.com/office/drawing/2014/main" id="{97000408-F5CA-4E62-B601-291C5D0FB0DA}"/>
              </a:ext>
            </a:extLst>
          </p:cNvPr>
          <p:cNvPicPr>
            <a:picLocks noChangeAspect="1"/>
          </p:cNvPicPr>
          <p:nvPr/>
        </p:nvPicPr>
        <p:blipFill rotWithShape="1">
          <a:blip r:embed="rId6"/>
          <a:srcRect l="13130" r="28805" b="10264"/>
          <a:stretch/>
        </p:blipFill>
        <p:spPr>
          <a:xfrm>
            <a:off x="9523413" y="2924175"/>
            <a:ext cx="1444625" cy="1192213"/>
          </a:xfrm>
          <a:prstGeom prst="rect">
            <a:avLst/>
          </a:prstGeom>
        </p:spPr>
      </p:pic>
      <p:pic>
        <p:nvPicPr>
          <p:cNvPr id="20" name="Picture 2" descr="http://farm7.staticflickr.com/6225/6315408220_a70633ce2c_o.jpg">
            <a:extLst>
              <a:ext uri="{FF2B5EF4-FFF2-40B4-BE49-F238E27FC236}">
                <a16:creationId xmlns:a16="http://schemas.microsoft.com/office/drawing/2014/main" id="{C3494438-AB7C-4671-88B1-44B8CF394F2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62425" y="4173538"/>
            <a:ext cx="1952625" cy="1552575"/>
          </a:xfrm>
          <a:prstGeom prst="rect">
            <a:avLst/>
          </a:prstGeom>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DEDB690-A9E5-4539-8DFE-90777872BEE9}"/>
              </a:ext>
            </a:extLst>
          </p:cNvPr>
          <p:cNvPicPr>
            <a:picLocks noChangeAspect="1"/>
          </p:cNvPicPr>
          <p:nvPr/>
        </p:nvPicPr>
        <p:blipFill rotWithShape="1">
          <a:blip r:embed="rId8"/>
          <a:srcRect l="17425" r="11477"/>
          <a:stretch/>
        </p:blipFill>
        <p:spPr>
          <a:xfrm>
            <a:off x="6172200" y="4173538"/>
            <a:ext cx="2068513" cy="1552575"/>
          </a:xfrm>
          <a:prstGeom prst="rect">
            <a:avLst/>
          </a:prstGeom>
        </p:spPr>
      </p:pic>
      <p:pic>
        <p:nvPicPr>
          <p:cNvPr id="13" name="Picture 12">
            <a:extLst>
              <a:ext uri="{FF2B5EF4-FFF2-40B4-BE49-F238E27FC236}">
                <a16:creationId xmlns:a16="http://schemas.microsoft.com/office/drawing/2014/main" id="{BCEE7DCA-4ACF-4A53-8661-8F38BA621BA2}"/>
              </a:ext>
            </a:extLst>
          </p:cNvPr>
          <p:cNvPicPr>
            <a:picLocks noChangeAspect="1"/>
          </p:cNvPicPr>
          <p:nvPr/>
        </p:nvPicPr>
        <p:blipFill>
          <a:blip r:embed="rId9"/>
          <a:stretch>
            <a:fillRect/>
          </a:stretch>
        </p:blipFill>
        <p:spPr>
          <a:xfrm>
            <a:off x="8296275" y="4173538"/>
            <a:ext cx="2673350" cy="1552575"/>
          </a:xfrm>
          <a:prstGeom prst="rect">
            <a:avLst/>
          </a:prstGeom>
        </p:spPr>
      </p:pic>
    </p:spTree>
    <p:extLst>
      <p:ext uri="{BB962C8B-B14F-4D97-AF65-F5344CB8AC3E}">
        <p14:creationId xmlns:p14="http://schemas.microsoft.com/office/powerpoint/2010/main" val="1964776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ow to blink LED using an Arduino %">
            <a:extLst>
              <a:ext uri="{FF2B5EF4-FFF2-40B4-BE49-F238E27FC236}">
                <a16:creationId xmlns:a16="http://schemas.microsoft.com/office/drawing/2014/main" id="{D9A51D66-8326-4869-AB8E-608452A777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89692" y="810211"/>
            <a:ext cx="3752850" cy="51625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Led Pinout GIF | Gfycat">
            <a:extLst>
              <a:ext uri="{FF2B5EF4-FFF2-40B4-BE49-F238E27FC236}">
                <a16:creationId xmlns:a16="http://schemas.microsoft.com/office/drawing/2014/main" id="{140FBE00-42AE-48F9-AD6A-31FCFC8A1F9E}"/>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306554" y="425182"/>
            <a:ext cx="3914775" cy="52292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IF led - animated GIF on GIFER">
            <a:extLst>
              <a:ext uri="{FF2B5EF4-FFF2-40B4-BE49-F238E27FC236}">
                <a16:creationId xmlns:a16="http://schemas.microsoft.com/office/drawing/2014/main" id="{F70E7C14-59B8-415C-AEAD-AFE3885542F8}"/>
              </a:ext>
            </a:extLst>
          </p:cNvPr>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96789" y="1143000"/>
            <a:ext cx="2657475" cy="457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22691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Led Pinout GIF | Gfycat">
            <a:extLst>
              <a:ext uri="{FF2B5EF4-FFF2-40B4-BE49-F238E27FC236}">
                <a16:creationId xmlns:a16="http://schemas.microsoft.com/office/drawing/2014/main" id="{140FBE00-42AE-48F9-AD6A-31FCFC8A1F9E}"/>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306554" y="425182"/>
            <a:ext cx="3914775" cy="5229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166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LED component illustrated diagram with schematic symbol. | Electronics  projects diy, Electronic schematics, Electronic engineering">
            <a:extLst>
              <a:ext uri="{FF2B5EF4-FFF2-40B4-BE49-F238E27FC236}">
                <a16:creationId xmlns:a16="http://schemas.microsoft.com/office/drawing/2014/main" id="{0190D731-A711-405B-83D6-D4AF2D9798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7475" y="742950"/>
            <a:ext cx="6877050" cy="537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85720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08BED40-40DA-4B90-A6B6-467FC801E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 y="-1141857"/>
            <a:ext cx="12188952" cy="91417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D0DAA4D-B1CA-43EF-B810-A49B989C001C}"/>
              </a:ext>
            </a:extLst>
          </p:cNvPr>
          <p:cNvSpPr/>
          <p:nvPr/>
        </p:nvSpPr>
        <p:spPr>
          <a:xfrm>
            <a:off x="264040" y="585437"/>
            <a:ext cx="3794613" cy="615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C68F8E4-9913-47D2-99E2-B3C76245C409}"/>
              </a:ext>
            </a:extLst>
          </p:cNvPr>
          <p:cNvSpPr txBox="1">
            <a:spLocks/>
          </p:cNvSpPr>
          <p:nvPr/>
        </p:nvSpPr>
        <p:spPr>
          <a:xfrm>
            <a:off x="364222" y="590449"/>
            <a:ext cx="11268706"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Bebas Neue" panose="020B0606020202050201" pitchFamily="34" charset="0"/>
                <a:ea typeface="+mn-ea"/>
                <a:cs typeface="+mn-cs"/>
              </a:rPr>
              <a:t>LED Cross Section</a:t>
            </a:r>
          </a:p>
        </p:txBody>
      </p:sp>
      <p:sp>
        <p:nvSpPr>
          <p:cNvPr id="8" name="Rectangle 7">
            <a:extLst>
              <a:ext uri="{FF2B5EF4-FFF2-40B4-BE49-F238E27FC236}">
                <a16:creationId xmlns:a16="http://schemas.microsoft.com/office/drawing/2014/main" id="{D5F93DDA-7E6B-4A13-BA21-8681DED138D5}"/>
              </a:ext>
            </a:extLst>
          </p:cNvPr>
          <p:cNvSpPr/>
          <p:nvPr/>
        </p:nvSpPr>
        <p:spPr>
          <a:xfrm>
            <a:off x="264041" y="271020"/>
            <a:ext cx="634317" cy="4113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3">
            <a:extLst>
              <a:ext uri="{FF2B5EF4-FFF2-40B4-BE49-F238E27FC236}">
                <a16:creationId xmlns:a16="http://schemas.microsoft.com/office/drawing/2014/main" id="{09AF7FB5-FA01-4B74-AAF2-F53B3406E47C}"/>
              </a:ext>
            </a:extLst>
          </p:cNvPr>
          <p:cNvSpPr txBox="1">
            <a:spLocks/>
          </p:cNvSpPr>
          <p:nvPr/>
        </p:nvSpPr>
        <p:spPr>
          <a:xfrm>
            <a:off x="366824" y="321066"/>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dirty="0">
                <a:solidFill>
                  <a:prstClr val="white"/>
                </a:solidFill>
              </a:rPr>
              <a:t>LEDS</a:t>
            </a:r>
          </a:p>
        </p:txBody>
      </p:sp>
      <p:sp>
        <p:nvSpPr>
          <p:cNvPr id="10" name="TextBox 9">
            <a:extLst>
              <a:ext uri="{FF2B5EF4-FFF2-40B4-BE49-F238E27FC236}">
                <a16:creationId xmlns:a16="http://schemas.microsoft.com/office/drawing/2014/main" id="{84B8FC68-4B49-44FB-82C7-C57E0AC665ED}"/>
              </a:ext>
            </a:extLst>
          </p:cNvPr>
          <p:cNvSpPr txBox="1"/>
          <p:nvPr/>
        </p:nvSpPr>
        <p:spPr>
          <a:xfrm>
            <a:off x="121920" y="6536232"/>
            <a:ext cx="3472746" cy="200055"/>
          </a:xfrm>
          <a:prstGeom prst="rect">
            <a:avLst/>
          </a:prstGeom>
          <a:noFill/>
        </p:spPr>
        <p:txBody>
          <a:bodyPr wrap="none" lIns="45720" rtlCol="0">
            <a:spAutoFit/>
          </a:bodyPr>
          <a:lstStyle/>
          <a:p>
            <a:r>
              <a:rPr lang="en-US" sz="700" dirty="0">
                <a:solidFill>
                  <a:schemeClr val="bg1">
                    <a:lumMod val="95000"/>
                  </a:schemeClr>
                </a:solidFill>
                <a:latin typeface="Segoe UI Light"/>
                <a:cs typeface="Segoe UI Light"/>
              </a:rPr>
              <a:t>Source: @</a:t>
            </a:r>
            <a:r>
              <a:rPr lang="en-US" sz="700" dirty="0" err="1">
                <a:solidFill>
                  <a:schemeClr val="bg1">
                    <a:lumMod val="95000"/>
                  </a:schemeClr>
                </a:solidFill>
                <a:latin typeface="Segoe UI Light"/>
                <a:cs typeface="Segoe UI Light"/>
              </a:rPr>
              <a:t>TubeTimeUS</a:t>
            </a:r>
            <a:r>
              <a:rPr lang="en-US" sz="700" dirty="0">
                <a:solidFill>
                  <a:schemeClr val="bg1">
                    <a:lumMod val="95000"/>
                  </a:schemeClr>
                </a:solidFill>
                <a:latin typeface="Segoe UI Light"/>
                <a:cs typeface="Segoe UI Light"/>
              </a:rPr>
              <a:t>, https://twitter.com/tubetimeus/status/1111807450141745152?s=11</a:t>
            </a:r>
          </a:p>
        </p:txBody>
      </p:sp>
    </p:spTree>
    <p:extLst>
      <p:ext uri="{BB962C8B-B14F-4D97-AF65-F5344CB8AC3E}">
        <p14:creationId xmlns:p14="http://schemas.microsoft.com/office/powerpoint/2010/main" val="3326565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mage">
            <a:extLst>
              <a:ext uri="{FF2B5EF4-FFF2-40B4-BE49-F238E27FC236}">
                <a16:creationId xmlns:a16="http://schemas.microsoft.com/office/drawing/2014/main" id="{008BED40-40DA-4B90-A6B6-467FC801E9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821" r="9579"/>
          <a:stretch/>
        </p:blipFill>
        <p:spPr bwMode="auto">
          <a:xfrm>
            <a:off x="-1" y="10"/>
            <a:ext cx="7370057"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a:extLst>
              <a:ext uri="{FF2B5EF4-FFF2-40B4-BE49-F238E27FC236}">
                <a16:creationId xmlns:a16="http://schemas.microsoft.com/office/drawing/2014/main" id="{DBBE6F95-FADB-4910-B538-2D668A819A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189" r="-3" b="-3"/>
          <a:stretch/>
        </p:blipFill>
        <p:spPr bwMode="auto">
          <a:xfrm>
            <a:off x="7534656" y="1"/>
            <a:ext cx="4657344" cy="33467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a:extLst>
              <a:ext uri="{FF2B5EF4-FFF2-40B4-BE49-F238E27FC236}">
                <a16:creationId xmlns:a16="http://schemas.microsoft.com/office/drawing/2014/main" id="{735204A8-6BA2-4A87-A889-698E6A769B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846" r="-3" b="1340"/>
          <a:stretch/>
        </p:blipFill>
        <p:spPr bwMode="auto">
          <a:xfrm>
            <a:off x="7534654" y="3511296"/>
            <a:ext cx="4657346" cy="3346704"/>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Connector 12">
            <a:extLst>
              <a:ext uri="{FF2B5EF4-FFF2-40B4-BE49-F238E27FC236}">
                <a16:creationId xmlns:a16="http://schemas.microsoft.com/office/drawing/2014/main" id="{EF18A45A-621D-4CA3-AEDE-FEDA22FFB799}"/>
              </a:ext>
            </a:extLst>
          </p:cNvPr>
          <p:cNvCxnSpPr>
            <a:cxnSpLocks/>
            <a:stCxn id="14" idx="3"/>
          </p:cNvCxnSpPr>
          <p:nvPr/>
        </p:nvCxnSpPr>
        <p:spPr>
          <a:xfrm>
            <a:off x="1680103" y="3069203"/>
            <a:ext cx="1142609" cy="5222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66F474AC-D29A-4EB8-A18E-D2C9D7E9767B}"/>
              </a:ext>
            </a:extLst>
          </p:cNvPr>
          <p:cNvSpPr/>
          <p:nvPr/>
        </p:nvSpPr>
        <p:spPr>
          <a:xfrm>
            <a:off x="281436" y="2873777"/>
            <a:ext cx="1398667" cy="39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3200" dirty="0">
                <a:solidFill>
                  <a:schemeClr val="tx1"/>
                </a:solidFill>
                <a:latin typeface="Bebas Neue" panose="020B0606020202050201" pitchFamily="34" charset="0"/>
              </a:rPr>
              <a:t>Cathode</a:t>
            </a:r>
          </a:p>
        </p:txBody>
      </p:sp>
      <p:cxnSp>
        <p:nvCxnSpPr>
          <p:cNvPr id="16" name="Straight Connector 15">
            <a:extLst>
              <a:ext uri="{FF2B5EF4-FFF2-40B4-BE49-F238E27FC236}">
                <a16:creationId xmlns:a16="http://schemas.microsoft.com/office/drawing/2014/main" id="{425A8F6F-1B8E-4B7E-90E8-B440F370927F}"/>
              </a:ext>
            </a:extLst>
          </p:cNvPr>
          <p:cNvCxnSpPr>
            <a:cxnSpLocks/>
          </p:cNvCxnSpPr>
          <p:nvPr/>
        </p:nvCxnSpPr>
        <p:spPr>
          <a:xfrm>
            <a:off x="1827007" y="615875"/>
            <a:ext cx="1142609" cy="522214"/>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986E4666-0EFF-437A-8AFF-629090B581EA}"/>
              </a:ext>
            </a:extLst>
          </p:cNvPr>
          <p:cNvSpPr/>
          <p:nvPr/>
        </p:nvSpPr>
        <p:spPr>
          <a:xfrm>
            <a:off x="307565" y="290704"/>
            <a:ext cx="1926147" cy="39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3200" dirty="0">
                <a:solidFill>
                  <a:schemeClr val="tx1"/>
                </a:solidFill>
                <a:latin typeface="Bebas Neue" panose="020B0606020202050201" pitchFamily="34" charset="0"/>
              </a:rPr>
              <a:t>Epoxy casing</a:t>
            </a:r>
          </a:p>
        </p:txBody>
      </p:sp>
      <p:sp>
        <p:nvSpPr>
          <p:cNvPr id="19" name="Rectangle 18">
            <a:extLst>
              <a:ext uri="{FF2B5EF4-FFF2-40B4-BE49-F238E27FC236}">
                <a16:creationId xmlns:a16="http://schemas.microsoft.com/office/drawing/2014/main" id="{A0ACCD84-9FB0-4D2B-8F5C-AEB46FBAF07E}"/>
              </a:ext>
            </a:extLst>
          </p:cNvPr>
          <p:cNvSpPr/>
          <p:nvPr/>
        </p:nvSpPr>
        <p:spPr>
          <a:xfrm>
            <a:off x="5657843" y="2771735"/>
            <a:ext cx="1234067" cy="39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3200" dirty="0">
                <a:solidFill>
                  <a:schemeClr val="tx1"/>
                </a:solidFill>
                <a:latin typeface="Bebas Neue" panose="020B0606020202050201" pitchFamily="34" charset="0"/>
              </a:rPr>
              <a:t>Anode</a:t>
            </a:r>
          </a:p>
        </p:txBody>
      </p:sp>
      <p:cxnSp>
        <p:nvCxnSpPr>
          <p:cNvPr id="20" name="Straight Connector 19">
            <a:extLst>
              <a:ext uri="{FF2B5EF4-FFF2-40B4-BE49-F238E27FC236}">
                <a16:creationId xmlns:a16="http://schemas.microsoft.com/office/drawing/2014/main" id="{830E47B4-ADCE-4DA9-87AD-3CB097227658}"/>
              </a:ext>
            </a:extLst>
          </p:cNvPr>
          <p:cNvCxnSpPr>
            <a:cxnSpLocks/>
            <a:endCxn id="19" idx="1"/>
          </p:cNvCxnSpPr>
          <p:nvPr/>
        </p:nvCxnSpPr>
        <p:spPr>
          <a:xfrm flipV="1">
            <a:off x="4661617" y="2967161"/>
            <a:ext cx="996226" cy="46184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D253551-BAD7-4B2F-A367-EA5710C2BC3E}"/>
              </a:ext>
            </a:extLst>
          </p:cNvPr>
          <p:cNvCxnSpPr>
            <a:cxnSpLocks/>
          </p:cNvCxnSpPr>
          <p:nvPr/>
        </p:nvCxnSpPr>
        <p:spPr>
          <a:xfrm flipH="1">
            <a:off x="4221379" y="2520563"/>
            <a:ext cx="302419" cy="6775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A04E4C3F-0EE6-4024-AB5E-AF24ABA369C4}"/>
              </a:ext>
            </a:extLst>
          </p:cNvPr>
          <p:cNvSpPr/>
          <p:nvPr/>
        </p:nvSpPr>
        <p:spPr>
          <a:xfrm>
            <a:off x="4221379" y="2185452"/>
            <a:ext cx="1555338" cy="39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3200" dirty="0">
                <a:solidFill>
                  <a:schemeClr val="tx1"/>
                </a:solidFill>
                <a:latin typeface="Bebas Neue" panose="020B0606020202050201" pitchFamily="34" charset="0"/>
              </a:rPr>
              <a:t>Bond wire</a:t>
            </a:r>
          </a:p>
        </p:txBody>
      </p:sp>
      <p:cxnSp>
        <p:nvCxnSpPr>
          <p:cNvPr id="28" name="Straight Connector 27">
            <a:extLst>
              <a:ext uri="{FF2B5EF4-FFF2-40B4-BE49-F238E27FC236}">
                <a16:creationId xmlns:a16="http://schemas.microsoft.com/office/drawing/2014/main" id="{1A8D972E-488E-4C18-A1EB-7F9E1F2B813B}"/>
              </a:ext>
            </a:extLst>
          </p:cNvPr>
          <p:cNvCxnSpPr>
            <a:cxnSpLocks/>
          </p:cNvCxnSpPr>
          <p:nvPr/>
        </p:nvCxnSpPr>
        <p:spPr>
          <a:xfrm>
            <a:off x="3150717" y="2647784"/>
            <a:ext cx="383101" cy="602266"/>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6110AF99-4352-4E6D-A605-AB47767EA6AE}"/>
              </a:ext>
            </a:extLst>
          </p:cNvPr>
          <p:cNvSpPr/>
          <p:nvPr/>
        </p:nvSpPr>
        <p:spPr>
          <a:xfrm>
            <a:off x="2338087" y="2520563"/>
            <a:ext cx="1142609" cy="3908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tIns="91440" rtlCol="0" anchor="ctr"/>
          <a:lstStyle/>
          <a:p>
            <a:pPr algn="ctr"/>
            <a:r>
              <a:rPr lang="en-US" sz="3200" dirty="0">
                <a:solidFill>
                  <a:schemeClr val="tx1"/>
                </a:solidFill>
                <a:latin typeface="Bebas Neue" panose="020B0606020202050201" pitchFamily="34" charset="0"/>
              </a:rPr>
              <a:t>LED Die</a:t>
            </a:r>
          </a:p>
        </p:txBody>
      </p:sp>
    </p:spTree>
    <p:extLst>
      <p:ext uri="{BB962C8B-B14F-4D97-AF65-F5344CB8AC3E}">
        <p14:creationId xmlns:p14="http://schemas.microsoft.com/office/powerpoint/2010/main" val="8938041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98" name="Picture 2" descr="Image">
            <a:extLst>
              <a:ext uri="{FF2B5EF4-FFF2-40B4-BE49-F238E27FC236}">
                <a16:creationId xmlns:a16="http://schemas.microsoft.com/office/drawing/2014/main" id="{01151218-21E2-4093-8CB4-8DFA8AFB3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89" y="0"/>
            <a:ext cx="12222179"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4B8FC68-4B49-44FB-82C7-C57E0AC665ED}"/>
              </a:ext>
            </a:extLst>
          </p:cNvPr>
          <p:cNvSpPr txBox="1"/>
          <p:nvPr/>
        </p:nvSpPr>
        <p:spPr>
          <a:xfrm>
            <a:off x="121920" y="6536232"/>
            <a:ext cx="3472746" cy="200055"/>
          </a:xfrm>
          <a:prstGeom prst="rect">
            <a:avLst/>
          </a:prstGeom>
          <a:noFill/>
        </p:spPr>
        <p:txBody>
          <a:bodyPr wrap="none" lIns="45720" rtlCol="0">
            <a:spAutoFit/>
          </a:bodyPr>
          <a:lstStyle/>
          <a:p>
            <a:r>
              <a:rPr lang="en-US" sz="700" dirty="0">
                <a:solidFill>
                  <a:schemeClr val="bg1">
                    <a:lumMod val="95000"/>
                  </a:schemeClr>
                </a:solidFill>
                <a:latin typeface="Segoe UI Light"/>
                <a:cs typeface="Segoe UI Light"/>
              </a:rPr>
              <a:t>Source: @</a:t>
            </a:r>
            <a:r>
              <a:rPr lang="en-US" sz="700" dirty="0" err="1">
                <a:solidFill>
                  <a:schemeClr val="bg1">
                    <a:lumMod val="95000"/>
                  </a:schemeClr>
                </a:solidFill>
                <a:latin typeface="Segoe UI Light"/>
                <a:cs typeface="Segoe UI Light"/>
              </a:rPr>
              <a:t>TubeTimeUS</a:t>
            </a:r>
            <a:r>
              <a:rPr lang="en-US" sz="700" dirty="0">
                <a:solidFill>
                  <a:schemeClr val="bg1">
                    <a:lumMod val="95000"/>
                  </a:schemeClr>
                </a:solidFill>
                <a:latin typeface="Segoe UI Light"/>
                <a:cs typeface="Segoe UI Light"/>
              </a:rPr>
              <a:t>, https://twitter.com/tubetimeus/status/1111807450141745152?s=11</a:t>
            </a:r>
          </a:p>
        </p:txBody>
      </p:sp>
    </p:spTree>
    <p:extLst>
      <p:ext uri="{BB962C8B-B14F-4D97-AF65-F5344CB8AC3E}">
        <p14:creationId xmlns:p14="http://schemas.microsoft.com/office/powerpoint/2010/main" val="2888093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a:extLst>
              <a:ext uri="{FF2B5EF4-FFF2-40B4-BE49-F238E27FC236}">
                <a16:creationId xmlns:a16="http://schemas.microsoft.com/office/drawing/2014/main" id="{0F109C08-6C9D-47CD-BABA-075A2468945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 y="-1141857"/>
            <a:ext cx="12188952" cy="914171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84B8FC68-4B49-44FB-82C7-C57E0AC665ED}"/>
              </a:ext>
            </a:extLst>
          </p:cNvPr>
          <p:cNvSpPr txBox="1"/>
          <p:nvPr/>
        </p:nvSpPr>
        <p:spPr>
          <a:xfrm>
            <a:off x="121920" y="6536232"/>
            <a:ext cx="3472746" cy="200055"/>
          </a:xfrm>
          <a:prstGeom prst="rect">
            <a:avLst/>
          </a:prstGeom>
          <a:noFill/>
        </p:spPr>
        <p:txBody>
          <a:bodyPr wrap="none" lIns="45720" rtlCol="0">
            <a:spAutoFit/>
          </a:bodyPr>
          <a:lstStyle/>
          <a:p>
            <a:r>
              <a:rPr lang="en-US" sz="700" dirty="0">
                <a:solidFill>
                  <a:schemeClr val="bg1">
                    <a:lumMod val="95000"/>
                  </a:schemeClr>
                </a:solidFill>
                <a:latin typeface="Segoe UI Light"/>
                <a:cs typeface="Segoe UI Light"/>
              </a:rPr>
              <a:t>Source: @</a:t>
            </a:r>
            <a:r>
              <a:rPr lang="en-US" sz="700" dirty="0" err="1">
                <a:solidFill>
                  <a:schemeClr val="bg1">
                    <a:lumMod val="95000"/>
                  </a:schemeClr>
                </a:solidFill>
                <a:latin typeface="Segoe UI Light"/>
                <a:cs typeface="Segoe UI Light"/>
              </a:rPr>
              <a:t>TubeTimeUS</a:t>
            </a:r>
            <a:r>
              <a:rPr lang="en-US" sz="700" dirty="0">
                <a:solidFill>
                  <a:schemeClr val="bg1">
                    <a:lumMod val="95000"/>
                  </a:schemeClr>
                </a:solidFill>
                <a:latin typeface="Segoe UI Light"/>
                <a:cs typeface="Segoe UI Light"/>
              </a:rPr>
              <a:t>, https://twitter.com/tubetimeus/status/1111807450141745152?s=11</a:t>
            </a:r>
          </a:p>
        </p:txBody>
      </p:sp>
      <p:sp>
        <p:nvSpPr>
          <p:cNvPr id="5" name="Rectangle 4">
            <a:extLst>
              <a:ext uri="{FF2B5EF4-FFF2-40B4-BE49-F238E27FC236}">
                <a16:creationId xmlns:a16="http://schemas.microsoft.com/office/drawing/2014/main" id="{C6C9D67F-6D77-47C7-8F1E-DF737ECAA292}"/>
              </a:ext>
            </a:extLst>
          </p:cNvPr>
          <p:cNvSpPr/>
          <p:nvPr/>
        </p:nvSpPr>
        <p:spPr>
          <a:xfrm>
            <a:off x="264041" y="585437"/>
            <a:ext cx="3472746" cy="615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1">
            <a:extLst>
              <a:ext uri="{FF2B5EF4-FFF2-40B4-BE49-F238E27FC236}">
                <a16:creationId xmlns:a16="http://schemas.microsoft.com/office/drawing/2014/main" id="{203009A3-CDB3-4541-8C25-671A307C2A9C}"/>
              </a:ext>
            </a:extLst>
          </p:cNvPr>
          <p:cNvSpPr txBox="1">
            <a:spLocks/>
          </p:cNvSpPr>
          <p:nvPr/>
        </p:nvSpPr>
        <p:spPr>
          <a:xfrm>
            <a:off x="364222" y="590449"/>
            <a:ext cx="11268706"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Bebas Neue" panose="020B0606020202050201" pitchFamily="34" charset="0"/>
                <a:ea typeface="+mn-ea"/>
                <a:cs typeface="+mn-cs"/>
              </a:rPr>
              <a:t>LED Die Close up</a:t>
            </a:r>
          </a:p>
        </p:txBody>
      </p:sp>
      <p:sp>
        <p:nvSpPr>
          <p:cNvPr id="7" name="Rectangle 6">
            <a:extLst>
              <a:ext uri="{FF2B5EF4-FFF2-40B4-BE49-F238E27FC236}">
                <a16:creationId xmlns:a16="http://schemas.microsoft.com/office/drawing/2014/main" id="{FD2DA33D-CE18-448A-BFA1-5A78F52BA5CD}"/>
              </a:ext>
            </a:extLst>
          </p:cNvPr>
          <p:cNvSpPr/>
          <p:nvPr/>
        </p:nvSpPr>
        <p:spPr>
          <a:xfrm>
            <a:off x="264041" y="271020"/>
            <a:ext cx="634317" cy="4113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Content Placeholder 3">
            <a:extLst>
              <a:ext uri="{FF2B5EF4-FFF2-40B4-BE49-F238E27FC236}">
                <a16:creationId xmlns:a16="http://schemas.microsoft.com/office/drawing/2014/main" id="{021F5906-1FDF-4F3D-8DD8-79D8C99ABB4A}"/>
              </a:ext>
            </a:extLst>
          </p:cNvPr>
          <p:cNvSpPr txBox="1">
            <a:spLocks/>
          </p:cNvSpPr>
          <p:nvPr/>
        </p:nvSpPr>
        <p:spPr>
          <a:xfrm>
            <a:off x="366824" y="321066"/>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dirty="0">
                <a:solidFill>
                  <a:prstClr val="white"/>
                </a:solidFill>
              </a:rPr>
              <a:t>LEDS</a:t>
            </a:r>
          </a:p>
        </p:txBody>
      </p:sp>
      <p:pic>
        <p:nvPicPr>
          <p:cNvPr id="2" name="Picture 1">
            <a:extLst>
              <a:ext uri="{FF2B5EF4-FFF2-40B4-BE49-F238E27FC236}">
                <a16:creationId xmlns:a16="http://schemas.microsoft.com/office/drawing/2014/main" id="{EEEE1404-A58B-47D5-9861-C90B298BC7F9}"/>
              </a:ext>
            </a:extLst>
          </p:cNvPr>
          <p:cNvPicPr>
            <a:picLocks noChangeAspect="1"/>
          </p:cNvPicPr>
          <p:nvPr/>
        </p:nvPicPr>
        <p:blipFill>
          <a:blip r:embed="rId4"/>
          <a:stretch>
            <a:fillRect/>
          </a:stretch>
        </p:blipFill>
        <p:spPr>
          <a:xfrm>
            <a:off x="6096000" y="5493031"/>
            <a:ext cx="5847849" cy="1143228"/>
          </a:xfrm>
          <a:prstGeom prst="rect">
            <a:avLst/>
          </a:prstGeom>
        </p:spPr>
      </p:pic>
    </p:spTree>
    <p:extLst>
      <p:ext uri="{BB962C8B-B14F-4D97-AF65-F5344CB8AC3E}">
        <p14:creationId xmlns:p14="http://schemas.microsoft.com/office/powerpoint/2010/main" val="37032416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Image">
            <a:extLst>
              <a:ext uri="{FF2B5EF4-FFF2-40B4-BE49-F238E27FC236}">
                <a16:creationId xmlns:a16="http://schemas.microsoft.com/office/drawing/2014/main" id="{008BED40-40DA-4B90-A6B6-467FC801E9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 y="-1141857"/>
            <a:ext cx="12188952" cy="914171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9D0DAA4D-B1CA-43EF-B810-A49B989C001C}"/>
              </a:ext>
            </a:extLst>
          </p:cNvPr>
          <p:cNvSpPr/>
          <p:nvPr/>
        </p:nvSpPr>
        <p:spPr>
          <a:xfrm>
            <a:off x="264040" y="585437"/>
            <a:ext cx="3794613" cy="615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itle 1">
            <a:extLst>
              <a:ext uri="{FF2B5EF4-FFF2-40B4-BE49-F238E27FC236}">
                <a16:creationId xmlns:a16="http://schemas.microsoft.com/office/drawing/2014/main" id="{4C68F8E4-9913-47D2-99E2-B3C76245C409}"/>
              </a:ext>
            </a:extLst>
          </p:cNvPr>
          <p:cNvSpPr txBox="1">
            <a:spLocks/>
          </p:cNvSpPr>
          <p:nvPr/>
        </p:nvSpPr>
        <p:spPr>
          <a:xfrm>
            <a:off x="364222" y="590449"/>
            <a:ext cx="11268706"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Bebas Neue" panose="020B0606020202050201" pitchFamily="34" charset="0"/>
                <a:ea typeface="+mn-ea"/>
                <a:cs typeface="+mn-cs"/>
              </a:rPr>
              <a:t>LED Cross Section</a:t>
            </a:r>
          </a:p>
        </p:txBody>
      </p:sp>
      <p:sp>
        <p:nvSpPr>
          <p:cNvPr id="8" name="Rectangle 7">
            <a:extLst>
              <a:ext uri="{FF2B5EF4-FFF2-40B4-BE49-F238E27FC236}">
                <a16:creationId xmlns:a16="http://schemas.microsoft.com/office/drawing/2014/main" id="{D5F93DDA-7E6B-4A13-BA21-8681DED138D5}"/>
              </a:ext>
            </a:extLst>
          </p:cNvPr>
          <p:cNvSpPr/>
          <p:nvPr/>
        </p:nvSpPr>
        <p:spPr>
          <a:xfrm>
            <a:off x="264041" y="271020"/>
            <a:ext cx="634317" cy="41136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Content Placeholder 3">
            <a:extLst>
              <a:ext uri="{FF2B5EF4-FFF2-40B4-BE49-F238E27FC236}">
                <a16:creationId xmlns:a16="http://schemas.microsoft.com/office/drawing/2014/main" id="{09AF7FB5-FA01-4B74-AAF2-F53B3406E47C}"/>
              </a:ext>
            </a:extLst>
          </p:cNvPr>
          <p:cNvSpPr txBox="1">
            <a:spLocks/>
          </p:cNvSpPr>
          <p:nvPr/>
        </p:nvSpPr>
        <p:spPr>
          <a:xfrm>
            <a:off x="366824" y="321066"/>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en-US" dirty="0">
                <a:solidFill>
                  <a:prstClr val="white"/>
                </a:solidFill>
              </a:rPr>
              <a:t>LEDS</a:t>
            </a:r>
          </a:p>
        </p:txBody>
      </p:sp>
      <p:sp>
        <p:nvSpPr>
          <p:cNvPr id="10" name="TextBox 9">
            <a:extLst>
              <a:ext uri="{FF2B5EF4-FFF2-40B4-BE49-F238E27FC236}">
                <a16:creationId xmlns:a16="http://schemas.microsoft.com/office/drawing/2014/main" id="{84B8FC68-4B49-44FB-82C7-C57E0AC665ED}"/>
              </a:ext>
            </a:extLst>
          </p:cNvPr>
          <p:cNvSpPr txBox="1"/>
          <p:nvPr/>
        </p:nvSpPr>
        <p:spPr>
          <a:xfrm>
            <a:off x="121920" y="6536232"/>
            <a:ext cx="3472746" cy="200055"/>
          </a:xfrm>
          <a:prstGeom prst="rect">
            <a:avLst/>
          </a:prstGeom>
          <a:noFill/>
        </p:spPr>
        <p:txBody>
          <a:bodyPr wrap="none" lIns="45720" rtlCol="0">
            <a:spAutoFit/>
          </a:bodyPr>
          <a:lstStyle/>
          <a:p>
            <a:r>
              <a:rPr lang="en-US" sz="700" dirty="0">
                <a:solidFill>
                  <a:schemeClr val="bg1">
                    <a:lumMod val="95000"/>
                  </a:schemeClr>
                </a:solidFill>
                <a:latin typeface="Segoe UI Light"/>
                <a:cs typeface="Segoe UI Light"/>
              </a:rPr>
              <a:t>Source: @</a:t>
            </a:r>
            <a:r>
              <a:rPr lang="en-US" sz="700" dirty="0" err="1">
                <a:solidFill>
                  <a:schemeClr val="bg1">
                    <a:lumMod val="95000"/>
                  </a:schemeClr>
                </a:solidFill>
                <a:latin typeface="Segoe UI Light"/>
                <a:cs typeface="Segoe UI Light"/>
              </a:rPr>
              <a:t>TubeTimeUS</a:t>
            </a:r>
            <a:r>
              <a:rPr lang="en-US" sz="700" dirty="0">
                <a:solidFill>
                  <a:schemeClr val="bg1">
                    <a:lumMod val="95000"/>
                  </a:schemeClr>
                </a:solidFill>
                <a:latin typeface="Segoe UI Light"/>
                <a:cs typeface="Segoe UI Light"/>
              </a:rPr>
              <a:t>, https://twitter.com/tubetimeus/status/1111807450141745152?s=11</a:t>
            </a:r>
          </a:p>
        </p:txBody>
      </p:sp>
      <p:pic>
        <p:nvPicPr>
          <p:cNvPr id="2" name="Picture 1">
            <a:extLst>
              <a:ext uri="{FF2B5EF4-FFF2-40B4-BE49-F238E27FC236}">
                <a16:creationId xmlns:a16="http://schemas.microsoft.com/office/drawing/2014/main" id="{596A9979-7FA2-4709-9898-A06D802C0E2F}"/>
              </a:ext>
            </a:extLst>
          </p:cNvPr>
          <p:cNvPicPr>
            <a:picLocks noChangeAspect="1"/>
          </p:cNvPicPr>
          <p:nvPr/>
        </p:nvPicPr>
        <p:blipFill>
          <a:blip r:embed="rId4"/>
          <a:stretch>
            <a:fillRect/>
          </a:stretch>
        </p:blipFill>
        <p:spPr>
          <a:xfrm>
            <a:off x="4071815" y="0"/>
            <a:ext cx="4048369" cy="6858000"/>
          </a:xfrm>
          <a:prstGeom prst="rect">
            <a:avLst/>
          </a:prstGeom>
        </p:spPr>
      </p:pic>
    </p:spTree>
    <p:extLst>
      <p:ext uri="{BB962C8B-B14F-4D97-AF65-F5344CB8AC3E}">
        <p14:creationId xmlns:p14="http://schemas.microsoft.com/office/powerpoint/2010/main" val="41453953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6188796" y="-630936"/>
            <a:ext cx="24013697" cy="7315200"/>
            <a:chOff x="-4581821" y="-457200"/>
            <a:chExt cx="24013697" cy="7315200"/>
          </a:xfrm>
        </p:grpSpPr>
        <p:grpSp>
          <p:nvGrpSpPr>
            <p:cNvPr id="17" name="Group 16"/>
            <p:cNvGrpSpPr/>
            <p:nvPr/>
          </p:nvGrpSpPr>
          <p:grpSpPr>
            <a:xfrm>
              <a:off x="-4581821" y="-457200"/>
              <a:ext cx="16773821" cy="7315200"/>
              <a:chOff x="-2290910" y="-457200"/>
              <a:chExt cx="16773821" cy="7315200"/>
            </a:xfrm>
          </p:grpSpPr>
          <p:pic>
            <p:nvPicPr>
              <p:cNvPr id="10" name="Picture 9"/>
              <p:cNvPicPr>
                <a:picLocks noChangeAspect="1"/>
              </p:cNvPicPr>
              <p:nvPr/>
            </p:nvPicPr>
            <p:blipFill>
              <a:blip r:embed="rId2"/>
              <a:stretch>
                <a:fillRect/>
              </a:stretch>
            </p:blipFill>
            <p:spPr>
              <a:xfrm>
                <a:off x="-2290910" y="-457200"/>
                <a:ext cx="16773821" cy="7315200"/>
              </a:xfrm>
              <a:prstGeom prst="rect">
                <a:avLst/>
              </a:prstGeom>
            </p:spPr>
          </p:pic>
          <p:sp>
            <p:nvSpPr>
              <p:cNvPr id="15" name="Rectangle 14"/>
              <p:cNvSpPr/>
              <p:nvPr/>
            </p:nvSpPr>
            <p:spPr>
              <a:xfrm>
                <a:off x="5711382" y="5216352"/>
                <a:ext cx="920006" cy="338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 Anode</a:t>
                </a:r>
              </a:p>
            </p:txBody>
          </p:sp>
          <p:sp>
            <p:nvSpPr>
              <p:cNvPr id="16" name="Rectangle 15"/>
              <p:cNvSpPr/>
              <p:nvPr/>
            </p:nvSpPr>
            <p:spPr>
              <a:xfrm>
                <a:off x="4631222" y="4877798"/>
                <a:ext cx="920006" cy="33855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600" dirty="0">
                    <a:latin typeface="Segoe Condensed" panose="020B0606040200020203" pitchFamily="34" charset="0"/>
                  </a:rPr>
                  <a:t>- Cathode</a:t>
                </a:r>
              </a:p>
            </p:txBody>
          </p:sp>
        </p:grpSp>
        <p:pic>
          <p:nvPicPr>
            <p:cNvPr id="14" name="Picture 13"/>
            <p:cNvPicPr>
              <a:picLocks noChangeAspect="1"/>
            </p:cNvPicPr>
            <p:nvPr/>
          </p:nvPicPr>
          <p:blipFill rotWithShape="1">
            <a:blip r:embed="rId2"/>
            <a:srcRect r="56095"/>
            <a:stretch/>
          </p:blipFill>
          <p:spPr>
            <a:xfrm>
              <a:off x="12067231" y="-457200"/>
              <a:ext cx="7364645" cy="7315200"/>
            </a:xfrm>
            <a:prstGeom prst="rect">
              <a:avLst/>
            </a:prstGeom>
          </p:spPr>
        </p:pic>
      </p:grpSp>
      <p:grpSp>
        <p:nvGrpSpPr>
          <p:cNvPr id="5" name="Group 4"/>
          <p:cNvGrpSpPr/>
          <p:nvPr/>
        </p:nvGrpSpPr>
        <p:grpSpPr>
          <a:xfrm>
            <a:off x="2142667" y="3726009"/>
            <a:ext cx="2396442" cy="833558"/>
            <a:chOff x="2051227" y="3726009"/>
            <a:chExt cx="2396442" cy="833558"/>
          </a:xfrm>
        </p:grpSpPr>
        <p:cxnSp>
          <p:nvCxnSpPr>
            <p:cNvPr id="19" name="Straight Connector 18"/>
            <p:cNvCxnSpPr/>
            <p:nvPr/>
          </p:nvCxnSpPr>
          <p:spPr>
            <a:xfrm flipV="1">
              <a:off x="2051227" y="4098240"/>
              <a:ext cx="358427" cy="46132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2380058" y="3726009"/>
              <a:ext cx="2067611" cy="70788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2000" dirty="0">
                  <a:latin typeface="Segoe Condensed" panose="020B0606040200020203" pitchFamily="34" charset="0"/>
                </a:rPr>
                <a:t>The “long leg” indicates the anode.</a:t>
              </a:r>
            </a:p>
          </p:txBody>
        </p:sp>
      </p:grpSp>
      <p:sp>
        <p:nvSpPr>
          <p:cNvPr id="6" name="Rectangle 5"/>
          <p:cNvSpPr/>
          <p:nvPr/>
        </p:nvSpPr>
        <p:spPr>
          <a:xfrm>
            <a:off x="264041" y="286602"/>
            <a:ext cx="1119486" cy="395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4041" y="585437"/>
            <a:ext cx="6025441" cy="615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366824" y="321066"/>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Using LEDS</a:t>
            </a:r>
          </a:p>
        </p:txBody>
      </p:sp>
      <p:sp>
        <p:nvSpPr>
          <p:cNvPr id="9" name="Title 1"/>
          <p:cNvSpPr txBox="1">
            <a:spLocks/>
          </p:cNvSpPr>
          <p:nvPr/>
        </p:nvSpPr>
        <p:spPr>
          <a:xfrm>
            <a:off x="364222" y="590449"/>
            <a:ext cx="8033211"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r>
              <a:rPr lang="en-US" sz="4400" dirty="0">
                <a:solidFill>
                  <a:schemeClr val="bg1"/>
                </a:solidFill>
              </a:rPr>
              <a:t>Light-emitting diodes (LEDS)</a:t>
            </a:r>
          </a:p>
        </p:txBody>
      </p:sp>
      <p:grpSp>
        <p:nvGrpSpPr>
          <p:cNvPr id="66" name="Group 65"/>
          <p:cNvGrpSpPr/>
          <p:nvPr/>
        </p:nvGrpSpPr>
        <p:grpSpPr>
          <a:xfrm>
            <a:off x="4389050" y="4397727"/>
            <a:ext cx="5287571" cy="1844865"/>
            <a:chOff x="4389050" y="4397727"/>
            <a:chExt cx="5287571" cy="1844865"/>
          </a:xfrm>
        </p:grpSpPr>
        <p:cxnSp>
          <p:nvCxnSpPr>
            <p:cNvPr id="55" name="Straight Connector 54"/>
            <p:cNvCxnSpPr/>
            <p:nvPr/>
          </p:nvCxnSpPr>
          <p:spPr>
            <a:xfrm flipH="1" flipV="1">
              <a:off x="7803073" y="4397727"/>
              <a:ext cx="297994" cy="829202"/>
            </a:xfrm>
            <a:prstGeom prst="line">
              <a:avLst/>
            </a:prstGeom>
            <a:ln w="19050">
              <a:solidFill>
                <a:srgbClr val="BE384A"/>
              </a:solidFill>
            </a:ln>
          </p:spPr>
          <p:style>
            <a:lnRef idx="1">
              <a:schemeClr val="accent1"/>
            </a:lnRef>
            <a:fillRef idx="0">
              <a:schemeClr val="accent1"/>
            </a:fillRef>
            <a:effectRef idx="0">
              <a:schemeClr val="accent1"/>
            </a:effectRef>
            <a:fontRef idx="minor">
              <a:schemeClr val="tx1"/>
            </a:fontRef>
          </p:style>
        </p:cxnSp>
        <p:sp>
          <p:nvSpPr>
            <p:cNvPr id="56" name="Rectangle 55"/>
            <p:cNvSpPr/>
            <p:nvPr/>
          </p:nvSpPr>
          <p:spPr>
            <a:xfrm>
              <a:off x="4389050" y="5226929"/>
              <a:ext cx="5287571" cy="1015663"/>
            </a:xfrm>
            <a:prstGeom prst="rect">
              <a:avLst/>
            </a:prstGeom>
            <a:solidFill>
              <a:srgbClr val="BE384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2000" dirty="0">
                  <a:latin typeface="Segoe Condensed" panose="020B0606040200020203" pitchFamily="34" charset="0"/>
                </a:rPr>
                <a:t>Unlike resistors, LEDs have </a:t>
              </a:r>
              <a:r>
                <a:rPr lang="en-US" sz="2000" b="1" dirty="0">
                  <a:latin typeface="Segoe Condensed" panose="020B0606040200020203" pitchFamily="34" charset="0"/>
                </a:rPr>
                <a:t>polarity</a:t>
              </a:r>
              <a:r>
                <a:rPr lang="en-US" sz="2000" dirty="0">
                  <a:latin typeface="Segoe Condensed" panose="020B0606040200020203" pitchFamily="34" charset="0"/>
                </a:rPr>
                <a:t>. They only allow current to flow in one direction. The long leg (the anode) must be connected towards positive supply voltage.</a:t>
              </a:r>
            </a:p>
          </p:txBody>
        </p:sp>
      </p:grpSp>
      <p:grpSp>
        <p:nvGrpSpPr>
          <p:cNvPr id="67" name="Group 66"/>
          <p:cNvGrpSpPr/>
          <p:nvPr/>
        </p:nvGrpSpPr>
        <p:grpSpPr>
          <a:xfrm>
            <a:off x="7501773" y="1491442"/>
            <a:ext cx="4449436" cy="2277479"/>
            <a:chOff x="7501773" y="1491442"/>
            <a:chExt cx="4449436" cy="2277479"/>
          </a:xfrm>
        </p:grpSpPr>
        <p:cxnSp>
          <p:nvCxnSpPr>
            <p:cNvPr id="59" name="Straight Connector 58"/>
            <p:cNvCxnSpPr/>
            <p:nvPr/>
          </p:nvCxnSpPr>
          <p:spPr>
            <a:xfrm flipV="1">
              <a:off x="8758772" y="2507105"/>
              <a:ext cx="449236" cy="1261816"/>
            </a:xfrm>
            <a:prstGeom prst="line">
              <a:avLst/>
            </a:prstGeom>
            <a:ln w="19050">
              <a:solidFill>
                <a:srgbClr val="516371"/>
              </a:solidFill>
            </a:ln>
          </p:spPr>
          <p:style>
            <a:lnRef idx="1">
              <a:schemeClr val="accent1"/>
            </a:lnRef>
            <a:fillRef idx="0">
              <a:schemeClr val="accent1"/>
            </a:fillRef>
            <a:effectRef idx="0">
              <a:schemeClr val="accent1"/>
            </a:effectRef>
            <a:fontRef idx="minor">
              <a:schemeClr val="tx1"/>
            </a:fontRef>
          </p:style>
        </p:cxnSp>
        <p:sp>
          <p:nvSpPr>
            <p:cNvPr id="62" name="Rectangle 61"/>
            <p:cNvSpPr/>
            <p:nvPr/>
          </p:nvSpPr>
          <p:spPr>
            <a:xfrm>
              <a:off x="7501773" y="1491442"/>
              <a:ext cx="4449436" cy="1015663"/>
            </a:xfrm>
            <a:prstGeom prst="rect">
              <a:avLst/>
            </a:prstGeom>
            <a:solidFill>
              <a:srgbClr val="516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2000" dirty="0">
                  <a:latin typeface="Segoe Condensed" panose="020B0606040200020203" pitchFamily="34" charset="0"/>
                </a:rPr>
                <a:t>LEDs require </a:t>
              </a:r>
              <a:r>
                <a:rPr lang="en-US" sz="2000" b="1" dirty="0">
                  <a:latin typeface="Segoe Condensed" panose="020B0606040200020203" pitchFamily="34" charset="0"/>
                </a:rPr>
                <a:t>current limiting resistors</a:t>
              </a:r>
              <a:r>
                <a:rPr lang="en-US" sz="2000" dirty="0">
                  <a:latin typeface="Segoe Condensed" panose="020B0606040200020203" pitchFamily="34" charset="0"/>
                </a:rPr>
                <a:t>. Do not hook up an LED directly to a power source without a resistor or the LED could burn out.</a:t>
              </a:r>
            </a:p>
          </p:txBody>
        </p:sp>
      </p:grpSp>
      <p:pic>
        <p:nvPicPr>
          <p:cNvPr id="64" name="Picture 63"/>
          <p:cNvPicPr>
            <a:picLocks/>
          </p:cNvPicPr>
          <p:nvPr/>
        </p:nvPicPr>
        <p:blipFill>
          <a:blip r:embed="rId3"/>
          <a:stretch>
            <a:fillRect/>
          </a:stretch>
        </p:blipFill>
        <p:spPr>
          <a:xfrm>
            <a:off x="7430474" y="3951270"/>
            <a:ext cx="297577" cy="1083279"/>
          </a:xfrm>
          <a:prstGeom prst="rect">
            <a:avLst/>
          </a:prstGeom>
        </p:spPr>
      </p:pic>
      <p:grpSp>
        <p:nvGrpSpPr>
          <p:cNvPr id="45" name="Group 44"/>
          <p:cNvGrpSpPr/>
          <p:nvPr/>
        </p:nvGrpSpPr>
        <p:grpSpPr>
          <a:xfrm>
            <a:off x="5724108" y="2579037"/>
            <a:ext cx="3830415" cy="1771734"/>
            <a:chOff x="4270117" y="2579374"/>
            <a:chExt cx="2854973" cy="1320551"/>
          </a:xfrm>
        </p:grpSpPr>
        <p:sp>
          <p:nvSpPr>
            <p:cNvPr id="47" name="Rectangle 46"/>
            <p:cNvSpPr/>
            <p:nvPr/>
          </p:nvSpPr>
          <p:spPr>
            <a:xfrm>
              <a:off x="4747757" y="2654323"/>
              <a:ext cx="1294010"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041767" y="2738483"/>
              <a:ext cx="91440" cy="1905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5809100" y="2633893"/>
              <a:ext cx="257940" cy="367039"/>
            </a:xfrm>
            <a:prstGeom prst="rect">
              <a:avLst/>
            </a:prstGeom>
            <a:noFill/>
            <a:ln w="38100">
              <a:noFill/>
            </a:ln>
          </p:spPr>
          <p:txBody>
            <a:bodyPr wrap="square" lIns="0" tIns="0" rIns="0" bIns="0" rtlCol="0">
              <a:spAutoFit/>
            </a:bodyPr>
            <a:lstStyle/>
            <a:p>
              <a:pPr>
                <a:spcAft>
                  <a:spcPts val="600"/>
                </a:spcAft>
              </a:pPr>
              <a:r>
                <a:rPr lang="en-US" sz="3200" dirty="0">
                  <a:solidFill>
                    <a:schemeClr val="tx1">
                      <a:lumMod val="85000"/>
                      <a:lumOff val="15000"/>
                    </a:schemeClr>
                  </a:solidFill>
                  <a:latin typeface="Segoe UI Semibold" panose="020B0702040204020203" pitchFamily="34" charset="0"/>
                  <a:cs typeface="Segoe UI Light"/>
                </a:rPr>
                <a:t>+</a:t>
              </a:r>
            </a:p>
          </p:txBody>
        </p:sp>
        <p:sp>
          <p:nvSpPr>
            <p:cNvPr id="50" name="TextBox 49"/>
            <p:cNvSpPr txBox="1"/>
            <p:nvPr/>
          </p:nvSpPr>
          <p:spPr>
            <a:xfrm>
              <a:off x="4789583" y="2579374"/>
              <a:ext cx="457200" cy="458798"/>
            </a:xfrm>
            <a:prstGeom prst="rect">
              <a:avLst/>
            </a:prstGeom>
            <a:noFill/>
            <a:ln w="38100">
              <a:noFill/>
            </a:ln>
          </p:spPr>
          <p:txBody>
            <a:bodyPr wrap="square" lIns="0" tIns="0" rIns="0" bIns="0" rtlCol="0">
              <a:spAutoFit/>
            </a:bodyPr>
            <a:lstStyle/>
            <a:p>
              <a:pPr>
                <a:spcAft>
                  <a:spcPts val="600"/>
                </a:spcAft>
              </a:pPr>
              <a:r>
                <a:rPr lang="en-US" sz="4000" dirty="0">
                  <a:solidFill>
                    <a:schemeClr val="tx1">
                      <a:lumMod val="85000"/>
                      <a:lumOff val="15000"/>
                    </a:schemeClr>
                  </a:solidFill>
                  <a:latin typeface="Segoe UI Semibold" panose="020B0702040204020203" pitchFamily="34" charset="0"/>
                  <a:cs typeface="Segoe UI Light"/>
                </a:rPr>
                <a:t>-</a:t>
              </a:r>
            </a:p>
          </p:txBody>
        </p:sp>
        <p:sp>
          <p:nvSpPr>
            <p:cNvPr id="51" name="Freeform 50"/>
            <p:cNvSpPr/>
            <p:nvPr/>
          </p:nvSpPr>
          <p:spPr>
            <a:xfrm>
              <a:off x="5717917" y="2835298"/>
              <a:ext cx="1238250" cy="857250"/>
            </a:xfrm>
            <a:custGeom>
              <a:avLst/>
              <a:gdLst>
                <a:gd name="connsiteX0" fmla="*/ 428625 w 1238250"/>
                <a:gd name="connsiteY0" fmla="*/ 0 h 1143000"/>
                <a:gd name="connsiteX1" fmla="*/ 1238250 w 1238250"/>
                <a:gd name="connsiteY1" fmla="*/ 0 h 1143000"/>
                <a:gd name="connsiteX2" fmla="*/ 1238250 w 1238250"/>
                <a:gd name="connsiteY2" fmla="*/ 1085850 h 1143000"/>
                <a:gd name="connsiteX3" fmla="*/ 866775 w 1238250"/>
                <a:gd name="connsiteY3" fmla="*/ 1085850 h 1143000"/>
                <a:gd name="connsiteX4" fmla="*/ 790575 w 1238250"/>
                <a:gd name="connsiteY4" fmla="*/ 990600 h 1143000"/>
                <a:gd name="connsiteX5" fmla="*/ 762000 w 1238250"/>
                <a:gd name="connsiteY5" fmla="*/ 1143000 h 1143000"/>
                <a:gd name="connsiteX6" fmla="*/ 676275 w 1238250"/>
                <a:gd name="connsiteY6" fmla="*/ 1009650 h 1143000"/>
                <a:gd name="connsiteX7" fmla="*/ 638175 w 1238250"/>
                <a:gd name="connsiteY7" fmla="*/ 1123950 h 1143000"/>
                <a:gd name="connsiteX8" fmla="*/ 571500 w 1238250"/>
                <a:gd name="connsiteY8" fmla="*/ 1028700 h 1143000"/>
                <a:gd name="connsiteX9" fmla="*/ 533400 w 1238250"/>
                <a:gd name="connsiteY9" fmla="*/ 1085850 h 1143000"/>
                <a:gd name="connsiteX10" fmla="*/ 0 w 1238250"/>
                <a:gd name="connsiteY10" fmla="*/ 108585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0" h="1143000">
                  <a:moveTo>
                    <a:pt x="428625" y="0"/>
                  </a:moveTo>
                  <a:lnTo>
                    <a:pt x="1238250" y="0"/>
                  </a:lnTo>
                  <a:lnTo>
                    <a:pt x="1238250" y="1085850"/>
                  </a:lnTo>
                  <a:lnTo>
                    <a:pt x="866775" y="1085850"/>
                  </a:lnTo>
                  <a:lnTo>
                    <a:pt x="790575" y="990600"/>
                  </a:lnTo>
                  <a:lnTo>
                    <a:pt x="762000" y="1143000"/>
                  </a:lnTo>
                  <a:lnTo>
                    <a:pt x="676275" y="1009650"/>
                  </a:lnTo>
                  <a:lnTo>
                    <a:pt x="638175" y="1123950"/>
                  </a:lnTo>
                  <a:lnTo>
                    <a:pt x="571500" y="1028700"/>
                  </a:lnTo>
                  <a:lnTo>
                    <a:pt x="533400" y="1085850"/>
                  </a:lnTo>
                  <a:lnTo>
                    <a:pt x="0" y="108585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4270117" y="2844823"/>
              <a:ext cx="1352550" cy="942975"/>
            </a:xfrm>
            <a:custGeom>
              <a:avLst/>
              <a:gdLst>
                <a:gd name="connsiteX0" fmla="*/ 1352550 w 1352550"/>
                <a:gd name="connsiteY0" fmla="*/ 942975 h 942975"/>
                <a:gd name="connsiteX1" fmla="*/ 0 w 1352550"/>
                <a:gd name="connsiteY1" fmla="*/ 942975 h 942975"/>
                <a:gd name="connsiteX2" fmla="*/ 0 w 1352550"/>
                <a:gd name="connsiteY2" fmla="*/ 0 h 942975"/>
                <a:gd name="connsiteX3" fmla="*/ 495300 w 1352550"/>
                <a:gd name="connsiteY3" fmla="*/ 0 h 942975"/>
              </a:gdLst>
              <a:ahLst/>
              <a:cxnLst>
                <a:cxn ang="0">
                  <a:pos x="connsiteX0" y="connsiteY0"/>
                </a:cxn>
                <a:cxn ang="0">
                  <a:pos x="connsiteX1" y="connsiteY1"/>
                </a:cxn>
                <a:cxn ang="0">
                  <a:pos x="connsiteX2" y="connsiteY2"/>
                </a:cxn>
                <a:cxn ang="0">
                  <a:pos x="connsiteX3" y="connsiteY3"/>
                </a:cxn>
              </a:cxnLst>
              <a:rect l="l" t="t" r="r" b="b"/>
              <a:pathLst>
                <a:path w="1352550" h="942975">
                  <a:moveTo>
                    <a:pt x="1352550" y="942975"/>
                  </a:moveTo>
                  <a:lnTo>
                    <a:pt x="0" y="942975"/>
                  </a:lnTo>
                  <a:lnTo>
                    <a:pt x="0" y="0"/>
                  </a:lnTo>
                  <a:lnTo>
                    <a:pt x="49530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213217" y="3730648"/>
              <a:ext cx="911873" cy="169277"/>
            </a:xfrm>
            <a:prstGeom prst="rect">
              <a:avLst/>
            </a:prstGeom>
            <a:noFill/>
          </p:spPr>
          <p:txBody>
            <a:bodyPr wrap="square" lIns="0" tIns="0" rIns="0" bIns="0" rtlCol="0">
              <a:spAutoFit/>
            </a:bodyPr>
            <a:lstStyle/>
            <a:p>
              <a:pPr>
                <a:spcAft>
                  <a:spcPts val="600"/>
                </a:spcAft>
              </a:pPr>
              <a:r>
                <a:rPr lang="en-US" sz="1100" dirty="0">
                  <a:solidFill>
                    <a:schemeClr val="tx1">
                      <a:lumMod val="85000"/>
                      <a:lumOff val="15000"/>
                    </a:schemeClr>
                  </a:solidFill>
                  <a:latin typeface="Segoe UI Light" panose="020B0502040204020203" pitchFamily="34" charset="0"/>
                  <a:cs typeface="Segoe UI Light"/>
                </a:rPr>
                <a:t>Resistor</a:t>
              </a:r>
            </a:p>
          </p:txBody>
        </p:sp>
      </p:grpSp>
    </p:spTree>
    <p:extLst>
      <p:ext uri="{BB962C8B-B14F-4D97-AF65-F5344CB8AC3E}">
        <p14:creationId xmlns:p14="http://schemas.microsoft.com/office/powerpoint/2010/main" val="387752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64041" y="286602"/>
            <a:ext cx="1119486" cy="395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64041" y="585437"/>
            <a:ext cx="11503889" cy="615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ontent Placeholder 3"/>
          <p:cNvSpPr txBox="1">
            <a:spLocks/>
          </p:cNvSpPr>
          <p:nvPr/>
        </p:nvSpPr>
        <p:spPr>
          <a:xfrm>
            <a:off x="366824" y="321066"/>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Using LEDS</a:t>
            </a:r>
          </a:p>
        </p:txBody>
      </p:sp>
      <p:sp>
        <p:nvSpPr>
          <p:cNvPr id="9" name="Title 1"/>
          <p:cNvSpPr txBox="1">
            <a:spLocks/>
          </p:cNvSpPr>
          <p:nvPr/>
        </p:nvSpPr>
        <p:spPr>
          <a:xfrm>
            <a:off x="364222" y="590449"/>
            <a:ext cx="11236731"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r>
              <a:rPr lang="en-US" sz="4400" dirty="0">
                <a:solidFill>
                  <a:schemeClr val="bg1"/>
                </a:solidFill>
              </a:rPr>
              <a:t>Current limiting resistor can be on either side of led</a:t>
            </a:r>
          </a:p>
        </p:txBody>
      </p:sp>
      <p:pic>
        <p:nvPicPr>
          <p:cNvPr id="64" name="Picture 63"/>
          <p:cNvPicPr>
            <a:picLocks/>
          </p:cNvPicPr>
          <p:nvPr/>
        </p:nvPicPr>
        <p:blipFill>
          <a:blip r:embed="rId2"/>
          <a:stretch>
            <a:fillRect/>
          </a:stretch>
        </p:blipFill>
        <p:spPr>
          <a:xfrm>
            <a:off x="2796584" y="4410256"/>
            <a:ext cx="297577" cy="1083279"/>
          </a:xfrm>
          <a:prstGeom prst="rect">
            <a:avLst/>
          </a:prstGeom>
        </p:spPr>
      </p:pic>
      <p:grpSp>
        <p:nvGrpSpPr>
          <p:cNvPr id="45" name="Group 44"/>
          <p:cNvGrpSpPr/>
          <p:nvPr/>
        </p:nvGrpSpPr>
        <p:grpSpPr>
          <a:xfrm>
            <a:off x="1090218" y="3038023"/>
            <a:ext cx="3830415" cy="1771734"/>
            <a:chOff x="4270117" y="2579374"/>
            <a:chExt cx="2854973" cy="1320551"/>
          </a:xfrm>
        </p:grpSpPr>
        <p:sp>
          <p:nvSpPr>
            <p:cNvPr id="47" name="Rectangle 46"/>
            <p:cNvSpPr/>
            <p:nvPr/>
          </p:nvSpPr>
          <p:spPr>
            <a:xfrm>
              <a:off x="4747757" y="2654323"/>
              <a:ext cx="1294010" cy="3810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6041767" y="2738483"/>
              <a:ext cx="91440" cy="1905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p:cNvSpPr txBox="1"/>
            <p:nvPr/>
          </p:nvSpPr>
          <p:spPr>
            <a:xfrm>
              <a:off x="5809100" y="2633893"/>
              <a:ext cx="257940" cy="367039"/>
            </a:xfrm>
            <a:prstGeom prst="rect">
              <a:avLst/>
            </a:prstGeom>
            <a:noFill/>
            <a:ln w="38100">
              <a:noFill/>
            </a:ln>
          </p:spPr>
          <p:txBody>
            <a:bodyPr wrap="square" lIns="0" tIns="0" rIns="0" bIns="0" rtlCol="0">
              <a:spAutoFit/>
            </a:bodyPr>
            <a:lstStyle/>
            <a:p>
              <a:pPr>
                <a:spcAft>
                  <a:spcPts val="600"/>
                </a:spcAft>
              </a:pPr>
              <a:r>
                <a:rPr lang="en-US" sz="3200" dirty="0">
                  <a:solidFill>
                    <a:schemeClr val="tx1">
                      <a:lumMod val="85000"/>
                      <a:lumOff val="15000"/>
                    </a:schemeClr>
                  </a:solidFill>
                  <a:latin typeface="Segoe UI Semibold" panose="020B0702040204020203" pitchFamily="34" charset="0"/>
                  <a:cs typeface="Segoe UI Light"/>
                </a:rPr>
                <a:t>+</a:t>
              </a:r>
            </a:p>
          </p:txBody>
        </p:sp>
        <p:sp>
          <p:nvSpPr>
            <p:cNvPr id="50" name="TextBox 49"/>
            <p:cNvSpPr txBox="1"/>
            <p:nvPr/>
          </p:nvSpPr>
          <p:spPr>
            <a:xfrm>
              <a:off x="4789583" y="2579374"/>
              <a:ext cx="457200" cy="458798"/>
            </a:xfrm>
            <a:prstGeom prst="rect">
              <a:avLst/>
            </a:prstGeom>
            <a:noFill/>
            <a:ln w="38100">
              <a:noFill/>
            </a:ln>
          </p:spPr>
          <p:txBody>
            <a:bodyPr wrap="square" lIns="0" tIns="0" rIns="0" bIns="0" rtlCol="0">
              <a:spAutoFit/>
            </a:bodyPr>
            <a:lstStyle/>
            <a:p>
              <a:pPr>
                <a:spcAft>
                  <a:spcPts val="600"/>
                </a:spcAft>
              </a:pPr>
              <a:r>
                <a:rPr lang="en-US" sz="4000" dirty="0">
                  <a:solidFill>
                    <a:schemeClr val="tx1">
                      <a:lumMod val="85000"/>
                      <a:lumOff val="15000"/>
                    </a:schemeClr>
                  </a:solidFill>
                  <a:latin typeface="Segoe UI Semibold" panose="020B0702040204020203" pitchFamily="34" charset="0"/>
                  <a:cs typeface="Segoe UI Light"/>
                </a:rPr>
                <a:t>-</a:t>
              </a:r>
            </a:p>
          </p:txBody>
        </p:sp>
        <p:sp>
          <p:nvSpPr>
            <p:cNvPr id="51" name="Freeform 50"/>
            <p:cNvSpPr/>
            <p:nvPr/>
          </p:nvSpPr>
          <p:spPr>
            <a:xfrm>
              <a:off x="5717917" y="2835298"/>
              <a:ext cx="1238250" cy="857250"/>
            </a:xfrm>
            <a:custGeom>
              <a:avLst/>
              <a:gdLst>
                <a:gd name="connsiteX0" fmla="*/ 428625 w 1238250"/>
                <a:gd name="connsiteY0" fmla="*/ 0 h 1143000"/>
                <a:gd name="connsiteX1" fmla="*/ 1238250 w 1238250"/>
                <a:gd name="connsiteY1" fmla="*/ 0 h 1143000"/>
                <a:gd name="connsiteX2" fmla="*/ 1238250 w 1238250"/>
                <a:gd name="connsiteY2" fmla="*/ 1085850 h 1143000"/>
                <a:gd name="connsiteX3" fmla="*/ 866775 w 1238250"/>
                <a:gd name="connsiteY3" fmla="*/ 1085850 h 1143000"/>
                <a:gd name="connsiteX4" fmla="*/ 790575 w 1238250"/>
                <a:gd name="connsiteY4" fmla="*/ 990600 h 1143000"/>
                <a:gd name="connsiteX5" fmla="*/ 762000 w 1238250"/>
                <a:gd name="connsiteY5" fmla="*/ 1143000 h 1143000"/>
                <a:gd name="connsiteX6" fmla="*/ 676275 w 1238250"/>
                <a:gd name="connsiteY6" fmla="*/ 1009650 h 1143000"/>
                <a:gd name="connsiteX7" fmla="*/ 638175 w 1238250"/>
                <a:gd name="connsiteY7" fmla="*/ 1123950 h 1143000"/>
                <a:gd name="connsiteX8" fmla="*/ 571500 w 1238250"/>
                <a:gd name="connsiteY8" fmla="*/ 1028700 h 1143000"/>
                <a:gd name="connsiteX9" fmla="*/ 533400 w 1238250"/>
                <a:gd name="connsiteY9" fmla="*/ 1085850 h 1143000"/>
                <a:gd name="connsiteX10" fmla="*/ 0 w 1238250"/>
                <a:gd name="connsiteY10" fmla="*/ 1085850 h 1143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8250" h="1143000">
                  <a:moveTo>
                    <a:pt x="428625" y="0"/>
                  </a:moveTo>
                  <a:lnTo>
                    <a:pt x="1238250" y="0"/>
                  </a:lnTo>
                  <a:lnTo>
                    <a:pt x="1238250" y="1085850"/>
                  </a:lnTo>
                  <a:lnTo>
                    <a:pt x="866775" y="1085850"/>
                  </a:lnTo>
                  <a:lnTo>
                    <a:pt x="790575" y="990600"/>
                  </a:lnTo>
                  <a:lnTo>
                    <a:pt x="762000" y="1143000"/>
                  </a:lnTo>
                  <a:lnTo>
                    <a:pt x="676275" y="1009650"/>
                  </a:lnTo>
                  <a:lnTo>
                    <a:pt x="638175" y="1123950"/>
                  </a:lnTo>
                  <a:lnTo>
                    <a:pt x="571500" y="1028700"/>
                  </a:lnTo>
                  <a:lnTo>
                    <a:pt x="533400" y="1085850"/>
                  </a:lnTo>
                  <a:lnTo>
                    <a:pt x="0" y="108585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Freeform 51"/>
            <p:cNvSpPr/>
            <p:nvPr/>
          </p:nvSpPr>
          <p:spPr>
            <a:xfrm>
              <a:off x="4270117" y="2844823"/>
              <a:ext cx="1352550" cy="942975"/>
            </a:xfrm>
            <a:custGeom>
              <a:avLst/>
              <a:gdLst>
                <a:gd name="connsiteX0" fmla="*/ 1352550 w 1352550"/>
                <a:gd name="connsiteY0" fmla="*/ 942975 h 942975"/>
                <a:gd name="connsiteX1" fmla="*/ 0 w 1352550"/>
                <a:gd name="connsiteY1" fmla="*/ 942975 h 942975"/>
                <a:gd name="connsiteX2" fmla="*/ 0 w 1352550"/>
                <a:gd name="connsiteY2" fmla="*/ 0 h 942975"/>
                <a:gd name="connsiteX3" fmla="*/ 495300 w 1352550"/>
                <a:gd name="connsiteY3" fmla="*/ 0 h 942975"/>
              </a:gdLst>
              <a:ahLst/>
              <a:cxnLst>
                <a:cxn ang="0">
                  <a:pos x="connsiteX0" y="connsiteY0"/>
                </a:cxn>
                <a:cxn ang="0">
                  <a:pos x="connsiteX1" y="connsiteY1"/>
                </a:cxn>
                <a:cxn ang="0">
                  <a:pos x="connsiteX2" y="connsiteY2"/>
                </a:cxn>
                <a:cxn ang="0">
                  <a:pos x="connsiteX3" y="connsiteY3"/>
                </a:cxn>
              </a:cxnLst>
              <a:rect l="l" t="t" r="r" b="b"/>
              <a:pathLst>
                <a:path w="1352550" h="942975">
                  <a:moveTo>
                    <a:pt x="1352550" y="942975"/>
                  </a:moveTo>
                  <a:lnTo>
                    <a:pt x="0" y="942975"/>
                  </a:lnTo>
                  <a:lnTo>
                    <a:pt x="0" y="0"/>
                  </a:lnTo>
                  <a:lnTo>
                    <a:pt x="49530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6213217" y="3730648"/>
              <a:ext cx="911873" cy="169277"/>
            </a:xfrm>
            <a:prstGeom prst="rect">
              <a:avLst/>
            </a:prstGeom>
            <a:noFill/>
          </p:spPr>
          <p:txBody>
            <a:bodyPr wrap="square" lIns="0" tIns="0" rIns="0" bIns="0" rtlCol="0">
              <a:spAutoFit/>
            </a:bodyPr>
            <a:lstStyle/>
            <a:p>
              <a:pPr>
                <a:spcAft>
                  <a:spcPts val="600"/>
                </a:spcAft>
              </a:pPr>
              <a:r>
                <a:rPr lang="en-US" sz="1100" dirty="0">
                  <a:solidFill>
                    <a:schemeClr val="tx1">
                      <a:lumMod val="85000"/>
                      <a:lumOff val="15000"/>
                    </a:schemeClr>
                  </a:solidFill>
                  <a:latin typeface="Segoe UI Light" panose="020B0502040204020203" pitchFamily="34" charset="0"/>
                  <a:cs typeface="Segoe UI Light"/>
                </a:rPr>
                <a:t>Resistor</a:t>
              </a:r>
            </a:p>
          </p:txBody>
        </p:sp>
      </p:grpSp>
      <p:grpSp>
        <p:nvGrpSpPr>
          <p:cNvPr id="3" name="Group 2">
            <a:extLst>
              <a:ext uri="{FF2B5EF4-FFF2-40B4-BE49-F238E27FC236}">
                <a16:creationId xmlns:a16="http://schemas.microsoft.com/office/drawing/2014/main" id="{5763323A-3B2C-4CA4-B759-A25F7DC1592D}"/>
              </a:ext>
            </a:extLst>
          </p:cNvPr>
          <p:cNvGrpSpPr/>
          <p:nvPr/>
        </p:nvGrpSpPr>
        <p:grpSpPr>
          <a:xfrm>
            <a:off x="7237312" y="3032543"/>
            <a:ext cx="3611728" cy="2455512"/>
            <a:chOff x="6146854" y="2513201"/>
            <a:chExt cx="3611728" cy="2455512"/>
          </a:xfrm>
        </p:grpSpPr>
        <p:pic>
          <p:nvPicPr>
            <p:cNvPr id="30" name="Picture 29">
              <a:extLst>
                <a:ext uri="{FF2B5EF4-FFF2-40B4-BE49-F238E27FC236}">
                  <a16:creationId xmlns:a16="http://schemas.microsoft.com/office/drawing/2014/main" id="{EBD89891-CED1-488E-B9A4-1476885DD1BB}"/>
                </a:ext>
              </a:extLst>
            </p:cNvPr>
            <p:cNvPicPr>
              <a:picLocks/>
            </p:cNvPicPr>
            <p:nvPr/>
          </p:nvPicPr>
          <p:blipFill>
            <a:blip r:embed="rId2"/>
            <a:stretch>
              <a:fillRect/>
            </a:stretch>
          </p:blipFill>
          <p:spPr>
            <a:xfrm>
              <a:off x="7861171" y="3885434"/>
              <a:ext cx="297577" cy="1083279"/>
            </a:xfrm>
            <a:prstGeom prst="rect">
              <a:avLst/>
            </a:prstGeom>
          </p:spPr>
        </p:pic>
        <p:sp>
          <p:nvSpPr>
            <p:cNvPr id="32" name="Rectangle 31">
              <a:extLst>
                <a:ext uri="{FF2B5EF4-FFF2-40B4-BE49-F238E27FC236}">
                  <a16:creationId xmlns:a16="http://schemas.microsoft.com/office/drawing/2014/main" id="{12EC319B-35FF-4778-AD0C-497EB5727D02}"/>
                </a:ext>
              </a:extLst>
            </p:cNvPr>
            <p:cNvSpPr/>
            <p:nvPr/>
          </p:nvSpPr>
          <p:spPr>
            <a:xfrm>
              <a:off x="6795637" y="2613757"/>
              <a:ext cx="1736127" cy="511173"/>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17620DB-DE3B-414F-BFF6-75E608A73435}"/>
                </a:ext>
              </a:extLst>
            </p:cNvPr>
            <p:cNvSpPr/>
            <p:nvPr/>
          </p:nvSpPr>
          <p:spPr>
            <a:xfrm>
              <a:off x="8531764" y="2726672"/>
              <a:ext cx="122682" cy="25558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91D6BD37-5ABF-4070-B37B-F0570655F0E5}"/>
                </a:ext>
              </a:extLst>
            </p:cNvPr>
            <p:cNvSpPr txBox="1"/>
            <p:nvPr/>
          </p:nvSpPr>
          <p:spPr>
            <a:xfrm>
              <a:off x="8219603" y="2586347"/>
              <a:ext cx="346069" cy="492443"/>
            </a:xfrm>
            <a:prstGeom prst="rect">
              <a:avLst/>
            </a:prstGeom>
            <a:noFill/>
            <a:ln w="38100">
              <a:noFill/>
            </a:ln>
          </p:spPr>
          <p:txBody>
            <a:bodyPr wrap="square" lIns="0" tIns="0" rIns="0" bIns="0" rtlCol="0">
              <a:spAutoFit/>
            </a:bodyPr>
            <a:lstStyle/>
            <a:p>
              <a:pPr>
                <a:spcAft>
                  <a:spcPts val="600"/>
                </a:spcAft>
              </a:pPr>
              <a:r>
                <a:rPr lang="en-US" sz="3200" dirty="0">
                  <a:solidFill>
                    <a:schemeClr val="tx1">
                      <a:lumMod val="85000"/>
                      <a:lumOff val="15000"/>
                    </a:schemeClr>
                  </a:solidFill>
                  <a:latin typeface="Segoe UI Semibold" panose="020B0702040204020203" pitchFamily="34" charset="0"/>
                  <a:cs typeface="Segoe UI Light"/>
                </a:rPr>
                <a:t>+</a:t>
              </a:r>
            </a:p>
          </p:txBody>
        </p:sp>
        <p:sp>
          <p:nvSpPr>
            <p:cNvPr id="35" name="TextBox 34">
              <a:extLst>
                <a:ext uri="{FF2B5EF4-FFF2-40B4-BE49-F238E27FC236}">
                  <a16:creationId xmlns:a16="http://schemas.microsoft.com/office/drawing/2014/main" id="{94D63821-563E-4594-89A7-F29E15FD9B5E}"/>
                </a:ext>
              </a:extLst>
            </p:cNvPr>
            <p:cNvSpPr txBox="1"/>
            <p:nvPr/>
          </p:nvSpPr>
          <p:spPr>
            <a:xfrm>
              <a:off x="6851754" y="2513201"/>
              <a:ext cx="613409" cy="615552"/>
            </a:xfrm>
            <a:prstGeom prst="rect">
              <a:avLst/>
            </a:prstGeom>
            <a:noFill/>
            <a:ln w="38100">
              <a:noFill/>
            </a:ln>
          </p:spPr>
          <p:txBody>
            <a:bodyPr wrap="square" lIns="0" tIns="0" rIns="0" bIns="0" rtlCol="0">
              <a:spAutoFit/>
            </a:bodyPr>
            <a:lstStyle/>
            <a:p>
              <a:pPr>
                <a:spcAft>
                  <a:spcPts val="600"/>
                </a:spcAft>
              </a:pPr>
              <a:r>
                <a:rPr lang="en-US" sz="4000" dirty="0">
                  <a:solidFill>
                    <a:schemeClr val="tx1">
                      <a:lumMod val="85000"/>
                      <a:lumOff val="15000"/>
                    </a:schemeClr>
                  </a:solidFill>
                  <a:latin typeface="Segoe UI Semibold" panose="020B0702040204020203" pitchFamily="34" charset="0"/>
                  <a:cs typeface="Segoe UI Light"/>
                </a:rPr>
                <a:t>-</a:t>
              </a:r>
            </a:p>
          </p:txBody>
        </p:sp>
        <p:sp>
          <p:nvSpPr>
            <p:cNvPr id="36" name="Freeform 50">
              <a:extLst>
                <a:ext uri="{FF2B5EF4-FFF2-40B4-BE49-F238E27FC236}">
                  <a16:creationId xmlns:a16="http://schemas.microsoft.com/office/drawing/2014/main" id="{113DA4CF-A5FE-43A3-BC42-B976D684E65F}"/>
                </a:ext>
              </a:extLst>
            </p:cNvPr>
            <p:cNvSpPr/>
            <p:nvPr/>
          </p:nvSpPr>
          <p:spPr>
            <a:xfrm>
              <a:off x="8097266" y="2856564"/>
              <a:ext cx="1661316" cy="1092633"/>
            </a:xfrm>
            <a:custGeom>
              <a:avLst/>
              <a:gdLst>
                <a:gd name="connsiteX0" fmla="*/ 428625 w 1238250"/>
                <a:gd name="connsiteY0" fmla="*/ 0 h 1143000"/>
                <a:gd name="connsiteX1" fmla="*/ 1238250 w 1238250"/>
                <a:gd name="connsiteY1" fmla="*/ 0 h 1143000"/>
                <a:gd name="connsiteX2" fmla="*/ 1238250 w 1238250"/>
                <a:gd name="connsiteY2" fmla="*/ 1085850 h 1143000"/>
                <a:gd name="connsiteX3" fmla="*/ 866775 w 1238250"/>
                <a:gd name="connsiteY3" fmla="*/ 1085850 h 1143000"/>
                <a:gd name="connsiteX4" fmla="*/ 790575 w 1238250"/>
                <a:gd name="connsiteY4" fmla="*/ 990600 h 1143000"/>
                <a:gd name="connsiteX5" fmla="*/ 762000 w 1238250"/>
                <a:gd name="connsiteY5" fmla="*/ 1143000 h 1143000"/>
                <a:gd name="connsiteX6" fmla="*/ 676275 w 1238250"/>
                <a:gd name="connsiteY6" fmla="*/ 1009650 h 1143000"/>
                <a:gd name="connsiteX7" fmla="*/ 638175 w 1238250"/>
                <a:gd name="connsiteY7" fmla="*/ 1123950 h 1143000"/>
                <a:gd name="connsiteX8" fmla="*/ 571500 w 1238250"/>
                <a:gd name="connsiteY8" fmla="*/ 1028700 h 1143000"/>
                <a:gd name="connsiteX9" fmla="*/ 533400 w 1238250"/>
                <a:gd name="connsiteY9" fmla="*/ 1085850 h 1143000"/>
                <a:gd name="connsiteX10" fmla="*/ 0 w 1238250"/>
                <a:gd name="connsiteY10" fmla="*/ 1085850 h 1143000"/>
                <a:gd name="connsiteX0" fmla="*/ 428625 w 1238250"/>
                <a:gd name="connsiteY0" fmla="*/ 0 h 1143000"/>
                <a:gd name="connsiteX1" fmla="*/ 1238250 w 1238250"/>
                <a:gd name="connsiteY1" fmla="*/ 0 h 1143000"/>
                <a:gd name="connsiteX2" fmla="*/ 1238250 w 1238250"/>
                <a:gd name="connsiteY2" fmla="*/ 1085850 h 1143000"/>
                <a:gd name="connsiteX3" fmla="*/ 790575 w 1238250"/>
                <a:gd name="connsiteY3" fmla="*/ 990600 h 1143000"/>
                <a:gd name="connsiteX4" fmla="*/ 762000 w 1238250"/>
                <a:gd name="connsiteY4" fmla="*/ 1143000 h 1143000"/>
                <a:gd name="connsiteX5" fmla="*/ 676275 w 1238250"/>
                <a:gd name="connsiteY5" fmla="*/ 1009650 h 1143000"/>
                <a:gd name="connsiteX6" fmla="*/ 638175 w 1238250"/>
                <a:gd name="connsiteY6" fmla="*/ 1123950 h 1143000"/>
                <a:gd name="connsiteX7" fmla="*/ 571500 w 1238250"/>
                <a:gd name="connsiteY7" fmla="*/ 1028700 h 1143000"/>
                <a:gd name="connsiteX8" fmla="*/ 533400 w 1238250"/>
                <a:gd name="connsiteY8" fmla="*/ 1085850 h 1143000"/>
                <a:gd name="connsiteX9" fmla="*/ 0 w 1238250"/>
                <a:gd name="connsiteY9" fmla="*/ 1085850 h 1143000"/>
                <a:gd name="connsiteX0" fmla="*/ 428625 w 1238250"/>
                <a:gd name="connsiteY0" fmla="*/ 0 h 1143000"/>
                <a:gd name="connsiteX1" fmla="*/ 1238250 w 1238250"/>
                <a:gd name="connsiteY1" fmla="*/ 0 h 1143000"/>
                <a:gd name="connsiteX2" fmla="*/ 1238250 w 1238250"/>
                <a:gd name="connsiteY2" fmla="*/ 1085850 h 1143000"/>
                <a:gd name="connsiteX3" fmla="*/ 762000 w 1238250"/>
                <a:gd name="connsiteY3" fmla="*/ 1143000 h 1143000"/>
                <a:gd name="connsiteX4" fmla="*/ 676275 w 1238250"/>
                <a:gd name="connsiteY4" fmla="*/ 1009650 h 1143000"/>
                <a:gd name="connsiteX5" fmla="*/ 638175 w 1238250"/>
                <a:gd name="connsiteY5" fmla="*/ 1123950 h 1143000"/>
                <a:gd name="connsiteX6" fmla="*/ 571500 w 1238250"/>
                <a:gd name="connsiteY6" fmla="*/ 1028700 h 1143000"/>
                <a:gd name="connsiteX7" fmla="*/ 533400 w 1238250"/>
                <a:gd name="connsiteY7" fmla="*/ 1085850 h 1143000"/>
                <a:gd name="connsiteX8" fmla="*/ 0 w 1238250"/>
                <a:gd name="connsiteY8" fmla="*/ 1085850 h 1143000"/>
                <a:gd name="connsiteX0" fmla="*/ 428625 w 1238250"/>
                <a:gd name="connsiteY0" fmla="*/ 0 h 1123950"/>
                <a:gd name="connsiteX1" fmla="*/ 1238250 w 1238250"/>
                <a:gd name="connsiteY1" fmla="*/ 0 h 1123950"/>
                <a:gd name="connsiteX2" fmla="*/ 1238250 w 1238250"/>
                <a:gd name="connsiteY2" fmla="*/ 1085850 h 1123950"/>
                <a:gd name="connsiteX3" fmla="*/ 676275 w 1238250"/>
                <a:gd name="connsiteY3" fmla="*/ 1009650 h 1123950"/>
                <a:gd name="connsiteX4" fmla="*/ 638175 w 1238250"/>
                <a:gd name="connsiteY4" fmla="*/ 1123950 h 1123950"/>
                <a:gd name="connsiteX5" fmla="*/ 571500 w 1238250"/>
                <a:gd name="connsiteY5" fmla="*/ 1028700 h 1123950"/>
                <a:gd name="connsiteX6" fmla="*/ 533400 w 1238250"/>
                <a:gd name="connsiteY6" fmla="*/ 1085850 h 1123950"/>
                <a:gd name="connsiteX7" fmla="*/ 0 w 1238250"/>
                <a:gd name="connsiteY7" fmla="*/ 1085850 h 1123950"/>
                <a:gd name="connsiteX0" fmla="*/ 428625 w 1238250"/>
                <a:gd name="connsiteY0" fmla="*/ 0 h 1123950"/>
                <a:gd name="connsiteX1" fmla="*/ 1238250 w 1238250"/>
                <a:gd name="connsiteY1" fmla="*/ 0 h 1123950"/>
                <a:gd name="connsiteX2" fmla="*/ 1238250 w 1238250"/>
                <a:gd name="connsiteY2" fmla="*/ 1085850 h 1123950"/>
                <a:gd name="connsiteX3" fmla="*/ 638175 w 1238250"/>
                <a:gd name="connsiteY3" fmla="*/ 1123950 h 1123950"/>
                <a:gd name="connsiteX4" fmla="*/ 571500 w 1238250"/>
                <a:gd name="connsiteY4" fmla="*/ 1028700 h 1123950"/>
                <a:gd name="connsiteX5" fmla="*/ 533400 w 1238250"/>
                <a:gd name="connsiteY5" fmla="*/ 1085850 h 1123950"/>
                <a:gd name="connsiteX6" fmla="*/ 0 w 1238250"/>
                <a:gd name="connsiteY6" fmla="*/ 1085850 h 1123950"/>
                <a:gd name="connsiteX0" fmla="*/ 428625 w 1238250"/>
                <a:gd name="connsiteY0" fmla="*/ 0 h 1085850"/>
                <a:gd name="connsiteX1" fmla="*/ 1238250 w 1238250"/>
                <a:gd name="connsiteY1" fmla="*/ 0 h 1085850"/>
                <a:gd name="connsiteX2" fmla="*/ 1238250 w 1238250"/>
                <a:gd name="connsiteY2" fmla="*/ 1085850 h 1085850"/>
                <a:gd name="connsiteX3" fmla="*/ 571500 w 1238250"/>
                <a:gd name="connsiteY3" fmla="*/ 1028700 h 1085850"/>
                <a:gd name="connsiteX4" fmla="*/ 533400 w 1238250"/>
                <a:gd name="connsiteY4" fmla="*/ 1085850 h 1085850"/>
                <a:gd name="connsiteX5" fmla="*/ 0 w 1238250"/>
                <a:gd name="connsiteY5" fmla="*/ 1085850 h 1085850"/>
                <a:gd name="connsiteX0" fmla="*/ 428625 w 1238250"/>
                <a:gd name="connsiteY0" fmla="*/ 0 h 1085850"/>
                <a:gd name="connsiteX1" fmla="*/ 1238250 w 1238250"/>
                <a:gd name="connsiteY1" fmla="*/ 0 h 1085850"/>
                <a:gd name="connsiteX2" fmla="*/ 1238250 w 1238250"/>
                <a:gd name="connsiteY2" fmla="*/ 1085850 h 1085850"/>
                <a:gd name="connsiteX3" fmla="*/ 571500 w 1238250"/>
                <a:gd name="connsiteY3" fmla="*/ 1028700 h 1085850"/>
                <a:gd name="connsiteX4" fmla="*/ 0 w 1238250"/>
                <a:gd name="connsiteY4" fmla="*/ 1085850 h 1085850"/>
                <a:gd name="connsiteX0" fmla="*/ 428625 w 1238250"/>
                <a:gd name="connsiteY0" fmla="*/ 0 h 1085850"/>
                <a:gd name="connsiteX1" fmla="*/ 1238250 w 1238250"/>
                <a:gd name="connsiteY1" fmla="*/ 0 h 1085850"/>
                <a:gd name="connsiteX2" fmla="*/ 1238250 w 1238250"/>
                <a:gd name="connsiteY2" fmla="*/ 1085850 h 1085850"/>
                <a:gd name="connsiteX3" fmla="*/ 0 w 1238250"/>
                <a:gd name="connsiteY3" fmla="*/ 1085850 h 1085850"/>
              </a:gdLst>
              <a:ahLst/>
              <a:cxnLst>
                <a:cxn ang="0">
                  <a:pos x="connsiteX0" y="connsiteY0"/>
                </a:cxn>
                <a:cxn ang="0">
                  <a:pos x="connsiteX1" y="connsiteY1"/>
                </a:cxn>
                <a:cxn ang="0">
                  <a:pos x="connsiteX2" y="connsiteY2"/>
                </a:cxn>
                <a:cxn ang="0">
                  <a:pos x="connsiteX3" y="connsiteY3"/>
                </a:cxn>
              </a:cxnLst>
              <a:rect l="l" t="t" r="r" b="b"/>
              <a:pathLst>
                <a:path w="1238250" h="1085850">
                  <a:moveTo>
                    <a:pt x="428625" y="0"/>
                  </a:moveTo>
                  <a:lnTo>
                    <a:pt x="1238250" y="0"/>
                  </a:lnTo>
                  <a:lnTo>
                    <a:pt x="1238250" y="1085850"/>
                  </a:lnTo>
                  <a:lnTo>
                    <a:pt x="0" y="108585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51">
              <a:extLst>
                <a:ext uri="{FF2B5EF4-FFF2-40B4-BE49-F238E27FC236}">
                  <a16:creationId xmlns:a16="http://schemas.microsoft.com/office/drawing/2014/main" id="{98FF3492-FA05-4E79-8BE0-678552DE5446}"/>
                </a:ext>
              </a:extLst>
            </p:cNvPr>
            <p:cNvSpPr/>
            <p:nvPr/>
          </p:nvSpPr>
          <p:spPr>
            <a:xfrm>
              <a:off x="6154805" y="2869344"/>
              <a:ext cx="664526" cy="1265154"/>
            </a:xfrm>
            <a:custGeom>
              <a:avLst/>
              <a:gdLst>
                <a:gd name="connsiteX0" fmla="*/ 1352550 w 1352550"/>
                <a:gd name="connsiteY0" fmla="*/ 942975 h 942975"/>
                <a:gd name="connsiteX1" fmla="*/ 0 w 1352550"/>
                <a:gd name="connsiteY1" fmla="*/ 942975 h 942975"/>
                <a:gd name="connsiteX2" fmla="*/ 0 w 1352550"/>
                <a:gd name="connsiteY2" fmla="*/ 0 h 942975"/>
                <a:gd name="connsiteX3" fmla="*/ 495300 w 1352550"/>
                <a:gd name="connsiteY3" fmla="*/ 0 h 942975"/>
                <a:gd name="connsiteX0" fmla="*/ 0 w 495300"/>
                <a:gd name="connsiteY0" fmla="*/ 942975 h 942975"/>
                <a:gd name="connsiteX1" fmla="*/ 0 w 495300"/>
                <a:gd name="connsiteY1" fmla="*/ 0 h 942975"/>
                <a:gd name="connsiteX2" fmla="*/ 495300 w 495300"/>
                <a:gd name="connsiteY2" fmla="*/ 0 h 942975"/>
              </a:gdLst>
              <a:ahLst/>
              <a:cxnLst>
                <a:cxn ang="0">
                  <a:pos x="connsiteX0" y="connsiteY0"/>
                </a:cxn>
                <a:cxn ang="0">
                  <a:pos x="connsiteX1" y="connsiteY1"/>
                </a:cxn>
                <a:cxn ang="0">
                  <a:pos x="connsiteX2" y="connsiteY2"/>
                </a:cxn>
              </a:cxnLst>
              <a:rect l="l" t="t" r="r" b="b"/>
              <a:pathLst>
                <a:path w="495300" h="942975">
                  <a:moveTo>
                    <a:pt x="0" y="942975"/>
                  </a:moveTo>
                  <a:lnTo>
                    <a:pt x="0" y="0"/>
                  </a:lnTo>
                  <a:lnTo>
                    <a:pt x="495300" y="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C9D4B23E-E1C0-4D9C-AF85-A7189DDFDA56}"/>
                </a:ext>
              </a:extLst>
            </p:cNvPr>
            <p:cNvSpPr txBox="1"/>
            <p:nvPr/>
          </p:nvSpPr>
          <p:spPr>
            <a:xfrm>
              <a:off x="6861248" y="4270525"/>
              <a:ext cx="580990" cy="169277"/>
            </a:xfrm>
            <a:prstGeom prst="rect">
              <a:avLst/>
            </a:prstGeom>
            <a:noFill/>
          </p:spPr>
          <p:txBody>
            <a:bodyPr wrap="square" lIns="0" tIns="0" rIns="0" bIns="0" rtlCol="0">
              <a:spAutoFit/>
            </a:bodyPr>
            <a:lstStyle/>
            <a:p>
              <a:pPr>
                <a:spcAft>
                  <a:spcPts val="600"/>
                </a:spcAft>
              </a:pPr>
              <a:r>
                <a:rPr lang="en-US" sz="1100" dirty="0">
                  <a:solidFill>
                    <a:schemeClr val="tx1">
                      <a:lumMod val="85000"/>
                      <a:lumOff val="15000"/>
                    </a:schemeClr>
                  </a:solidFill>
                  <a:latin typeface="Segoe UI Light" panose="020B0502040204020203" pitchFamily="34" charset="0"/>
                  <a:cs typeface="Segoe UI Light"/>
                </a:rPr>
                <a:t>Resistor</a:t>
              </a:r>
            </a:p>
          </p:txBody>
        </p:sp>
        <p:sp>
          <p:nvSpPr>
            <p:cNvPr id="39" name="Freeform 50">
              <a:extLst>
                <a:ext uri="{FF2B5EF4-FFF2-40B4-BE49-F238E27FC236}">
                  <a16:creationId xmlns:a16="http://schemas.microsoft.com/office/drawing/2014/main" id="{D702113B-EAD1-4C08-89CE-146FEA74FD0E}"/>
                </a:ext>
              </a:extLst>
            </p:cNvPr>
            <p:cNvSpPr/>
            <p:nvPr/>
          </p:nvSpPr>
          <p:spPr>
            <a:xfrm>
              <a:off x="6146854" y="4036458"/>
              <a:ext cx="1820342" cy="153352"/>
            </a:xfrm>
            <a:custGeom>
              <a:avLst/>
              <a:gdLst>
                <a:gd name="connsiteX0" fmla="*/ 428625 w 1238250"/>
                <a:gd name="connsiteY0" fmla="*/ 0 h 1143000"/>
                <a:gd name="connsiteX1" fmla="*/ 1238250 w 1238250"/>
                <a:gd name="connsiteY1" fmla="*/ 0 h 1143000"/>
                <a:gd name="connsiteX2" fmla="*/ 1238250 w 1238250"/>
                <a:gd name="connsiteY2" fmla="*/ 1085850 h 1143000"/>
                <a:gd name="connsiteX3" fmla="*/ 866775 w 1238250"/>
                <a:gd name="connsiteY3" fmla="*/ 1085850 h 1143000"/>
                <a:gd name="connsiteX4" fmla="*/ 790575 w 1238250"/>
                <a:gd name="connsiteY4" fmla="*/ 990600 h 1143000"/>
                <a:gd name="connsiteX5" fmla="*/ 762000 w 1238250"/>
                <a:gd name="connsiteY5" fmla="*/ 1143000 h 1143000"/>
                <a:gd name="connsiteX6" fmla="*/ 676275 w 1238250"/>
                <a:gd name="connsiteY6" fmla="*/ 1009650 h 1143000"/>
                <a:gd name="connsiteX7" fmla="*/ 638175 w 1238250"/>
                <a:gd name="connsiteY7" fmla="*/ 1123950 h 1143000"/>
                <a:gd name="connsiteX8" fmla="*/ 571500 w 1238250"/>
                <a:gd name="connsiteY8" fmla="*/ 1028700 h 1143000"/>
                <a:gd name="connsiteX9" fmla="*/ 533400 w 1238250"/>
                <a:gd name="connsiteY9" fmla="*/ 1085850 h 1143000"/>
                <a:gd name="connsiteX10" fmla="*/ 0 w 1238250"/>
                <a:gd name="connsiteY10" fmla="*/ 1085850 h 1143000"/>
                <a:gd name="connsiteX0" fmla="*/ 1238250 w 1238250"/>
                <a:gd name="connsiteY0" fmla="*/ 0 h 1143000"/>
                <a:gd name="connsiteX1" fmla="*/ 1238250 w 1238250"/>
                <a:gd name="connsiteY1" fmla="*/ 1085850 h 1143000"/>
                <a:gd name="connsiteX2" fmla="*/ 866775 w 1238250"/>
                <a:gd name="connsiteY2" fmla="*/ 1085850 h 1143000"/>
                <a:gd name="connsiteX3" fmla="*/ 790575 w 1238250"/>
                <a:gd name="connsiteY3" fmla="*/ 990600 h 1143000"/>
                <a:gd name="connsiteX4" fmla="*/ 762000 w 1238250"/>
                <a:gd name="connsiteY4" fmla="*/ 1143000 h 1143000"/>
                <a:gd name="connsiteX5" fmla="*/ 676275 w 1238250"/>
                <a:gd name="connsiteY5" fmla="*/ 1009650 h 1143000"/>
                <a:gd name="connsiteX6" fmla="*/ 638175 w 1238250"/>
                <a:gd name="connsiteY6" fmla="*/ 1123950 h 1143000"/>
                <a:gd name="connsiteX7" fmla="*/ 571500 w 1238250"/>
                <a:gd name="connsiteY7" fmla="*/ 1028700 h 1143000"/>
                <a:gd name="connsiteX8" fmla="*/ 533400 w 1238250"/>
                <a:gd name="connsiteY8" fmla="*/ 1085850 h 1143000"/>
                <a:gd name="connsiteX9" fmla="*/ 0 w 1238250"/>
                <a:gd name="connsiteY9" fmla="*/ 1085850 h 1143000"/>
                <a:gd name="connsiteX0" fmla="*/ 1238250 w 1238250"/>
                <a:gd name="connsiteY0" fmla="*/ 95250 h 152400"/>
                <a:gd name="connsiteX1" fmla="*/ 866775 w 1238250"/>
                <a:gd name="connsiteY1" fmla="*/ 95250 h 152400"/>
                <a:gd name="connsiteX2" fmla="*/ 790575 w 1238250"/>
                <a:gd name="connsiteY2" fmla="*/ 0 h 152400"/>
                <a:gd name="connsiteX3" fmla="*/ 762000 w 1238250"/>
                <a:gd name="connsiteY3" fmla="*/ 152400 h 152400"/>
                <a:gd name="connsiteX4" fmla="*/ 676275 w 1238250"/>
                <a:gd name="connsiteY4" fmla="*/ 19050 h 152400"/>
                <a:gd name="connsiteX5" fmla="*/ 638175 w 1238250"/>
                <a:gd name="connsiteY5" fmla="*/ 133350 h 152400"/>
                <a:gd name="connsiteX6" fmla="*/ 571500 w 1238250"/>
                <a:gd name="connsiteY6" fmla="*/ 38100 h 152400"/>
                <a:gd name="connsiteX7" fmla="*/ 533400 w 1238250"/>
                <a:gd name="connsiteY7" fmla="*/ 95250 h 152400"/>
                <a:gd name="connsiteX8" fmla="*/ 0 w 1238250"/>
                <a:gd name="connsiteY8" fmla="*/ 95250 h 152400"/>
                <a:gd name="connsiteX0" fmla="*/ 1356779 w 1356779"/>
                <a:gd name="connsiteY0" fmla="*/ 95250 h 152400"/>
                <a:gd name="connsiteX1" fmla="*/ 866775 w 1356779"/>
                <a:gd name="connsiteY1" fmla="*/ 95250 h 152400"/>
                <a:gd name="connsiteX2" fmla="*/ 790575 w 1356779"/>
                <a:gd name="connsiteY2" fmla="*/ 0 h 152400"/>
                <a:gd name="connsiteX3" fmla="*/ 762000 w 1356779"/>
                <a:gd name="connsiteY3" fmla="*/ 152400 h 152400"/>
                <a:gd name="connsiteX4" fmla="*/ 676275 w 1356779"/>
                <a:gd name="connsiteY4" fmla="*/ 19050 h 152400"/>
                <a:gd name="connsiteX5" fmla="*/ 638175 w 1356779"/>
                <a:gd name="connsiteY5" fmla="*/ 133350 h 152400"/>
                <a:gd name="connsiteX6" fmla="*/ 571500 w 1356779"/>
                <a:gd name="connsiteY6" fmla="*/ 38100 h 152400"/>
                <a:gd name="connsiteX7" fmla="*/ 533400 w 1356779"/>
                <a:gd name="connsiteY7" fmla="*/ 95250 h 152400"/>
                <a:gd name="connsiteX8" fmla="*/ 0 w 1356779"/>
                <a:gd name="connsiteY8" fmla="*/ 9525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6779" h="152400">
                  <a:moveTo>
                    <a:pt x="1356779" y="95250"/>
                  </a:moveTo>
                  <a:lnTo>
                    <a:pt x="866775" y="95250"/>
                  </a:lnTo>
                  <a:lnTo>
                    <a:pt x="790575" y="0"/>
                  </a:lnTo>
                  <a:lnTo>
                    <a:pt x="762000" y="152400"/>
                  </a:lnTo>
                  <a:lnTo>
                    <a:pt x="676275" y="19050"/>
                  </a:lnTo>
                  <a:lnTo>
                    <a:pt x="638175" y="133350"/>
                  </a:lnTo>
                  <a:lnTo>
                    <a:pt x="571500" y="38100"/>
                  </a:lnTo>
                  <a:lnTo>
                    <a:pt x="533400" y="95250"/>
                  </a:lnTo>
                  <a:lnTo>
                    <a:pt x="0" y="95250"/>
                  </a:lnTo>
                </a:path>
              </a:pathLst>
            </a:cu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41" name="Straight Connector 40">
            <a:extLst>
              <a:ext uri="{FF2B5EF4-FFF2-40B4-BE49-F238E27FC236}">
                <a16:creationId xmlns:a16="http://schemas.microsoft.com/office/drawing/2014/main" id="{88C5CBF5-C467-41B9-A948-39551BCD29ED}"/>
              </a:ext>
            </a:extLst>
          </p:cNvPr>
          <p:cNvCxnSpPr/>
          <p:nvPr/>
        </p:nvCxnSpPr>
        <p:spPr>
          <a:xfrm flipV="1">
            <a:off x="4221617" y="3022667"/>
            <a:ext cx="449236" cy="1261816"/>
          </a:xfrm>
          <a:prstGeom prst="line">
            <a:avLst/>
          </a:prstGeom>
          <a:ln w="19050">
            <a:solidFill>
              <a:srgbClr val="516371"/>
            </a:solidFill>
          </a:ln>
        </p:spPr>
        <p:style>
          <a:lnRef idx="1">
            <a:schemeClr val="accent1"/>
          </a:lnRef>
          <a:fillRef idx="0">
            <a:schemeClr val="accent1"/>
          </a:fillRef>
          <a:effectRef idx="0">
            <a:schemeClr val="accent1"/>
          </a:effectRef>
          <a:fontRef idx="minor">
            <a:schemeClr val="tx1"/>
          </a:fontRef>
        </p:style>
      </p:cxnSp>
      <p:sp>
        <p:nvSpPr>
          <p:cNvPr id="42" name="Rectangle 41">
            <a:extLst>
              <a:ext uri="{FF2B5EF4-FFF2-40B4-BE49-F238E27FC236}">
                <a16:creationId xmlns:a16="http://schemas.microsoft.com/office/drawing/2014/main" id="{3C63F309-14A6-40AC-B4F7-509F9EA87330}"/>
              </a:ext>
            </a:extLst>
          </p:cNvPr>
          <p:cNvSpPr/>
          <p:nvPr/>
        </p:nvSpPr>
        <p:spPr>
          <a:xfrm>
            <a:off x="3749918" y="2000478"/>
            <a:ext cx="4449436" cy="1015663"/>
          </a:xfrm>
          <a:prstGeom prst="rect">
            <a:avLst/>
          </a:prstGeom>
          <a:solidFill>
            <a:srgbClr val="51637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2000" dirty="0">
                <a:latin typeface="Segoe Condensed" panose="020B0606040200020203" pitchFamily="34" charset="0"/>
              </a:rPr>
              <a:t>The current limiting resistor can be on either side of the LED (this can be shown with Ohm’s Law, which we will soon learn about)</a:t>
            </a:r>
          </a:p>
        </p:txBody>
      </p:sp>
      <p:cxnSp>
        <p:nvCxnSpPr>
          <p:cNvPr id="43" name="Straight Connector 42">
            <a:extLst>
              <a:ext uri="{FF2B5EF4-FFF2-40B4-BE49-F238E27FC236}">
                <a16:creationId xmlns:a16="http://schemas.microsoft.com/office/drawing/2014/main" id="{7156999A-2DB6-4713-985D-C103C0C18141}"/>
              </a:ext>
            </a:extLst>
          </p:cNvPr>
          <p:cNvCxnSpPr>
            <a:cxnSpLocks/>
          </p:cNvCxnSpPr>
          <p:nvPr/>
        </p:nvCxnSpPr>
        <p:spPr>
          <a:xfrm flipH="1" flipV="1">
            <a:off x="7413717" y="3013364"/>
            <a:ext cx="449236" cy="1261816"/>
          </a:xfrm>
          <a:prstGeom prst="line">
            <a:avLst/>
          </a:prstGeom>
          <a:ln w="19050">
            <a:solidFill>
              <a:srgbClr val="51637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0548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7000408-F5CA-4E62-B601-291C5D0FB0DA}"/>
              </a:ext>
            </a:extLst>
          </p:cNvPr>
          <p:cNvPicPr>
            <a:picLocks noChangeAspect="1"/>
          </p:cNvPicPr>
          <p:nvPr/>
        </p:nvPicPr>
        <p:blipFill rotWithShape="1">
          <a:blip r:embed="rId3"/>
          <a:srcRect l="9057" r="27451" b="-2"/>
          <a:stretch/>
        </p:blipFill>
        <p:spPr>
          <a:xfrm>
            <a:off x="20" y="10"/>
            <a:ext cx="4003019" cy="3388883"/>
          </a:xfrm>
          <a:prstGeom prst="rect">
            <a:avLst/>
          </a:prstGeom>
        </p:spPr>
      </p:pic>
      <p:pic>
        <p:nvPicPr>
          <p:cNvPr id="13" name="Picture 12">
            <a:extLst>
              <a:ext uri="{FF2B5EF4-FFF2-40B4-BE49-F238E27FC236}">
                <a16:creationId xmlns:a16="http://schemas.microsoft.com/office/drawing/2014/main" id="{BCEE7DCA-4ACF-4A53-8661-8F38BA621BA2}"/>
              </a:ext>
            </a:extLst>
          </p:cNvPr>
          <p:cNvPicPr>
            <a:picLocks noChangeAspect="1"/>
          </p:cNvPicPr>
          <p:nvPr/>
        </p:nvPicPr>
        <p:blipFill rotWithShape="1">
          <a:blip r:embed="rId4"/>
          <a:srcRect l="17170" r="12830" b="1"/>
          <a:stretch/>
        </p:blipFill>
        <p:spPr>
          <a:xfrm>
            <a:off x="4094479" y="10"/>
            <a:ext cx="4014047" cy="3383270"/>
          </a:xfrm>
          <a:prstGeom prst="rect">
            <a:avLst/>
          </a:prstGeom>
        </p:spPr>
      </p:pic>
      <p:pic>
        <p:nvPicPr>
          <p:cNvPr id="20" name="Picture 2" descr="http://farm7.staticflickr.com/6225/6315408220_a70633ce2c_o.jpg">
            <a:extLst>
              <a:ext uri="{FF2B5EF4-FFF2-40B4-BE49-F238E27FC236}">
                <a16:creationId xmlns:a16="http://schemas.microsoft.com/office/drawing/2014/main" id="{C3494438-AB7C-4671-88B1-44B8CF394F2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48" b="3"/>
          <a:stretch/>
        </p:blipFill>
        <p:spPr bwMode="auto">
          <a:xfrm>
            <a:off x="8188960" y="10"/>
            <a:ext cx="4003039" cy="3383270"/>
          </a:xfrm>
          <a:prstGeom prst="rect">
            <a:avLst/>
          </a:prstGeom>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7DEDB690-A9E5-4539-8DFE-90777872BEE9}"/>
              </a:ext>
            </a:extLst>
          </p:cNvPr>
          <p:cNvPicPr>
            <a:picLocks noChangeAspect="1"/>
          </p:cNvPicPr>
          <p:nvPr/>
        </p:nvPicPr>
        <p:blipFill rotWithShape="1">
          <a:blip r:embed="rId6"/>
          <a:srcRect l="21631" r="14877" b="-2"/>
          <a:stretch/>
        </p:blipFill>
        <p:spPr>
          <a:xfrm>
            <a:off x="20" y="3469102"/>
            <a:ext cx="4003019" cy="3388893"/>
          </a:xfrm>
          <a:prstGeom prst="rect">
            <a:avLst/>
          </a:prstGeom>
        </p:spPr>
      </p:pic>
      <p:pic>
        <p:nvPicPr>
          <p:cNvPr id="15" name="Picture 14">
            <a:extLst>
              <a:ext uri="{FF2B5EF4-FFF2-40B4-BE49-F238E27FC236}">
                <a16:creationId xmlns:a16="http://schemas.microsoft.com/office/drawing/2014/main" id="{08EC2297-1DDE-4CDA-A1D9-395D7FD11282}"/>
              </a:ext>
            </a:extLst>
          </p:cNvPr>
          <p:cNvPicPr>
            <a:picLocks noChangeAspect="1"/>
          </p:cNvPicPr>
          <p:nvPr/>
        </p:nvPicPr>
        <p:blipFill rotWithShape="1">
          <a:blip r:embed="rId7"/>
          <a:srcRect l="17038" r="19190" b="-1"/>
          <a:stretch/>
        </p:blipFill>
        <p:spPr>
          <a:xfrm>
            <a:off x="4094479" y="3469102"/>
            <a:ext cx="4014047" cy="3383280"/>
          </a:xfrm>
          <a:prstGeom prst="rect">
            <a:avLst/>
          </a:prstGeom>
        </p:spPr>
      </p:pic>
      <p:pic>
        <p:nvPicPr>
          <p:cNvPr id="6" name="Picture 5">
            <a:extLst>
              <a:ext uri="{FF2B5EF4-FFF2-40B4-BE49-F238E27FC236}">
                <a16:creationId xmlns:a16="http://schemas.microsoft.com/office/drawing/2014/main" id="{0F1425A1-667D-41AB-81C8-4157E3439289}"/>
              </a:ext>
            </a:extLst>
          </p:cNvPr>
          <p:cNvPicPr>
            <a:picLocks noChangeAspect="1"/>
          </p:cNvPicPr>
          <p:nvPr/>
        </p:nvPicPr>
        <p:blipFill rotWithShape="1">
          <a:blip r:embed="rId8"/>
          <a:srcRect l="10630" r="11328" b="-2"/>
          <a:stretch/>
        </p:blipFill>
        <p:spPr>
          <a:xfrm>
            <a:off x="8199966" y="3469102"/>
            <a:ext cx="3992034" cy="3388893"/>
          </a:xfrm>
          <a:prstGeom prst="rect">
            <a:avLst/>
          </a:prstGeom>
        </p:spPr>
      </p:pic>
    </p:spTree>
    <p:extLst>
      <p:ext uri="{BB962C8B-B14F-4D97-AF65-F5344CB8AC3E}">
        <p14:creationId xmlns:p14="http://schemas.microsoft.com/office/powerpoint/2010/main" val="38129566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p:cNvSpPr txBox="1">
            <a:spLocks/>
          </p:cNvSpPr>
          <p:nvPr/>
        </p:nvSpPr>
        <p:spPr>
          <a:xfrm>
            <a:off x="364222" y="590449"/>
            <a:ext cx="8033211"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r>
              <a:rPr lang="en-US" sz="4400" dirty="0">
                <a:solidFill>
                  <a:schemeClr val="bg1"/>
                </a:solidFill>
              </a:rPr>
              <a:t>diodes: Forward voltage</a:t>
            </a:r>
          </a:p>
        </p:txBody>
      </p:sp>
      <p:sp>
        <p:nvSpPr>
          <p:cNvPr id="13" name="TextBox 12"/>
          <p:cNvSpPr txBox="1"/>
          <p:nvPr/>
        </p:nvSpPr>
        <p:spPr>
          <a:xfrm>
            <a:off x="0" y="6627168"/>
            <a:ext cx="5138266" cy="3693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Source:: http://husk.eecs.berkeley.edu/courses/cs294-84-fall14/images/a/a3/Slides-02-electronics101.pdf</a:t>
            </a:r>
          </a:p>
          <a:p>
            <a:endParaRPr lang="en-US" sz="900" dirty="0">
              <a:solidFill>
                <a:prstClr val="white">
                  <a:lumMod val="65000"/>
                </a:prstClr>
              </a:solidFill>
              <a:latin typeface="Segoe UI Light"/>
              <a:cs typeface="Segoe UI Light"/>
            </a:endParaRPr>
          </a:p>
        </p:txBody>
      </p:sp>
      <p:sp>
        <p:nvSpPr>
          <p:cNvPr id="15" name="Title 1"/>
          <p:cNvSpPr>
            <a:spLocks noGrp="1"/>
          </p:cNvSpPr>
          <p:nvPr>
            <p:ph type="title"/>
          </p:nvPr>
        </p:nvSpPr>
        <p:spPr>
          <a:xfrm>
            <a:off x="211822" y="492641"/>
            <a:ext cx="6324599" cy="708436"/>
          </a:xfrm>
        </p:spPr>
        <p:txBody>
          <a:bodyPr/>
          <a:lstStyle/>
          <a:p>
            <a:r>
              <a:rPr lang="en-US" dirty="0"/>
              <a:t>Diodes: Forward Voltage</a:t>
            </a:r>
          </a:p>
        </p:txBody>
      </p:sp>
      <p:sp>
        <p:nvSpPr>
          <p:cNvPr id="16" name="Content Placeholder 3"/>
          <p:cNvSpPr>
            <a:spLocks noGrp="1"/>
          </p:cNvSpPr>
          <p:nvPr>
            <p:ph sz="quarter" idx="13"/>
          </p:nvPr>
        </p:nvSpPr>
        <p:spPr>
          <a:xfrm>
            <a:off x="228600" y="197601"/>
            <a:ext cx="4724401" cy="411367"/>
          </a:xfrm>
        </p:spPr>
        <p:txBody>
          <a:bodyPr/>
          <a:lstStyle/>
          <a:p>
            <a:r>
              <a:rPr lang="en-US" dirty="0"/>
              <a:t>Using LEDs</a:t>
            </a:r>
          </a:p>
        </p:txBody>
      </p:sp>
      <p:sp>
        <p:nvSpPr>
          <p:cNvPr id="17" name="TextBox 16"/>
          <p:cNvSpPr txBox="1"/>
          <p:nvPr/>
        </p:nvSpPr>
        <p:spPr>
          <a:xfrm>
            <a:off x="127222" y="1043642"/>
            <a:ext cx="11775881" cy="707886"/>
          </a:xfrm>
          <a:prstGeom prst="rect">
            <a:avLst/>
          </a:prstGeom>
          <a:noFill/>
        </p:spPr>
        <p:txBody>
          <a:bodyPr wrap="square" tIns="45720" bIns="45720" rtlCol="0">
            <a:spAutoFit/>
          </a:bodyPr>
          <a:lstStyle/>
          <a:p>
            <a:r>
              <a:rPr lang="en-US" sz="2000" dirty="0">
                <a:latin typeface="Segoe UI Light" panose="020B0502040204020203" pitchFamily="34" charset="0"/>
                <a:cs typeface="Segoe UI Light" panose="020B0502040204020203" pitchFamily="34" charset="0"/>
              </a:rPr>
              <a:t>A diode (including an LED) won’t allow current through unless a </a:t>
            </a:r>
            <a:r>
              <a:rPr lang="en-US" sz="2000" dirty="0">
                <a:latin typeface="Segoe UI Semibold" panose="020B0702040204020203" pitchFamily="34" charset="0"/>
                <a:cs typeface="Segoe UI Semibold" panose="020B0702040204020203" pitchFamily="34" charset="0"/>
              </a:rPr>
              <a:t>forward voltage </a:t>
            </a:r>
            <a:r>
              <a:rPr lang="en-US" sz="2000" dirty="0">
                <a:latin typeface="Segoe UI Light" panose="020B0502040204020203" pitchFamily="34" charset="0"/>
                <a:cs typeface="Segoe UI Light" panose="020B0502040204020203" pitchFamily="34" charset="0"/>
              </a:rPr>
              <a:t>condition is met. The LED’s datasheet will tell you what this is (</a:t>
            </a:r>
            <a:r>
              <a:rPr lang="en-US" sz="2000" i="1" dirty="0">
                <a:latin typeface="Segoe UI Light" panose="020B0502040204020203" pitchFamily="34" charset="0"/>
                <a:cs typeface="Segoe UI Light" panose="020B0502040204020203" pitchFamily="34" charset="0"/>
              </a:rPr>
              <a:t>e.g., </a:t>
            </a:r>
            <a:r>
              <a:rPr lang="en-US" sz="2000" dirty="0">
                <a:latin typeface="Segoe UI Light" panose="020B0502040204020203" pitchFamily="34" charset="0"/>
                <a:cs typeface="Segoe UI Light" panose="020B0502040204020203" pitchFamily="34" charset="0"/>
              </a:rPr>
              <a:t>1.8-2.5V). Let’s use another water analogy. </a:t>
            </a:r>
          </a:p>
        </p:txBody>
      </p:sp>
      <p:sp>
        <p:nvSpPr>
          <p:cNvPr id="7" name="TextBox 6">
            <a:extLst>
              <a:ext uri="{FF2B5EF4-FFF2-40B4-BE49-F238E27FC236}">
                <a16:creationId xmlns:a16="http://schemas.microsoft.com/office/drawing/2014/main" id="{3BB43116-75AB-DC40-93DD-E02C054CBBBA}"/>
              </a:ext>
            </a:extLst>
          </p:cNvPr>
          <p:cNvSpPr txBox="1"/>
          <p:nvPr/>
        </p:nvSpPr>
        <p:spPr>
          <a:xfrm>
            <a:off x="-4133850" y="1931833"/>
            <a:ext cx="3740150" cy="2308324"/>
          </a:xfrm>
          <a:prstGeom prst="rect">
            <a:avLst/>
          </a:prstGeom>
          <a:solidFill>
            <a:srgbClr val="C00000"/>
          </a:solidFill>
        </p:spPr>
        <p:txBody>
          <a:bodyPr wrap="square" tIns="45720" bIns="45720" rtlCol="0">
            <a:spAutoFit/>
          </a:bodyPr>
          <a:lstStyle/>
          <a:p>
            <a:r>
              <a:rPr lang="en-US" sz="2400" dirty="0">
                <a:solidFill>
                  <a:schemeClr val="bg1"/>
                </a:solidFill>
                <a:latin typeface="Segoe UI Light" panose="020B0502040204020203" pitchFamily="34" charset="0"/>
                <a:cs typeface="Segoe UI Light" panose="020B0502040204020203" pitchFamily="34" charset="0"/>
              </a:rPr>
              <a:t>TODO: Maybe have two animations—one where forward voltage condition met, other where not met. </a:t>
            </a:r>
          </a:p>
          <a:p>
            <a:r>
              <a:rPr lang="en-US" sz="2400" dirty="0">
                <a:solidFill>
                  <a:schemeClr val="bg1"/>
                </a:solidFill>
                <a:latin typeface="Segoe UI Light" panose="020B0502040204020203" pitchFamily="34" charset="0"/>
                <a:cs typeface="Segoe UI Light" panose="020B0502040204020203" pitchFamily="34" charset="0"/>
              </a:rPr>
              <a:t>Use basic circuit from before</a:t>
            </a:r>
          </a:p>
        </p:txBody>
      </p:sp>
      <p:grpSp>
        <p:nvGrpSpPr>
          <p:cNvPr id="8" name="Group 7">
            <a:extLst>
              <a:ext uri="{FF2B5EF4-FFF2-40B4-BE49-F238E27FC236}">
                <a16:creationId xmlns:a16="http://schemas.microsoft.com/office/drawing/2014/main" id="{88CD6B79-BA75-462F-B661-91E34A25989D}"/>
              </a:ext>
            </a:extLst>
          </p:cNvPr>
          <p:cNvGrpSpPr/>
          <p:nvPr/>
        </p:nvGrpSpPr>
        <p:grpSpPr>
          <a:xfrm>
            <a:off x="1000305" y="1861698"/>
            <a:ext cx="10191389" cy="4605056"/>
            <a:chOff x="-7743616" y="-8877930"/>
            <a:chExt cx="32900928" cy="14866535"/>
          </a:xfrm>
        </p:grpSpPr>
        <p:pic>
          <p:nvPicPr>
            <p:cNvPr id="9" name="Picture 8">
              <a:extLst>
                <a:ext uri="{FF2B5EF4-FFF2-40B4-BE49-F238E27FC236}">
                  <a16:creationId xmlns:a16="http://schemas.microsoft.com/office/drawing/2014/main" id="{04B10F19-F014-41D3-BD80-26E6BFB608D6}"/>
                </a:ext>
              </a:extLst>
            </p:cNvPr>
            <p:cNvPicPr>
              <a:picLocks noChangeAspect="1"/>
            </p:cNvPicPr>
            <p:nvPr/>
          </p:nvPicPr>
          <p:blipFill rotWithShape="1">
            <a:blip r:embed="rId3"/>
            <a:srcRect t="4395" b="5282"/>
            <a:stretch/>
          </p:blipFill>
          <p:spPr>
            <a:xfrm>
              <a:off x="-7743616" y="-8877930"/>
              <a:ext cx="32900928" cy="14866535"/>
            </a:xfrm>
            <a:prstGeom prst="rect">
              <a:avLst/>
            </a:prstGeom>
          </p:spPr>
        </p:pic>
        <p:sp>
          <p:nvSpPr>
            <p:cNvPr id="10" name="Rectangle 9">
              <a:extLst>
                <a:ext uri="{FF2B5EF4-FFF2-40B4-BE49-F238E27FC236}">
                  <a16:creationId xmlns:a16="http://schemas.microsoft.com/office/drawing/2014/main" id="{6483495F-69BB-4AEE-B713-D43C157BA389}"/>
                </a:ext>
              </a:extLst>
            </p:cNvPr>
            <p:cNvSpPr/>
            <p:nvPr/>
          </p:nvSpPr>
          <p:spPr>
            <a:xfrm>
              <a:off x="349957" y="5001704"/>
              <a:ext cx="4476046" cy="5566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199954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27291" b="21714"/>
          <a:stretch/>
        </p:blipFill>
        <p:spPr bwMode="auto">
          <a:xfrm>
            <a:off x="1098731" y="2166038"/>
            <a:ext cx="8982075" cy="3307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
          <p:cNvSpPr txBox="1">
            <a:spLocks/>
          </p:cNvSpPr>
          <p:nvPr/>
        </p:nvSpPr>
        <p:spPr>
          <a:xfrm>
            <a:off x="364222" y="590449"/>
            <a:ext cx="8033211"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r>
              <a:rPr lang="en-US" sz="4400" dirty="0">
                <a:solidFill>
                  <a:schemeClr val="bg1"/>
                </a:solidFill>
              </a:rPr>
              <a:t>diodes: Forward voltage</a:t>
            </a:r>
          </a:p>
        </p:txBody>
      </p:sp>
      <p:sp>
        <p:nvSpPr>
          <p:cNvPr id="13" name="TextBox 12"/>
          <p:cNvSpPr txBox="1"/>
          <p:nvPr/>
        </p:nvSpPr>
        <p:spPr>
          <a:xfrm>
            <a:off x="167035" y="6627168"/>
            <a:ext cx="5138266" cy="3693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Source:: http://husk.eecs.berkeley.edu/courses/cs294-84-fall14/images/a/a3/Slides-02-electronics101.pdf</a:t>
            </a:r>
          </a:p>
          <a:p>
            <a:endParaRPr lang="en-US" sz="900" dirty="0">
              <a:solidFill>
                <a:prstClr val="white">
                  <a:lumMod val="65000"/>
                </a:prstClr>
              </a:solidFill>
              <a:latin typeface="Segoe UI Light"/>
              <a:cs typeface="Segoe UI Light"/>
            </a:endParaRPr>
          </a:p>
        </p:txBody>
      </p:sp>
      <p:sp>
        <p:nvSpPr>
          <p:cNvPr id="15" name="Title 1"/>
          <p:cNvSpPr>
            <a:spLocks noGrp="1"/>
          </p:cNvSpPr>
          <p:nvPr>
            <p:ph type="title"/>
          </p:nvPr>
        </p:nvSpPr>
        <p:spPr>
          <a:xfrm>
            <a:off x="211822" y="492641"/>
            <a:ext cx="6324599" cy="708436"/>
          </a:xfrm>
        </p:spPr>
        <p:txBody>
          <a:bodyPr/>
          <a:lstStyle/>
          <a:p>
            <a:r>
              <a:rPr lang="en-US" dirty="0"/>
              <a:t>Diodes: Forward Voltage</a:t>
            </a:r>
          </a:p>
        </p:txBody>
      </p:sp>
      <p:sp>
        <p:nvSpPr>
          <p:cNvPr id="16" name="Content Placeholder 3"/>
          <p:cNvSpPr>
            <a:spLocks noGrp="1"/>
          </p:cNvSpPr>
          <p:nvPr>
            <p:ph sz="quarter" idx="13"/>
          </p:nvPr>
        </p:nvSpPr>
        <p:spPr>
          <a:xfrm>
            <a:off x="228600" y="197601"/>
            <a:ext cx="4724401" cy="411367"/>
          </a:xfrm>
        </p:spPr>
        <p:txBody>
          <a:bodyPr/>
          <a:lstStyle/>
          <a:p>
            <a:r>
              <a:rPr lang="en-US" dirty="0"/>
              <a:t>Using LEDs</a:t>
            </a:r>
          </a:p>
        </p:txBody>
      </p:sp>
      <p:sp>
        <p:nvSpPr>
          <p:cNvPr id="17" name="TextBox 16"/>
          <p:cNvSpPr txBox="1"/>
          <p:nvPr/>
        </p:nvSpPr>
        <p:spPr>
          <a:xfrm>
            <a:off x="127222" y="1043642"/>
            <a:ext cx="11775881" cy="707886"/>
          </a:xfrm>
          <a:prstGeom prst="rect">
            <a:avLst/>
          </a:prstGeom>
          <a:noFill/>
        </p:spPr>
        <p:txBody>
          <a:bodyPr wrap="square" tIns="45720" bIns="45720" rtlCol="0">
            <a:spAutoFit/>
          </a:bodyPr>
          <a:lstStyle/>
          <a:p>
            <a:r>
              <a:rPr lang="en-US" sz="2000" dirty="0">
                <a:latin typeface="Segoe UI Light" panose="020B0502040204020203" pitchFamily="34" charset="0"/>
                <a:cs typeface="Segoe UI Light" panose="020B0502040204020203" pitchFamily="34" charset="0"/>
              </a:rPr>
              <a:t>A diode (including an LED) won’t allow current through unless a </a:t>
            </a:r>
            <a:r>
              <a:rPr lang="en-US" sz="2000" dirty="0">
                <a:latin typeface="Segoe UI Semibold" panose="020B0702040204020203" pitchFamily="34" charset="0"/>
                <a:cs typeface="Segoe UI Semibold" panose="020B0702040204020203" pitchFamily="34" charset="0"/>
              </a:rPr>
              <a:t>forward voltage </a:t>
            </a:r>
            <a:r>
              <a:rPr lang="en-US" sz="2000" dirty="0">
                <a:latin typeface="Segoe UI Light" panose="020B0502040204020203" pitchFamily="34" charset="0"/>
                <a:cs typeface="Segoe UI Light" panose="020B0502040204020203" pitchFamily="34" charset="0"/>
              </a:rPr>
              <a:t>condition is met. The LED datasheet will tell you what this is (</a:t>
            </a:r>
            <a:r>
              <a:rPr lang="en-US" sz="2000" i="1" dirty="0">
                <a:latin typeface="Segoe UI Light" panose="020B0502040204020203" pitchFamily="34" charset="0"/>
                <a:cs typeface="Segoe UI Light" panose="020B0502040204020203" pitchFamily="34" charset="0"/>
              </a:rPr>
              <a:t>e.g., </a:t>
            </a:r>
            <a:r>
              <a:rPr lang="en-US" sz="2000" dirty="0">
                <a:latin typeface="Segoe UI Light" panose="020B0502040204020203" pitchFamily="34" charset="0"/>
                <a:cs typeface="Segoe UI Light" panose="020B0502040204020203" pitchFamily="34" charset="0"/>
              </a:rPr>
              <a:t>1.8-2.5V). Let’s use another water analogy. </a:t>
            </a:r>
          </a:p>
        </p:txBody>
      </p:sp>
      <p:sp>
        <p:nvSpPr>
          <p:cNvPr id="18" name="TextBox 17"/>
          <p:cNvSpPr txBox="1"/>
          <p:nvPr/>
        </p:nvSpPr>
        <p:spPr>
          <a:xfrm>
            <a:off x="6380922" y="5438680"/>
            <a:ext cx="3812649" cy="646331"/>
          </a:xfrm>
          <a:prstGeom prst="rect">
            <a:avLst/>
          </a:prstGeom>
          <a:noFill/>
        </p:spPr>
        <p:txBody>
          <a:bodyPr wrap="square" tIns="45720" bIns="45720" rtlCol="0">
            <a:spAutoFit/>
          </a:bodyPr>
          <a:lstStyle/>
          <a:p>
            <a:r>
              <a:rPr lang="en-US" dirty="0">
                <a:latin typeface="Segoe Condensed" panose="020B0606040200020203" pitchFamily="34" charset="0"/>
                <a:cs typeface="Segoe UI Light" panose="020B0502040204020203" pitchFamily="34" charset="0"/>
              </a:rPr>
              <a:t>Once the V</a:t>
            </a:r>
            <a:r>
              <a:rPr lang="en-US" baseline="-25000" dirty="0">
                <a:latin typeface="Segoe Condensed" panose="020B0606040200020203" pitchFamily="34" charset="0"/>
                <a:cs typeface="Segoe UI Light" panose="020B0502040204020203" pitchFamily="34" charset="0"/>
              </a:rPr>
              <a:t>f </a:t>
            </a:r>
            <a:r>
              <a:rPr lang="en-US" dirty="0">
                <a:latin typeface="Segoe Condensed" panose="020B0606040200020203" pitchFamily="34" charset="0"/>
                <a:cs typeface="Segoe UI Light" panose="020B0502040204020203" pitchFamily="34" charset="0"/>
              </a:rPr>
              <a:t>threshold is met, the trap door opens and water (current) passes through.</a:t>
            </a:r>
          </a:p>
        </p:txBody>
      </p:sp>
      <p:sp>
        <p:nvSpPr>
          <p:cNvPr id="19" name="TextBox 18"/>
          <p:cNvSpPr txBox="1"/>
          <p:nvPr/>
        </p:nvSpPr>
        <p:spPr>
          <a:xfrm>
            <a:off x="2335034" y="5438680"/>
            <a:ext cx="3586038" cy="923330"/>
          </a:xfrm>
          <a:prstGeom prst="rect">
            <a:avLst/>
          </a:prstGeom>
          <a:noFill/>
        </p:spPr>
        <p:txBody>
          <a:bodyPr wrap="square" tIns="45720" bIns="45720" rtlCol="0">
            <a:spAutoFit/>
          </a:bodyPr>
          <a:lstStyle/>
          <a:p>
            <a:r>
              <a:rPr lang="en-US" dirty="0">
                <a:latin typeface="Segoe Condensed" panose="020B0606040200020203" pitchFamily="34" charset="0"/>
                <a:cs typeface="Segoe UI Light" panose="020B0502040204020203" pitchFamily="34" charset="0"/>
              </a:rPr>
              <a:t>Imagine this trap door won’t open unless a certain water pressure threshold is met (this is the forward voltage V</a:t>
            </a:r>
            <a:r>
              <a:rPr lang="en-US" baseline="-25000" dirty="0">
                <a:latin typeface="Segoe Condensed" panose="020B0606040200020203" pitchFamily="34" charset="0"/>
                <a:cs typeface="Segoe UI Light" panose="020B0502040204020203" pitchFamily="34" charset="0"/>
              </a:rPr>
              <a:t>f</a:t>
            </a:r>
            <a:r>
              <a:rPr lang="en-US" dirty="0">
                <a:latin typeface="Segoe Condensed" panose="020B0606040200020203" pitchFamily="34" charset="0"/>
                <a:cs typeface="Segoe UI Light" panose="020B0502040204020203" pitchFamily="34" charset="0"/>
              </a:rPr>
              <a:t>).</a:t>
            </a:r>
          </a:p>
        </p:txBody>
      </p:sp>
    </p:spTree>
    <p:extLst>
      <p:ext uri="{BB962C8B-B14F-4D97-AF65-F5344CB8AC3E}">
        <p14:creationId xmlns:p14="http://schemas.microsoft.com/office/powerpoint/2010/main" val="3405256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4759" t="27291" r="42794" b="21714"/>
          <a:stretch/>
        </p:blipFill>
        <p:spPr bwMode="auto">
          <a:xfrm>
            <a:off x="2424348" y="2166038"/>
            <a:ext cx="3812650" cy="3307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Title 1"/>
          <p:cNvSpPr txBox="1">
            <a:spLocks/>
          </p:cNvSpPr>
          <p:nvPr/>
        </p:nvSpPr>
        <p:spPr>
          <a:xfrm>
            <a:off x="364222" y="590449"/>
            <a:ext cx="8033211"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r>
              <a:rPr lang="en-US" sz="4400" dirty="0">
                <a:solidFill>
                  <a:schemeClr val="bg1"/>
                </a:solidFill>
              </a:rPr>
              <a:t>diodes: Forward voltage</a:t>
            </a:r>
          </a:p>
        </p:txBody>
      </p:sp>
      <p:sp>
        <p:nvSpPr>
          <p:cNvPr id="13" name="TextBox 12"/>
          <p:cNvSpPr txBox="1"/>
          <p:nvPr/>
        </p:nvSpPr>
        <p:spPr>
          <a:xfrm>
            <a:off x="167035" y="6627168"/>
            <a:ext cx="5138266" cy="3693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Source:: http://husk.eecs.berkeley.edu/courses/cs294-84-fall14/images/a/a3/Slides-02-electronics101.pdf</a:t>
            </a:r>
          </a:p>
          <a:p>
            <a:endParaRPr lang="en-US" sz="900" dirty="0">
              <a:solidFill>
                <a:prstClr val="white">
                  <a:lumMod val="65000"/>
                </a:prstClr>
              </a:solidFill>
              <a:latin typeface="Segoe UI Light"/>
              <a:cs typeface="Segoe UI Light"/>
            </a:endParaRPr>
          </a:p>
        </p:txBody>
      </p:sp>
      <p:sp>
        <p:nvSpPr>
          <p:cNvPr id="18" name="TextBox 17"/>
          <p:cNvSpPr txBox="1"/>
          <p:nvPr/>
        </p:nvSpPr>
        <p:spPr>
          <a:xfrm>
            <a:off x="7150852" y="5437406"/>
            <a:ext cx="3812649" cy="646331"/>
          </a:xfrm>
          <a:prstGeom prst="rect">
            <a:avLst/>
          </a:prstGeom>
          <a:noFill/>
        </p:spPr>
        <p:txBody>
          <a:bodyPr wrap="square" tIns="45720" bIns="45720" rtlCol="0">
            <a:spAutoFit/>
          </a:bodyPr>
          <a:lstStyle/>
          <a:p>
            <a:r>
              <a:rPr lang="en-US" dirty="0">
                <a:latin typeface="Segoe Condensed" panose="020B0606040200020203" pitchFamily="34" charset="0"/>
                <a:cs typeface="Segoe UI Light" panose="020B0502040204020203" pitchFamily="34" charset="0"/>
              </a:rPr>
              <a:t>Once the </a:t>
            </a:r>
            <a:r>
              <a:rPr lang="en-US" b="1" i="1" dirty="0">
                <a:latin typeface="Times New Roman" panose="02020603050405020304" pitchFamily="18" charset="0"/>
                <a:cs typeface="Times New Roman" panose="02020603050405020304" pitchFamily="18" charset="0"/>
              </a:rPr>
              <a:t>V</a:t>
            </a:r>
            <a:r>
              <a:rPr lang="en-US" b="1" i="1" baseline="-25000" dirty="0">
                <a:latin typeface="Times New Roman" panose="02020603050405020304" pitchFamily="18" charset="0"/>
                <a:cs typeface="Times New Roman" panose="02020603050405020304" pitchFamily="18" charset="0"/>
              </a:rPr>
              <a:t>f  </a:t>
            </a:r>
            <a:r>
              <a:rPr lang="en-US" dirty="0">
                <a:latin typeface="Segoe Condensed" panose="020B0606040200020203" pitchFamily="34" charset="0"/>
                <a:cs typeface="Segoe UI Light" panose="020B0502040204020203" pitchFamily="34" charset="0"/>
              </a:rPr>
              <a:t>threshold is met, the trap door opens and water (current) passes through.</a:t>
            </a:r>
          </a:p>
        </p:txBody>
      </p:sp>
      <p:sp>
        <p:nvSpPr>
          <p:cNvPr id="19" name="TextBox 18"/>
          <p:cNvSpPr txBox="1"/>
          <p:nvPr/>
        </p:nvSpPr>
        <p:spPr>
          <a:xfrm>
            <a:off x="1341120" y="5438680"/>
            <a:ext cx="4841966" cy="923330"/>
          </a:xfrm>
          <a:prstGeom prst="rect">
            <a:avLst/>
          </a:prstGeom>
          <a:noFill/>
        </p:spPr>
        <p:txBody>
          <a:bodyPr wrap="square" tIns="45720" bIns="45720" rtlCol="0">
            <a:spAutoFit/>
          </a:bodyPr>
          <a:lstStyle/>
          <a:p>
            <a:r>
              <a:rPr lang="en-US" dirty="0">
                <a:latin typeface="Segoe Condensed" panose="020B0606040200020203" pitchFamily="34" charset="0"/>
                <a:cs typeface="Segoe UI Light" panose="020B0502040204020203" pitchFamily="34" charset="0"/>
              </a:rPr>
              <a:t>Imagine this trap door won’t open unless a certain water pressure threshold is met (this is the forward voltage </a:t>
            </a:r>
            <a:r>
              <a:rPr lang="en-US" b="1" i="1" dirty="0">
                <a:latin typeface="Times New Roman" panose="02020603050405020304" pitchFamily="18" charset="0"/>
                <a:cs typeface="Times New Roman" panose="02020603050405020304" pitchFamily="18" charset="0"/>
              </a:rPr>
              <a:t>V</a:t>
            </a:r>
            <a:r>
              <a:rPr lang="en-US" b="1" i="1" baseline="-25000" dirty="0">
                <a:latin typeface="Times New Roman" panose="02020603050405020304" pitchFamily="18" charset="0"/>
                <a:cs typeface="Times New Roman" panose="02020603050405020304" pitchFamily="18" charset="0"/>
              </a:rPr>
              <a:t>f </a:t>
            </a:r>
            <a:r>
              <a:rPr lang="en-US" dirty="0">
                <a:latin typeface="Segoe Condensed" panose="020B0606040200020203" pitchFamily="34" charset="0"/>
                <a:cs typeface="Segoe UI Light" panose="020B0502040204020203" pitchFamily="34" charset="0"/>
              </a:rPr>
              <a:t>, which is sometimes called the “on” voltage </a:t>
            </a:r>
            <a:r>
              <a:rPr lang="en-US" b="1" i="1" dirty="0">
                <a:latin typeface="Times New Roman" panose="02020603050405020304" pitchFamily="18" charset="0"/>
                <a:cs typeface="Times New Roman" panose="02020603050405020304" pitchFamily="18" charset="0"/>
              </a:rPr>
              <a:t>V</a:t>
            </a:r>
            <a:r>
              <a:rPr lang="en-US" b="1" i="1" baseline="-25000" dirty="0">
                <a:latin typeface="Times New Roman" panose="02020603050405020304" pitchFamily="18" charset="0"/>
                <a:cs typeface="Times New Roman" panose="02020603050405020304" pitchFamily="18" charset="0"/>
              </a:rPr>
              <a:t>on</a:t>
            </a:r>
            <a:r>
              <a:rPr lang="en-US" dirty="0">
                <a:latin typeface="Segoe Condensed" panose="020B0606040200020203" pitchFamily="34" charset="0"/>
                <a:cs typeface="Segoe UI Light" panose="020B0502040204020203" pitchFamily="34" charset="0"/>
              </a:rPr>
              <a:t>).</a:t>
            </a:r>
          </a:p>
        </p:txBody>
      </p:sp>
      <p:pic>
        <p:nvPicPr>
          <p:cNvPr id="10" name="Picture 2">
            <a:extLst>
              <a:ext uri="{FF2B5EF4-FFF2-40B4-BE49-F238E27FC236}">
                <a16:creationId xmlns:a16="http://schemas.microsoft.com/office/drawing/2014/main" id="{64B256AF-AEB8-4E1C-8AE5-71F17ACC39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3584" t="27291" b="21714"/>
          <a:stretch/>
        </p:blipFill>
        <p:spPr bwMode="auto">
          <a:xfrm>
            <a:off x="7692572" y="2130939"/>
            <a:ext cx="3270929" cy="3307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433922EE-57A0-4A19-BC3F-E34FE724E93B}"/>
              </a:ext>
            </a:extLst>
          </p:cNvPr>
          <p:cNvSpPr txBox="1"/>
          <p:nvPr/>
        </p:nvSpPr>
        <p:spPr>
          <a:xfrm>
            <a:off x="1464491" y="2674684"/>
            <a:ext cx="1103086" cy="369332"/>
          </a:xfrm>
          <a:prstGeom prst="rect">
            <a:avLst/>
          </a:prstGeom>
          <a:noFill/>
        </p:spPr>
        <p:txBody>
          <a:bodyPr wrap="square" rtlCol="0">
            <a:spAutoFit/>
          </a:bodyPr>
          <a:lstStyle/>
          <a:p>
            <a:r>
              <a:rPr lang="en-US" dirty="0">
                <a:latin typeface="Comic Sans MS" panose="030F0702030302020204" pitchFamily="66" charset="0"/>
                <a:cs typeface="Times New Roman" panose="02020603050405020304" pitchFamily="18" charset="0"/>
              </a:rPr>
              <a:t>Blocker</a:t>
            </a:r>
          </a:p>
        </p:txBody>
      </p:sp>
      <p:sp>
        <p:nvSpPr>
          <p:cNvPr id="14" name="TextBox 13">
            <a:extLst>
              <a:ext uri="{FF2B5EF4-FFF2-40B4-BE49-F238E27FC236}">
                <a16:creationId xmlns:a16="http://schemas.microsoft.com/office/drawing/2014/main" id="{ADAB3651-A485-4E6C-A2F5-DB864D47337B}"/>
              </a:ext>
            </a:extLst>
          </p:cNvPr>
          <p:cNvSpPr txBox="1"/>
          <p:nvPr/>
        </p:nvSpPr>
        <p:spPr>
          <a:xfrm>
            <a:off x="1230808" y="4307732"/>
            <a:ext cx="1296126" cy="369332"/>
          </a:xfrm>
          <a:prstGeom prst="rect">
            <a:avLst/>
          </a:prstGeom>
          <a:noFill/>
        </p:spPr>
        <p:txBody>
          <a:bodyPr wrap="square" rtlCol="0">
            <a:spAutoFit/>
          </a:bodyPr>
          <a:lstStyle/>
          <a:p>
            <a:r>
              <a:rPr lang="en-US" dirty="0">
                <a:latin typeface="Comic Sans MS" panose="030F0702030302020204" pitchFamily="66" charset="0"/>
                <a:cs typeface="Times New Roman" panose="02020603050405020304" pitchFamily="18" charset="0"/>
              </a:rPr>
              <a:t>Trap Door</a:t>
            </a:r>
          </a:p>
        </p:txBody>
      </p:sp>
      <p:sp>
        <p:nvSpPr>
          <p:cNvPr id="3" name="Freeform: Shape 2">
            <a:extLst>
              <a:ext uri="{FF2B5EF4-FFF2-40B4-BE49-F238E27FC236}">
                <a16:creationId xmlns:a16="http://schemas.microsoft.com/office/drawing/2014/main" id="{EFDCAB19-9C33-4C35-BF38-8157675172E3}"/>
              </a:ext>
            </a:extLst>
          </p:cNvPr>
          <p:cNvSpPr/>
          <p:nvPr/>
        </p:nvSpPr>
        <p:spPr>
          <a:xfrm>
            <a:off x="3599543" y="4249783"/>
            <a:ext cx="568960" cy="1271451"/>
          </a:xfrm>
          <a:custGeom>
            <a:avLst/>
            <a:gdLst>
              <a:gd name="connsiteX0" fmla="*/ 145143 w 568960"/>
              <a:gd name="connsiteY0" fmla="*/ 0 h 1271451"/>
              <a:gd name="connsiteX1" fmla="*/ 0 w 568960"/>
              <a:gd name="connsiteY1" fmla="*/ 69668 h 1271451"/>
              <a:gd name="connsiteX2" fmla="*/ 116114 w 568960"/>
              <a:gd name="connsiteY2" fmla="*/ 1271451 h 1271451"/>
              <a:gd name="connsiteX3" fmla="*/ 568960 w 568960"/>
              <a:gd name="connsiteY3" fmla="*/ 1242423 h 1271451"/>
              <a:gd name="connsiteX4" fmla="*/ 145143 w 568960"/>
              <a:gd name="connsiteY4" fmla="*/ 0 h 1271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8960" h="1271451">
                <a:moveTo>
                  <a:pt x="145143" y="0"/>
                </a:moveTo>
                <a:lnTo>
                  <a:pt x="0" y="69668"/>
                </a:lnTo>
                <a:lnTo>
                  <a:pt x="116114" y="1271451"/>
                </a:lnTo>
                <a:lnTo>
                  <a:pt x="568960" y="1242423"/>
                </a:lnTo>
                <a:lnTo>
                  <a:pt x="145143"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91AC39B1-0A89-432B-A98A-B57AE7F1448E}"/>
              </a:ext>
            </a:extLst>
          </p:cNvPr>
          <p:cNvCxnSpPr>
            <a:cxnSpLocks/>
          </p:cNvCxnSpPr>
          <p:nvPr/>
        </p:nvCxnSpPr>
        <p:spPr>
          <a:xfrm flipV="1">
            <a:off x="4380827" y="4249783"/>
            <a:ext cx="0" cy="896421"/>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512D316-DE44-4984-88FE-138F112B02CC}"/>
              </a:ext>
            </a:extLst>
          </p:cNvPr>
          <p:cNvSpPr txBox="1"/>
          <p:nvPr/>
        </p:nvSpPr>
        <p:spPr>
          <a:xfrm>
            <a:off x="2981006" y="4384406"/>
            <a:ext cx="1349667" cy="830997"/>
          </a:xfrm>
          <a:prstGeom prst="rect">
            <a:avLst/>
          </a:prstGeom>
          <a:noFill/>
        </p:spPr>
        <p:txBody>
          <a:bodyPr wrap="square" rtlCol="0">
            <a:spAutoFit/>
          </a:bodyPr>
          <a:lstStyle/>
          <a:p>
            <a:pPr algn="r"/>
            <a:r>
              <a:rPr lang="en-US" sz="1600" dirty="0">
                <a:solidFill>
                  <a:srgbClr val="0070C0"/>
                </a:solidFill>
                <a:latin typeface="Segoe Condensed" panose="020B0606040200020203" pitchFamily="34" charset="0"/>
              </a:rPr>
              <a:t>Water can never flow </a:t>
            </a:r>
            <a:br>
              <a:rPr lang="en-US" sz="1600" dirty="0">
                <a:solidFill>
                  <a:srgbClr val="0070C0"/>
                </a:solidFill>
                <a:latin typeface="Segoe Condensed" panose="020B0606040200020203" pitchFamily="34" charset="0"/>
              </a:rPr>
            </a:br>
            <a:r>
              <a:rPr lang="en-US" sz="1600" dirty="0">
                <a:solidFill>
                  <a:srgbClr val="0070C0"/>
                </a:solidFill>
                <a:latin typeface="Segoe Condensed" panose="020B0606040200020203" pitchFamily="34" charset="0"/>
              </a:rPr>
              <a:t>this direction</a:t>
            </a:r>
          </a:p>
        </p:txBody>
      </p:sp>
      <p:cxnSp>
        <p:nvCxnSpPr>
          <p:cNvPr id="20" name="Straight Arrow Connector 19">
            <a:extLst>
              <a:ext uri="{FF2B5EF4-FFF2-40B4-BE49-F238E27FC236}">
                <a16:creationId xmlns:a16="http://schemas.microsoft.com/office/drawing/2014/main" id="{5260F6FE-1924-4D54-8816-421FF9398079}"/>
              </a:ext>
            </a:extLst>
          </p:cNvPr>
          <p:cNvCxnSpPr>
            <a:cxnSpLocks/>
          </p:cNvCxnSpPr>
          <p:nvPr/>
        </p:nvCxnSpPr>
        <p:spPr>
          <a:xfrm>
            <a:off x="8621776" y="1393371"/>
            <a:ext cx="0" cy="84328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4D2F84F-07BC-43DB-A8F3-A44FAE44A40C}"/>
              </a:ext>
            </a:extLst>
          </p:cNvPr>
          <p:cNvSpPr txBox="1"/>
          <p:nvPr/>
        </p:nvSpPr>
        <p:spPr>
          <a:xfrm>
            <a:off x="8669257" y="1317623"/>
            <a:ext cx="1931978" cy="830997"/>
          </a:xfrm>
          <a:prstGeom prst="rect">
            <a:avLst/>
          </a:prstGeom>
          <a:noFill/>
        </p:spPr>
        <p:txBody>
          <a:bodyPr wrap="square" rtlCol="0">
            <a:spAutoFit/>
          </a:bodyPr>
          <a:lstStyle/>
          <a:p>
            <a:r>
              <a:rPr lang="en-US" sz="1600" dirty="0">
                <a:solidFill>
                  <a:srgbClr val="0070C0"/>
                </a:solidFill>
                <a:latin typeface="Segoe Condensed" panose="020B0606040200020203" pitchFamily="34" charset="0"/>
              </a:rPr>
              <a:t>Water flows only when pressure exceeds </a:t>
            </a:r>
            <a:r>
              <a:rPr lang="en-US" sz="1600" b="1" i="1" dirty="0">
                <a:solidFill>
                  <a:srgbClr val="0070C0"/>
                </a:solidFill>
                <a:latin typeface="Times New Roman" panose="02020603050405020304" pitchFamily="18" charset="0"/>
                <a:cs typeface="Times New Roman" panose="02020603050405020304" pitchFamily="18" charset="0"/>
              </a:rPr>
              <a:t>V</a:t>
            </a:r>
            <a:r>
              <a:rPr lang="en-US" sz="1600" b="1" i="1" baseline="-25000" dirty="0">
                <a:solidFill>
                  <a:srgbClr val="0070C0"/>
                </a:solidFill>
                <a:latin typeface="Times New Roman" panose="02020603050405020304" pitchFamily="18" charset="0"/>
                <a:cs typeface="Times New Roman" panose="02020603050405020304" pitchFamily="18" charset="0"/>
              </a:rPr>
              <a:t>f</a:t>
            </a:r>
            <a:r>
              <a:rPr lang="en-US" sz="1600" b="1" i="1" dirty="0">
                <a:solidFill>
                  <a:srgbClr val="0070C0"/>
                </a:solidFill>
                <a:latin typeface="Times New Roman" panose="02020603050405020304" pitchFamily="18" charset="0"/>
                <a:cs typeface="Times New Roman" panose="02020603050405020304" pitchFamily="18" charset="0"/>
              </a:rPr>
              <a:t> </a:t>
            </a:r>
            <a:r>
              <a:rPr lang="en-US" sz="1600" dirty="0">
                <a:solidFill>
                  <a:srgbClr val="0070C0"/>
                </a:solidFill>
                <a:latin typeface="Segoe Condensed" panose="020B0606040200020203" pitchFamily="34" charset="0"/>
              </a:rPr>
              <a:t>(to open trap door)</a:t>
            </a:r>
          </a:p>
        </p:txBody>
      </p:sp>
      <p:sp>
        <p:nvSpPr>
          <p:cNvPr id="25" name="Content Placeholder 24">
            <a:extLst>
              <a:ext uri="{FF2B5EF4-FFF2-40B4-BE49-F238E27FC236}">
                <a16:creationId xmlns:a16="http://schemas.microsoft.com/office/drawing/2014/main" id="{604EE8F5-8053-459B-9ABA-889178001960}"/>
              </a:ext>
            </a:extLst>
          </p:cNvPr>
          <p:cNvSpPr>
            <a:spLocks noGrp="1"/>
          </p:cNvSpPr>
          <p:nvPr>
            <p:ph sz="quarter" idx="13"/>
          </p:nvPr>
        </p:nvSpPr>
        <p:spPr/>
        <p:txBody>
          <a:bodyPr/>
          <a:lstStyle/>
          <a:p>
            <a:endParaRPr lang="en-US"/>
          </a:p>
        </p:txBody>
      </p:sp>
    </p:spTree>
    <p:extLst>
      <p:ext uri="{BB962C8B-B14F-4D97-AF65-F5344CB8AC3E}">
        <p14:creationId xmlns:p14="http://schemas.microsoft.com/office/powerpoint/2010/main" val="89740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A3BA53-4CF6-45A7-A168-8006D6EC062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2C66354-E764-4BAA-B669-9C1E537B21BB}"/>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FC5711DA-4304-46B7-9368-F56CE01710F8}"/>
              </a:ext>
            </a:extLst>
          </p:cNvPr>
          <p:cNvSpPr>
            <a:spLocks noGrp="1"/>
          </p:cNvSpPr>
          <p:nvPr>
            <p:ph sz="quarter" idx="13"/>
          </p:nvPr>
        </p:nvSpPr>
        <p:spPr/>
        <p:txBody>
          <a:bodyPr/>
          <a:lstStyle/>
          <a:p>
            <a:endParaRPr lang="en-US"/>
          </a:p>
        </p:txBody>
      </p:sp>
      <p:pic>
        <p:nvPicPr>
          <p:cNvPr id="6" name="Picture 5">
            <a:extLst>
              <a:ext uri="{FF2B5EF4-FFF2-40B4-BE49-F238E27FC236}">
                <a16:creationId xmlns:a16="http://schemas.microsoft.com/office/drawing/2014/main" id="{6EFAB8C9-3DB1-4A34-8340-FEC40C9BB37F}"/>
              </a:ext>
            </a:extLst>
          </p:cNvPr>
          <p:cNvPicPr>
            <a:picLocks noChangeAspect="1"/>
          </p:cNvPicPr>
          <p:nvPr/>
        </p:nvPicPr>
        <p:blipFill>
          <a:blip r:embed="rId3"/>
          <a:stretch>
            <a:fillRect/>
          </a:stretch>
        </p:blipFill>
        <p:spPr>
          <a:xfrm>
            <a:off x="0" y="1691898"/>
            <a:ext cx="12192000" cy="3474203"/>
          </a:xfrm>
          <a:prstGeom prst="rect">
            <a:avLst/>
          </a:prstGeom>
        </p:spPr>
      </p:pic>
    </p:spTree>
    <p:extLst>
      <p:ext uri="{BB962C8B-B14F-4D97-AF65-F5344CB8AC3E}">
        <p14:creationId xmlns:p14="http://schemas.microsoft.com/office/powerpoint/2010/main" val="20937153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8C0A9C9F-29A3-41A2-954B-F7628D544BC4}"/>
              </a:ext>
            </a:extLst>
          </p:cNvPr>
          <p:cNvGrpSpPr/>
          <p:nvPr/>
        </p:nvGrpSpPr>
        <p:grpSpPr>
          <a:xfrm>
            <a:off x="5138394" y="2526733"/>
            <a:ext cx="4967433" cy="2948667"/>
            <a:chOff x="5574439" y="2419267"/>
            <a:chExt cx="4967433" cy="2948667"/>
          </a:xfrm>
        </p:grpSpPr>
        <p:pic>
          <p:nvPicPr>
            <p:cNvPr id="6" name="Picture 5">
              <a:extLst>
                <a:ext uri="{FF2B5EF4-FFF2-40B4-BE49-F238E27FC236}">
                  <a16:creationId xmlns:a16="http://schemas.microsoft.com/office/drawing/2014/main" id="{F9209B3C-81CC-4A52-8800-FA8156D5AB9D}"/>
                </a:ext>
              </a:extLst>
            </p:cNvPr>
            <p:cNvPicPr>
              <a:picLocks noChangeAspect="1"/>
            </p:cNvPicPr>
            <p:nvPr/>
          </p:nvPicPr>
          <p:blipFill>
            <a:blip r:embed="rId2"/>
            <a:stretch>
              <a:fillRect/>
            </a:stretch>
          </p:blipFill>
          <p:spPr>
            <a:xfrm rot="12498469">
              <a:off x="5906926" y="2419267"/>
              <a:ext cx="4010328" cy="2948667"/>
            </a:xfrm>
            <a:prstGeom prst="rect">
              <a:avLst/>
            </a:prstGeom>
          </p:spPr>
        </p:pic>
        <p:sp>
          <p:nvSpPr>
            <p:cNvPr id="25" name="Rectangle 24">
              <a:extLst>
                <a:ext uri="{FF2B5EF4-FFF2-40B4-BE49-F238E27FC236}">
                  <a16:creationId xmlns:a16="http://schemas.microsoft.com/office/drawing/2014/main" id="{6E70CB62-81AA-45AB-A3A9-F67D1ABE7E3B}"/>
                </a:ext>
              </a:extLst>
            </p:cNvPr>
            <p:cNvSpPr/>
            <p:nvPr/>
          </p:nvSpPr>
          <p:spPr>
            <a:xfrm>
              <a:off x="5574439" y="3232089"/>
              <a:ext cx="1279140" cy="847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6455F09F-C924-4247-AA64-AB1C2C68FC0E}"/>
                </a:ext>
              </a:extLst>
            </p:cNvPr>
            <p:cNvSpPr/>
            <p:nvPr/>
          </p:nvSpPr>
          <p:spPr>
            <a:xfrm>
              <a:off x="9022466" y="3422373"/>
              <a:ext cx="1519406" cy="84798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 name="Picture 7">
            <a:extLst>
              <a:ext uri="{FF2B5EF4-FFF2-40B4-BE49-F238E27FC236}">
                <a16:creationId xmlns:a16="http://schemas.microsoft.com/office/drawing/2014/main" id="{E5E38909-9D60-428F-A9B9-44655EFBBCB9}"/>
              </a:ext>
            </a:extLst>
          </p:cNvPr>
          <p:cNvPicPr>
            <a:picLocks noChangeAspect="1"/>
          </p:cNvPicPr>
          <p:nvPr/>
        </p:nvPicPr>
        <p:blipFill>
          <a:blip r:embed="rId3"/>
          <a:stretch>
            <a:fillRect/>
          </a:stretch>
        </p:blipFill>
        <p:spPr>
          <a:xfrm>
            <a:off x="276497" y="381965"/>
            <a:ext cx="2151097" cy="1823012"/>
          </a:xfrm>
          <a:prstGeom prst="rect">
            <a:avLst/>
          </a:prstGeom>
        </p:spPr>
      </p:pic>
      <p:grpSp>
        <p:nvGrpSpPr>
          <p:cNvPr id="10" name="Group 9">
            <a:extLst>
              <a:ext uri="{FF2B5EF4-FFF2-40B4-BE49-F238E27FC236}">
                <a16:creationId xmlns:a16="http://schemas.microsoft.com/office/drawing/2014/main" id="{46E251D4-EB99-4903-901E-21A8A01D4E83}"/>
              </a:ext>
            </a:extLst>
          </p:cNvPr>
          <p:cNvGrpSpPr/>
          <p:nvPr/>
        </p:nvGrpSpPr>
        <p:grpSpPr>
          <a:xfrm>
            <a:off x="2929268" y="3292998"/>
            <a:ext cx="1832120" cy="977362"/>
            <a:chOff x="2369197" y="3051924"/>
            <a:chExt cx="2891345" cy="1542415"/>
          </a:xfrm>
        </p:grpSpPr>
        <p:sp>
          <p:nvSpPr>
            <p:cNvPr id="12" name="object 3">
              <a:extLst>
                <a:ext uri="{FF2B5EF4-FFF2-40B4-BE49-F238E27FC236}">
                  <a16:creationId xmlns:a16="http://schemas.microsoft.com/office/drawing/2014/main" id="{8D47555B-829A-4FD9-8C88-983C876CAA75}"/>
                </a:ext>
              </a:extLst>
            </p:cNvPr>
            <p:cNvSpPr/>
            <p:nvPr/>
          </p:nvSpPr>
          <p:spPr>
            <a:xfrm>
              <a:off x="2369197" y="3844874"/>
              <a:ext cx="873125" cy="0"/>
            </a:xfrm>
            <a:custGeom>
              <a:avLst/>
              <a:gdLst/>
              <a:ahLst/>
              <a:cxnLst/>
              <a:rect l="l" t="t" r="r" b="b"/>
              <a:pathLst>
                <a:path w="873125">
                  <a:moveTo>
                    <a:pt x="0" y="0"/>
                  </a:moveTo>
                  <a:lnTo>
                    <a:pt x="872680" y="0"/>
                  </a:lnTo>
                </a:path>
              </a:pathLst>
            </a:custGeom>
            <a:ln w="40640">
              <a:solidFill>
                <a:srgbClr val="000000"/>
              </a:solidFill>
            </a:ln>
          </p:spPr>
          <p:txBody>
            <a:bodyPr wrap="square" lIns="0" tIns="0" rIns="0" bIns="0" rtlCol="0"/>
            <a:lstStyle/>
            <a:p>
              <a:endParaRPr/>
            </a:p>
          </p:txBody>
        </p:sp>
        <p:sp>
          <p:nvSpPr>
            <p:cNvPr id="13" name="object 4">
              <a:extLst>
                <a:ext uri="{FF2B5EF4-FFF2-40B4-BE49-F238E27FC236}">
                  <a16:creationId xmlns:a16="http://schemas.microsoft.com/office/drawing/2014/main" id="{3FB1E42D-2C70-4C79-8F23-9B680700AB7B}"/>
                </a:ext>
              </a:extLst>
            </p:cNvPr>
            <p:cNvSpPr/>
            <p:nvPr/>
          </p:nvSpPr>
          <p:spPr>
            <a:xfrm>
              <a:off x="3241878" y="3051924"/>
              <a:ext cx="2018664" cy="1542415"/>
            </a:xfrm>
            <a:custGeom>
              <a:avLst/>
              <a:gdLst/>
              <a:ahLst/>
              <a:cxnLst/>
              <a:rect l="l" t="t" r="r" b="b"/>
              <a:pathLst>
                <a:path w="2018664" h="1542414">
                  <a:moveTo>
                    <a:pt x="1064120" y="0"/>
                  </a:moveTo>
                  <a:lnTo>
                    <a:pt x="1064120" y="1541856"/>
                  </a:lnTo>
                </a:path>
                <a:path w="2018664" h="1542414">
                  <a:moveTo>
                    <a:pt x="1049337" y="792949"/>
                  </a:moveTo>
                  <a:lnTo>
                    <a:pt x="2018347" y="792949"/>
                  </a:lnTo>
                </a:path>
                <a:path w="2018664" h="1542414">
                  <a:moveTo>
                    <a:pt x="0" y="175310"/>
                  </a:moveTo>
                  <a:lnTo>
                    <a:pt x="0" y="1410639"/>
                  </a:lnTo>
                  <a:lnTo>
                    <a:pt x="1049337" y="792949"/>
                  </a:lnTo>
                  <a:lnTo>
                    <a:pt x="0" y="175310"/>
                  </a:lnTo>
                  <a:close/>
                </a:path>
              </a:pathLst>
            </a:custGeom>
            <a:ln w="40640">
              <a:solidFill>
                <a:srgbClr val="000000"/>
              </a:solidFill>
            </a:ln>
          </p:spPr>
          <p:txBody>
            <a:bodyPr wrap="square" lIns="0" tIns="0" rIns="0" bIns="0" rtlCol="0"/>
            <a:lstStyle/>
            <a:p>
              <a:endParaRPr/>
            </a:p>
          </p:txBody>
        </p:sp>
      </p:grpSp>
      <p:sp>
        <p:nvSpPr>
          <p:cNvPr id="14" name="TextBox 13">
            <a:extLst>
              <a:ext uri="{FF2B5EF4-FFF2-40B4-BE49-F238E27FC236}">
                <a16:creationId xmlns:a16="http://schemas.microsoft.com/office/drawing/2014/main" id="{F47F9E14-9921-4274-A880-7E911D6BCB55}"/>
              </a:ext>
            </a:extLst>
          </p:cNvPr>
          <p:cNvSpPr txBox="1"/>
          <p:nvPr/>
        </p:nvSpPr>
        <p:spPr>
          <a:xfrm>
            <a:off x="2370789" y="3816401"/>
            <a:ext cx="1116957" cy="369332"/>
          </a:xfrm>
          <a:prstGeom prst="rect">
            <a:avLst/>
          </a:prstGeom>
          <a:noFill/>
        </p:spPr>
        <p:txBody>
          <a:bodyPr wrap="square" rtlCol="0">
            <a:spAutoFit/>
          </a:bodyPr>
          <a:lstStyle/>
          <a:p>
            <a:r>
              <a:rPr lang="en-US" b="1" dirty="0">
                <a:latin typeface="Segoe Condensed" panose="020B0606040200020203" pitchFamily="34" charset="0"/>
              </a:rPr>
              <a:t>Anode</a:t>
            </a:r>
          </a:p>
        </p:txBody>
      </p:sp>
      <p:sp>
        <p:nvSpPr>
          <p:cNvPr id="15" name="TextBox 14">
            <a:extLst>
              <a:ext uri="{FF2B5EF4-FFF2-40B4-BE49-F238E27FC236}">
                <a16:creationId xmlns:a16="http://schemas.microsoft.com/office/drawing/2014/main" id="{61BDA95C-9413-46DF-81F0-A533F685538C}"/>
              </a:ext>
            </a:extLst>
          </p:cNvPr>
          <p:cNvSpPr txBox="1"/>
          <p:nvPr/>
        </p:nvSpPr>
        <p:spPr>
          <a:xfrm>
            <a:off x="4467507" y="3830178"/>
            <a:ext cx="1116957" cy="369332"/>
          </a:xfrm>
          <a:prstGeom prst="rect">
            <a:avLst/>
          </a:prstGeom>
          <a:noFill/>
        </p:spPr>
        <p:txBody>
          <a:bodyPr wrap="square" rtlCol="0">
            <a:spAutoFit/>
          </a:bodyPr>
          <a:lstStyle/>
          <a:p>
            <a:r>
              <a:rPr lang="en-US" b="1" dirty="0">
                <a:latin typeface="Segoe Condensed" panose="020B0606040200020203" pitchFamily="34" charset="0"/>
              </a:rPr>
              <a:t>Cathode</a:t>
            </a:r>
          </a:p>
        </p:txBody>
      </p:sp>
      <p:sp>
        <p:nvSpPr>
          <p:cNvPr id="16" name="TextBox 15">
            <a:extLst>
              <a:ext uri="{FF2B5EF4-FFF2-40B4-BE49-F238E27FC236}">
                <a16:creationId xmlns:a16="http://schemas.microsoft.com/office/drawing/2014/main" id="{CD23F88F-EA4A-42A8-9908-7BF89B51C40B}"/>
              </a:ext>
            </a:extLst>
          </p:cNvPr>
          <p:cNvSpPr txBox="1"/>
          <p:nvPr/>
        </p:nvSpPr>
        <p:spPr>
          <a:xfrm>
            <a:off x="2796059" y="3242561"/>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17" name="TextBox 16">
            <a:extLst>
              <a:ext uri="{FF2B5EF4-FFF2-40B4-BE49-F238E27FC236}">
                <a16:creationId xmlns:a16="http://schemas.microsoft.com/office/drawing/2014/main" id="{7409D04C-13A7-4FD6-A4E3-912F0B9EB9DB}"/>
              </a:ext>
            </a:extLst>
          </p:cNvPr>
          <p:cNvSpPr txBox="1"/>
          <p:nvPr/>
        </p:nvSpPr>
        <p:spPr>
          <a:xfrm>
            <a:off x="4599205" y="3242561"/>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21" name="TextBox 20">
            <a:extLst>
              <a:ext uri="{FF2B5EF4-FFF2-40B4-BE49-F238E27FC236}">
                <a16:creationId xmlns:a16="http://schemas.microsoft.com/office/drawing/2014/main" id="{12DF4D3F-03F3-4491-924D-1306328F68F7}"/>
              </a:ext>
            </a:extLst>
          </p:cNvPr>
          <p:cNvSpPr txBox="1"/>
          <p:nvPr/>
        </p:nvSpPr>
        <p:spPr>
          <a:xfrm>
            <a:off x="3205898" y="2770424"/>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D</a:t>
            </a:r>
          </a:p>
        </p:txBody>
      </p:sp>
      <p:cxnSp>
        <p:nvCxnSpPr>
          <p:cNvPr id="23" name="Straight Arrow Connector 22">
            <a:extLst>
              <a:ext uri="{FF2B5EF4-FFF2-40B4-BE49-F238E27FC236}">
                <a16:creationId xmlns:a16="http://schemas.microsoft.com/office/drawing/2014/main" id="{329512CB-9FE5-4706-8ED6-39EAE5023411}"/>
              </a:ext>
            </a:extLst>
          </p:cNvPr>
          <p:cNvCxnSpPr>
            <a:cxnSpLocks/>
          </p:cNvCxnSpPr>
          <p:nvPr/>
        </p:nvCxnSpPr>
        <p:spPr>
          <a:xfrm>
            <a:off x="3482248" y="4797706"/>
            <a:ext cx="6962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AA8BB9E-255A-4DA7-B5D6-5D0B2836A1E9}"/>
              </a:ext>
            </a:extLst>
          </p:cNvPr>
          <p:cNvSpPr txBox="1"/>
          <p:nvPr/>
        </p:nvSpPr>
        <p:spPr>
          <a:xfrm>
            <a:off x="3203352" y="4270360"/>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I</a:t>
            </a:r>
            <a:r>
              <a:rPr lang="en-US" sz="2400" b="1" i="1" baseline="-25000" dirty="0">
                <a:latin typeface="Times New Roman" panose="02020603050405020304" pitchFamily="18" charset="0"/>
                <a:cs typeface="Times New Roman" panose="02020603050405020304" pitchFamily="18" charset="0"/>
              </a:rPr>
              <a:t>D</a:t>
            </a:r>
          </a:p>
        </p:txBody>
      </p:sp>
      <p:sp>
        <p:nvSpPr>
          <p:cNvPr id="28" name="TextBox 27">
            <a:extLst>
              <a:ext uri="{FF2B5EF4-FFF2-40B4-BE49-F238E27FC236}">
                <a16:creationId xmlns:a16="http://schemas.microsoft.com/office/drawing/2014/main" id="{58C57495-D269-4606-B24E-218285C04324}"/>
              </a:ext>
            </a:extLst>
          </p:cNvPr>
          <p:cNvSpPr txBox="1"/>
          <p:nvPr/>
        </p:nvSpPr>
        <p:spPr>
          <a:xfrm>
            <a:off x="6071683" y="3919013"/>
            <a:ext cx="1116957" cy="369332"/>
          </a:xfrm>
          <a:prstGeom prst="rect">
            <a:avLst/>
          </a:prstGeom>
          <a:noFill/>
        </p:spPr>
        <p:txBody>
          <a:bodyPr wrap="square" rtlCol="0">
            <a:spAutoFit/>
          </a:bodyPr>
          <a:lstStyle/>
          <a:p>
            <a:r>
              <a:rPr lang="en-US" b="1" dirty="0">
                <a:latin typeface="Segoe Condensed" panose="020B0606040200020203" pitchFamily="34" charset="0"/>
              </a:rPr>
              <a:t>Anode</a:t>
            </a:r>
          </a:p>
        </p:txBody>
      </p:sp>
      <p:sp>
        <p:nvSpPr>
          <p:cNvPr id="29" name="TextBox 28">
            <a:extLst>
              <a:ext uri="{FF2B5EF4-FFF2-40B4-BE49-F238E27FC236}">
                <a16:creationId xmlns:a16="http://schemas.microsoft.com/office/drawing/2014/main" id="{3885766A-419F-4420-9B11-0A59E2FA5C6C}"/>
              </a:ext>
            </a:extLst>
          </p:cNvPr>
          <p:cNvSpPr txBox="1"/>
          <p:nvPr/>
        </p:nvSpPr>
        <p:spPr>
          <a:xfrm>
            <a:off x="8168401" y="3932790"/>
            <a:ext cx="1116957" cy="369332"/>
          </a:xfrm>
          <a:prstGeom prst="rect">
            <a:avLst/>
          </a:prstGeom>
          <a:noFill/>
        </p:spPr>
        <p:txBody>
          <a:bodyPr wrap="square" rtlCol="0">
            <a:spAutoFit/>
          </a:bodyPr>
          <a:lstStyle/>
          <a:p>
            <a:r>
              <a:rPr lang="en-US" b="1" dirty="0">
                <a:latin typeface="Segoe Condensed" panose="020B0606040200020203" pitchFamily="34" charset="0"/>
              </a:rPr>
              <a:t>Cathode</a:t>
            </a:r>
          </a:p>
        </p:txBody>
      </p:sp>
      <p:sp>
        <p:nvSpPr>
          <p:cNvPr id="30" name="TextBox 29">
            <a:extLst>
              <a:ext uri="{FF2B5EF4-FFF2-40B4-BE49-F238E27FC236}">
                <a16:creationId xmlns:a16="http://schemas.microsoft.com/office/drawing/2014/main" id="{74073241-8DEE-4B4D-ABB1-7074111CB68C}"/>
              </a:ext>
            </a:extLst>
          </p:cNvPr>
          <p:cNvSpPr txBox="1"/>
          <p:nvPr/>
        </p:nvSpPr>
        <p:spPr>
          <a:xfrm>
            <a:off x="6959940" y="3345173"/>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31" name="TextBox 30">
            <a:extLst>
              <a:ext uri="{FF2B5EF4-FFF2-40B4-BE49-F238E27FC236}">
                <a16:creationId xmlns:a16="http://schemas.microsoft.com/office/drawing/2014/main" id="{FE486E48-4F87-4AD0-AF20-742CD61EBADE}"/>
              </a:ext>
            </a:extLst>
          </p:cNvPr>
          <p:cNvSpPr txBox="1"/>
          <p:nvPr/>
        </p:nvSpPr>
        <p:spPr>
          <a:xfrm>
            <a:off x="7657708" y="3345173"/>
            <a:ext cx="1116957" cy="369332"/>
          </a:xfrm>
          <a:prstGeom prst="rect">
            <a:avLst/>
          </a:prstGeom>
          <a:noFill/>
        </p:spPr>
        <p:txBody>
          <a:bodyPr wrap="square" rtlCol="0">
            <a:spAutoFit/>
          </a:bodyPr>
          <a:lstStyle/>
          <a:p>
            <a:r>
              <a:rPr lang="en-US" b="1" dirty="0">
                <a:latin typeface="Segoe Condensed" panose="020B0606040200020203" pitchFamily="34" charset="0"/>
              </a:rPr>
              <a:t>-</a:t>
            </a:r>
          </a:p>
        </p:txBody>
      </p:sp>
      <p:sp>
        <p:nvSpPr>
          <p:cNvPr id="32" name="TextBox 31">
            <a:extLst>
              <a:ext uri="{FF2B5EF4-FFF2-40B4-BE49-F238E27FC236}">
                <a16:creationId xmlns:a16="http://schemas.microsoft.com/office/drawing/2014/main" id="{975AA973-90D8-4198-8DBD-095785BA8EE9}"/>
              </a:ext>
            </a:extLst>
          </p:cNvPr>
          <p:cNvSpPr txBox="1"/>
          <p:nvPr/>
        </p:nvSpPr>
        <p:spPr>
          <a:xfrm>
            <a:off x="6906792" y="2770424"/>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D</a:t>
            </a:r>
          </a:p>
        </p:txBody>
      </p:sp>
      <p:cxnSp>
        <p:nvCxnSpPr>
          <p:cNvPr id="33" name="Straight Arrow Connector 32">
            <a:extLst>
              <a:ext uri="{FF2B5EF4-FFF2-40B4-BE49-F238E27FC236}">
                <a16:creationId xmlns:a16="http://schemas.microsoft.com/office/drawing/2014/main" id="{E68C2F37-A894-4B09-AEAD-8DFCD4AD8AFB}"/>
              </a:ext>
            </a:extLst>
          </p:cNvPr>
          <p:cNvCxnSpPr>
            <a:cxnSpLocks/>
          </p:cNvCxnSpPr>
          <p:nvPr/>
        </p:nvCxnSpPr>
        <p:spPr>
          <a:xfrm>
            <a:off x="7183142" y="4797706"/>
            <a:ext cx="696213"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214121E9-2AAD-49E8-AD1A-F55603A13479}"/>
              </a:ext>
            </a:extLst>
          </p:cNvPr>
          <p:cNvSpPr txBox="1"/>
          <p:nvPr/>
        </p:nvSpPr>
        <p:spPr>
          <a:xfrm>
            <a:off x="6904246" y="4270360"/>
            <a:ext cx="1116957" cy="461665"/>
          </a:xfrm>
          <a:prstGeom prst="rect">
            <a:avLst/>
          </a:prstGeom>
          <a:noFill/>
        </p:spPr>
        <p:txBody>
          <a:bodyPr wrap="square" rtlCol="0">
            <a:spAutoFit/>
          </a:bodyPr>
          <a:lstStyle/>
          <a:p>
            <a:pPr algn="ctr"/>
            <a:r>
              <a:rPr lang="en-US" sz="2400" b="1" i="1" dirty="0">
                <a:latin typeface="Times New Roman" panose="02020603050405020304" pitchFamily="18" charset="0"/>
                <a:cs typeface="Times New Roman" panose="02020603050405020304" pitchFamily="18" charset="0"/>
              </a:rPr>
              <a:t>I</a:t>
            </a:r>
            <a:r>
              <a:rPr lang="en-US" sz="2400" b="1" i="1" baseline="-25000" dirty="0">
                <a:latin typeface="Times New Roman" panose="02020603050405020304" pitchFamily="18" charset="0"/>
                <a:cs typeface="Times New Roman" panose="02020603050405020304" pitchFamily="18" charset="0"/>
              </a:rPr>
              <a:t>D</a:t>
            </a:r>
          </a:p>
        </p:txBody>
      </p:sp>
      <p:cxnSp>
        <p:nvCxnSpPr>
          <p:cNvPr id="36" name="Straight Connector 35">
            <a:extLst>
              <a:ext uri="{FF2B5EF4-FFF2-40B4-BE49-F238E27FC236}">
                <a16:creationId xmlns:a16="http://schemas.microsoft.com/office/drawing/2014/main" id="{E5483994-0763-44E1-A761-BA6ADC4AD8EF}"/>
              </a:ext>
            </a:extLst>
          </p:cNvPr>
          <p:cNvCxnSpPr>
            <a:cxnSpLocks/>
          </p:cNvCxnSpPr>
          <p:nvPr/>
        </p:nvCxnSpPr>
        <p:spPr>
          <a:xfrm flipH="1">
            <a:off x="4207401" y="2963120"/>
            <a:ext cx="260430" cy="25739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2252D23A-29C5-44EC-88D3-8017724F534B}"/>
              </a:ext>
            </a:extLst>
          </p:cNvPr>
          <p:cNvSpPr txBox="1"/>
          <p:nvPr/>
        </p:nvSpPr>
        <p:spPr>
          <a:xfrm>
            <a:off x="4422696" y="2655719"/>
            <a:ext cx="1673304" cy="553998"/>
          </a:xfrm>
          <a:prstGeom prst="rect">
            <a:avLst/>
          </a:prstGeom>
          <a:noFill/>
        </p:spPr>
        <p:txBody>
          <a:bodyPr wrap="square" rtlCol="0">
            <a:spAutoFit/>
          </a:bodyPr>
          <a:lstStyle/>
          <a:p>
            <a:r>
              <a:rPr lang="en-US" dirty="0">
                <a:solidFill>
                  <a:srgbClr val="C00000"/>
                </a:solidFill>
                <a:latin typeface="Segoe Condensed" panose="020B0606040200020203" pitchFamily="34" charset="0"/>
              </a:rPr>
              <a:t>Cathode marking</a:t>
            </a:r>
          </a:p>
          <a:p>
            <a:r>
              <a:rPr lang="en-US" sz="1200" dirty="0">
                <a:solidFill>
                  <a:srgbClr val="C00000"/>
                </a:solidFill>
                <a:latin typeface="Segoe Condensed" panose="020B0606040200020203" pitchFamily="34" charset="0"/>
              </a:rPr>
              <a:t>(vertical line)</a:t>
            </a:r>
            <a:endParaRPr lang="en-US" dirty="0">
              <a:solidFill>
                <a:srgbClr val="C00000"/>
              </a:solidFill>
              <a:latin typeface="Segoe Condensed" panose="020B0606040200020203" pitchFamily="34" charset="0"/>
            </a:endParaRPr>
          </a:p>
        </p:txBody>
      </p:sp>
      <p:cxnSp>
        <p:nvCxnSpPr>
          <p:cNvPr id="39" name="Straight Connector 38">
            <a:extLst>
              <a:ext uri="{FF2B5EF4-FFF2-40B4-BE49-F238E27FC236}">
                <a16:creationId xmlns:a16="http://schemas.microsoft.com/office/drawing/2014/main" id="{49C0F667-84C5-4EA8-8630-D371DA05C6BD}"/>
              </a:ext>
            </a:extLst>
          </p:cNvPr>
          <p:cNvCxnSpPr>
            <a:cxnSpLocks/>
          </p:cNvCxnSpPr>
          <p:nvPr/>
        </p:nvCxnSpPr>
        <p:spPr>
          <a:xfrm flipH="1">
            <a:off x="5517534" y="1226194"/>
            <a:ext cx="260430" cy="257395"/>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23F308C6-AAB0-4005-A85A-82CD7E932AFC}"/>
              </a:ext>
            </a:extLst>
          </p:cNvPr>
          <p:cNvSpPr txBox="1"/>
          <p:nvPr/>
        </p:nvSpPr>
        <p:spPr>
          <a:xfrm>
            <a:off x="7843285" y="2957081"/>
            <a:ext cx="1673304" cy="553998"/>
          </a:xfrm>
          <a:prstGeom prst="rect">
            <a:avLst/>
          </a:prstGeom>
          <a:noFill/>
        </p:spPr>
        <p:txBody>
          <a:bodyPr wrap="square" rtlCol="0">
            <a:spAutoFit/>
          </a:bodyPr>
          <a:lstStyle/>
          <a:p>
            <a:r>
              <a:rPr lang="en-US" dirty="0">
                <a:solidFill>
                  <a:srgbClr val="C00000"/>
                </a:solidFill>
                <a:latin typeface="Segoe Condensed" panose="020B0606040200020203" pitchFamily="34" charset="0"/>
              </a:rPr>
              <a:t>Cathode marking</a:t>
            </a:r>
          </a:p>
          <a:p>
            <a:r>
              <a:rPr lang="en-US" sz="1200" dirty="0">
                <a:solidFill>
                  <a:srgbClr val="C00000"/>
                </a:solidFill>
                <a:latin typeface="Segoe Condensed" panose="020B0606040200020203" pitchFamily="34" charset="0"/>
              </a:rPr>
              <a:t>(vertical gray line)</a:t>
            </a:r>
            <a:endParaRPr lang="en-US" dirty="0">
              <a:solidFill>
                <a:srgbClr val="C00000"/>
              </a:solidFill>
              <a:latin typeface="Segoe Condensed" panose="020B0606040200020203" pitchFamily="34" charset="0"/>
            </a:endParaRPr>
          </a:p>
        </p:txBody>
      </p:sp>
      <p:sp>
        <p:nvSpPr>
          <p:cNvPr id="41" name="Freeform: Shape 40">
            <a:extLst>
              <a:ext uri="{FF2B5EF4-FFF2-40B4-BE49-F238E27FC236}">
                <a16:creationId xmlns:a16="http://schemas.microsoft.com/office/drawing/2014/main" id="{C33EE158-EB73-4B02-9F1C-BE20E32D2F35}"/>
              </a:ext>
            </a:extLst>
          </p:cNvPr>
          <p:cNvSpPr/>
          <p:nvPr/>
        </p:nvSpPr>
        <p:spPr>
          <a:xfrm>
            <a:off x="7581418" y="3194613"/>
            <a:ext cx="312517" cy="486136"/>
          </a:xfrm>
          <a:custGeom>
            <a:avLst/>
            <a:gdLst>
              <a:gd name="connsiteX0" fmla="*/ 202557 w 202557"/>
              <a:gd name="connsiteY0" fmla="*/ 0 h 405114"/>
              <a:gd name="connsiteX1" fmla="*/ 52086 w 202557"/>
              <a:gd name="connsiteY1" fmla="*/ 46299 h 405114"/>
              <a:gd name="connsiteX2" fmla="*/ 0 w 202557"/>
              <a:gd name="connsiteY2" fmla="*/ 405114 h 405114"/>
              <a:gd name="connsiteX0" fmla="*/ 312517 w 312517"/>
              <a:gd name="connsiteY0" fmla="*/ 0 h 486136"/>
              <a:gd name="connsiteX1" fmla="*/ 52086 w 312517"/>
              <a:gd name="connsiteY1" fmla="*/ 127321 h 486136"/>
              <a:gd name="connsiteX2" fmla="*/ 0 w 312517"/>
              <a:gd name="connsiteY2" fmla="*/ 486136 h 486136"/>
            </a:gdLst>
            <a:ahLst/>
            <a:cxnLst>
              <a:cxn ang="0">
                <a:pos x="connsiteX0" y="connsiteY0"/>
              </a:cxn>
              <a:cxn ang="0">
                <a:pos x="connsiteX1" y="connsiteY1"/>
              </a:cxn>
              <a:cxn ang="0">
                <a:pos x="connsiteX2" y="connsiteY2"/>
              </a:cxn>
            </a:cxnLst>
            <a:rect l="l" t="t" r="r" b="b"/>
            <a:pathLst>
              <a:path w="312517" h="486136">
                <a:moveTo>
                  <a:pt x="312517" y="0"/>
                </a:moveTo>
                <a:lnTo>
                  <a:pt x="52086" y="127321"/>
                </a:lnTo>
                <a:lnTo>
                  <a:pt x="0" y="486136"/>
                </a:lnTo>
              </a:path>
            </a:pathLst>
          </a:cu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6964259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B0B891BE-3415-407F-A2DF-534578E06A00}"/>
              </a:ext>
            </a:extLst>
          </p:cNvPr>
          <p:cNvGraphicFramePr>
            <a:graphicFrameLocks/>
          </p:cNvGraphicFramePr>
          <p:nvPr>
            <p:extLst>
              <p:ext uri="{D42A27DB-BD31-4B8C-83A1-F6EECF244321}">
                <p14:modId xmlns:p14="http://schemas.microsoft.com/office/powerpoint/2010/main" val="2244031470"/>
              </p:ext>
            </p:extLst>
          </p:nvPr>
        </p:nvGraphicFramePr>
        <p:xfrm>
          <a:off x="420828" y="-40811"/>
          <a:ext cx="3682250" cy="3210383"/>
        </p:xfrm>
        <a:graphic>
          <a:graphicData uri="http://schemas.openxmlformats.org/drawingml/2006/chart">
            <c:chart xmlns:c="http://schemas.openxmlformats.org/drawingml/2006/chart" xmlns:r="http://schemas.openxmlformats.org/officeDocument/2006/relationships" r:id="rId3"/>
          </a:graphicData>
        </a:graphic>
      </p:graphicFrame>
      <p:cxnSp>
        <p:nvCxnSpPr>
          <p:cNvPr id="7" name="Straight Arrow Connector 6">
            <a:extLst>
              <a:ext uri="{FF2B5EF4-FFF2-40B4-BE49-F238E27FC236}">
                <a16:creationId xmlns:a16="http://schemas.microsoft.com/office/drawing/2014/main" id="{F88D721E-9FDE-43DD-A00F-8FBFC978F3CF}"/>
              </a:ext>
            </a:extLst>
          </p:cNvPr>
          <p:cNvCxnSpPr/>
          <p:nvPr/>
        </p:nvCxnSpPr>
        <p:spPr>
          <a:xfrm flipV="1">
            <a:off x="2984638" y="4008463"/>
            <a:ext cx="0" cy="181942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2B086729-D5FD-44FC-BB64-051F6C2D85AC}"/>
              </a:ext>
            </a:extLst>
          </p:cNvPr>
          <p:cNvCxnSpPr>
            <a:cxnSpLocks/>
          </p:cNvCxnSpPr>
          <p:nvPr/>
        </p:nvCxnSpPr>
        <p:spPr>
          <a:xfrm rot="5400000" flipV="1">
            <a:off x="3889660" y="4913485"/>
            <a:ext cx="0" cy="181942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30603D3-7460-4987-BE02-DA1AA904C2FF}"/>
              </a:ext>
            </a:extLst>
          </p:cNvPr>
          <p:cNvSpPr txBox="1"/>
          <p:nvPr/>
        </p:nvSpPr>
        <p:spPr>
          <a:xfrm>
            <a:off x="2670459" y="3989707"/>
            <a:ext cx="464231"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a:t>
            </a:r>
          </a:p>
        </p:txBody>
      </p:sp>
      <p:sp>
        <p:nvSpPr>
          <p:cNvPr id="12" name="TextBox 11">
            <a:extLst>
              <a:ext uri="{FF2B5EF4-FFF2-40B4-BE49-F238E27FC236}">
                <a16:creationId xmlns:a16="http://schemas.microsoft.com/office/drawing/2014/main" id="{3777B801-BA50-4736-B2B6-6ABA77CF2AFB}"/>
              </a:ext>
            </a:extLst>
          </p:cNvPr>
          <p:cNvSpPr txBox="1"/>
          <p:nvPr/>
        </p:nvSpPr>
        <p:spPr>
          <a:xfrm>
            <a:off x="4506292" y="5822078"/>
            <a:ext cx="464231"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p>
        </p:txBody>
      </p:sp>
      <p:cxnSp>
        <p:nvCxnSpPr>
          <p:cNvPr id="15" name="Straight Connector 14">
            <a:extLst>
              <a:ext uri="{FF2B5EF4-FFF2-40B4-BE49-F238E27FC236}">
                <a16:creationId xmlns:a16="http://schemas.microsoft.com/office/drawing/2014/main" id="{4031E06B-36A0-49F7-A6E2-6DE4D34ABA7F}"/>
              </a:ext>
            </a:extLst>
          </p:cNvPr>
          <p:cNvCxnSpPr>
            <a:cxnSpLocks/>
          </p:cNvCxnSpPr>
          <p:nvPr/>
        </p:nvCxnSpPr>
        <p:spPr>
          <a:xfrm flipV="1">
            <a:off x="2987194" y="4193341"/>
            <a:ext cx="1624607" cy="162460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1C412AC8-B356-4265-A7BE-6477DC609967}"/>
              </a:ext>
            </a:extLst>
          </p:cNvPr>
          <p:cNvPicPr>
            <a:picLocks noChangeAspect="1"/>
          </p:cNvPicPr>
          <p:nvPr/>
        </p:nvPicPr>
        <p:blipFill>
          <a:blip r:embed="rId4"/>
          <a:stretch>
            <a:fillRect/>
          </a:stretch>
        </p:blipFill>
        <p:spPr>
          <a:xfrm>
            <a:off x="3474155" y="-192870"/>
            <a:ext cx="8470637" cy="2413772"/>
          </a:xfrm>
          <a:prstGeom prst="rect">
            <a:avLst/>
          </a:prstGeom>
        </p:spPr>
      </p:pic>
      <p:sp>
        <p:nvSpPr>
          <p:cNvPr id="19" name="Freeform: Shape 18">
            <a:extLst>
              <a:ext uri="{FF2B5EF4-FFF2-40B4-BE49-F238E27FC236}">
                <a16:creationId xmlns:a16="http://schemas.microsoft.com/office/drawing/2014/main" id="{2046DD3C-C29C-4A73-B24C-6ECF77E70303}"/>
              </a:ext>
            </a:extLst>
          </p:cNvPr>
          <p:cNvSpPr/>
          <p:nvPr/>
        </p:nvSpPr>
        <p:spPr>
          <a:xfrm>
            <a:off x="6236723" y="4038082"/>
            <a:ext cx="818275" cy="1779307"/>
          </a:xfrm>
          <a:custGeom>
            <a:avLst/>
            <a:gdLst>
              <a:gd name="connsiteX0" fmla="*/ 0 w 473612"/>
              <a:gd name="connsiteY0" fmla="*/ 1017563 h 1085704"/>
              <a:gd name="connsiteX1" fmla="*/ 51582 w 473612"/>
              <a:gd name="connsiteY1" fmla="*/ 1017563 h 1085704"/>
              <a:gd name="connsiteX2" fmla="*/ 295422 w 473612"/>
              <a:gd name="connsiteY2" fmla="*/ 1008185 h 1085704"/>
              <a:gd name="connsiteX3" fmla="*/ 473612 w 473612"/>
              <a:gd name="connsiteY3" fmla="*/ 0 h 1085704"/>
              <a:gd name="connsiteX0" fmla="*/ 1055 w 474667"/>
              <a:gd name="connsiteY0" fmla="*/ 1017563 h 1027117"/>
              <a:gd name="connsiteX1" fmla="*/ 52637 w 474667"/>
              <a:gd name="connsiteY1" fmla="*/ 1017563 h 1027117"/>
              <a:gd name="connsiteX2" fmla="*/ 404330 w 474667"/>
              <a:gd name="connsiteY2" fmla="*/ 890954 h 1027117"/>
              <a:gd name="connsiteX3" fmla="*/ 474667 w 474667"/>
              <a:gd name="connsiteY3" fmla="*/ 0 h 1027117"/>
              <a:gd name="connsiteX0" fmla="*/ 1055 w 474667"/>
              <a:gd name="connsiteY0" fmla="*/ 1017563 h 1027117"/>
              <a:gd name="connsiteX1" fmla="*/ 52637 w 474667"/>
              <a:gd name="connsiteY1" fmla="*/ 1017563 h 1027117"/>
              <a:gd name="connsiteX2" fmla="*/ 404330 w 474667"/>
              <a:gd name="connsiteY2" fmla="*/ 890954 h 1027117"/>
              <a:gd name="connsiteX3" fmla="*/ 474667 w 474667"/>
              <a:gd name="connsiteY3" fmla="*/ 0 h 1027117"/>
              <a:gd name="connsiteX0" fmla="*/ 0 w 473612"/>
              <a:gd name="connsiteY0" fmla="*/ 1017563 h 1017563"/>
              <a:gd name="connsiteX1" fmla="*/ 403275 w 473612"/>
              <a:gd name="connsiteY1" fmla="*/ 890954 h 1017563"/>
              <a:gd name="connsiteX2" fmla="*/ 473612 w 473612"/>
              <a:gd name="connsiteY2" fmla="*/ 0 h 1017563"/>
              <a:gd name="connsiteX0" fmla="*/ 0 w 473612"/>
              <a:gd name="connsiteY0" fmla="*/ 1017563 h 1019290"/>
              <a:gd name="connsiteX1" fmla="*/ 403275 w 473612"/>
              <a:gd name="connsiteY1" fmla="*/ 890954 h 1019290"/>
              <a:gd name="connsiteX2" fmla="*/ 473612 w 473612"/>
              <a:gd name="connsiteY2" fmla="*/ 0 h 1019290"/>
              <a:gd name="connsiteX0" fmla="*/ 0 w 470285"/>
              <a:gd name="connsiteY0" fmla="*/ 1020889 h 1022616"/>
              <a:gd name="connsiteX1" fmla="*/ 403275 w 470285"/>
              <a:gd name="connsiteY1" fmla="*/ 894280 h 1022616"/>
              <a:gd name="connsiteX2" fmla="*/ 470285 w 470285"/>
              <a:gd name="connsiteY2" fmla="*/ 0 h 1022616"/>
            </a:gdLst>
            <a:ahLst/>
            <a:cxnLst>
              <a:cxn ang="0">
                <a:pos x="connsiteX0" y="connsiteY0"/>
              </a:cxn>
              <a:cxn ang="0">
                <a:pos x="connsiteX1" y="connsiteY1"/>
              </a:cxn>
              <a:cxn ang="0">
                <a:pos x="connsiteX2" y="connsiteY2"/>
              </a:cxn>
            </a:cxnLst>
            <a:rect l="l" t="t" r="r" b="b"/>
            <a:pathLst>
              <a:path w="470285" h="1022616">
                <a:moveTo>
                  <a:pt x="0" y="1020889"/>
                </a:moveTo>
                <a:cubicBezTo>
                  <a:pt x="122652" y="1013830"/>
                  <a:pt x="324340" y="1063874"/>
                  <a:pt x="403275" y="894280"/>
                </a:cubicBezTo>
                <a:cubicBezTo>
                  <a:pt x="473613" y="724686"/>
                  <a:pt x="449183" y="438052"/>
                  <a:pt x="470285" y="0"/>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29442E9-20DF-492A-BE78-095AA544D2AA}"/>
              </a:ext>
            </a:extLst>
          </p:cNvPr>
          <p:cNvCxnSpPr/>
          <p:nvPr/>
        </p:nvCxnSpPr>
        <p:spPr>
          <a:xfrm flipV="1">
            <a:off x="6241413" y="4003216"/>
            <a:ext cx="0" cy="181942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A04973-9D26-4582-9261-631494EEFA28}"/>
              </a:ext>
            </a:extLst>
          </p:cNvPr>
          <p:cNvCxnSpPr>
            <a:cxnSpLocks/>
          </p:cNvCxnSpPr>
          <p:nvPr/>
        </p:nvCxnSpPr>
        <p:spPr>
          <a:xfrm rot="5400000" flipV="1">
            <a:off x="7146435" y="4908238"/>
            <a:ext cx="0" cy="181942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B92784-F29A-410C-8F7C-9BBC4B3ED576}"/>
              </a:ext>
            </a:extLst>
          </p:cNvPr>
          <p:cNvSpPr txBox="1"/>
          <p:nvPr/>
        </p:nvSpPr>
        <p:spPr>
          <a:xfrm>
            <a:off x="5927234" y="3984460"/>
            <a:ext cx="464231"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a:t>
            </a:r>
          </a:p>
        </p:txBody>
      </p:sp>
      <p:sp>
        <p:nvSpPr>
          <p:cNvPr id="23" name="TextBox 22">
            <a:extLst>
              <a:ext uri="{FF2B5EF4-FFF2-40B4-BE49-F238E27FC236}">
                <a16:creationId xmlns:a16="http://schemas.microsoft.com/office/drawing/2014/main" id="{D56DCA17-643A-45CD-81C5-D6E878F6F97C}"/>
              </a:ext>
            </a:extLst>
          </p:cNvPr>
          <p:cNvSpPr txBox="1"/>
          <p:nvPr/>
        </p:nvSpPr>
        <p:spPr>
          <a:xfrm>
            <a:off x="7763067" y="5816831"/>
            <a:ext cx="464231"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AD8B90B-F275-4D7F-8263-E6A3F6E5480C}"/>
                  </a:ext>
                </a:extLst>
              </p:cNvPr>
              <p:cNvSpPr txBox="1"/>
              <p:nvPr/>
            </p:nvSpPr>
            <p:spPr>
              <a:xfrm>
                <a:off x="6802571" y="5817529"/>
                <a:ext cx="464231" cy="29181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𝑉</m:t>
                          </m:r>
                        </m:e>
                        <m:sub>
                          <m:r>
                            <a:rPr lang="en-US" sz="1200" b="0" i="1" smtClean="0">
                              <a:latin typeface="Cambria Math" panose="02040503050406030204" pitchFamily="18" charset="0"/>
                              <a:cs typeface="Times New Roman" panose="02020603050405020304" pitchFamily="18" charset="0"/>
                            </a:rPr>
                            <m:t>𝑓</m:t>
                          </m:r>
                        </m:sub>
                      </m:sSub>
                    </m:oMath>
                  </m:oMathPara>
                </a14:m>
                <a:endParaRPr lang="en-US" sz="1200" i="1"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FAD8B90B-F275-4D7F-8263-E6A3F6E5480C}"/>
                  </a:ext>
                </a:extLst>
              </p:cNvPr>
              <p:cNvSpPr txBox="1">
                <a:spLocks noRot="1" noChangeAspect="1" noMove="1" noResize="1" noEditPoints="1" noAdjustHandles="1" noChangeArrowheads="1" noChangeShapeType="1" noTextEdit="1"/>
              </p:cNvSpPr>
              <p:nvPr/>
            </p:nvSpPr>
            <p:spPr>
              <a:xfrm>
                <a:off x="6802571" y="5817529"/>
                <a:ext cx="464231" cy="291811"/>
              </a:xfrm>
              <a:prstGeom prst="rect">
                <a:avLst/>
              </a:prstGeom>
              <a:blipFill>
                <a:blip r:embed="rId5"/>
                <a:stretch>
                  <a:fillRect b="-2083"/>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26FAAC20-836F-472B-9E61-1543B42D7A8A}"/>
              </a:ext>
            </a:extLst>
          </p:cNvPr>
          <p:cNvCxnSpPr/>
          <p:nvPr/>
        </p:nvCxnSpPr>
        <p:spPr>
          <a:xfrm>
            <a:off x="7034686" y="5794064"/>
            <a:ext cx="0" cy="5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0A520AB7-F5FF-466F-A0D3-E3DE83734E2F}"/>
                  </a:ext>
                </a:extLst>
              </p:cNvPr>
              <p:cNvSpPr txBox="1"/>
              <p:nvPr/>
            </p:nvSpPr>
            <p:spPr>
              <a:xfrm>
                <a:off x="4298863" y="4568408"/>
                <a:ext cx="439544" cy="3445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𝑅</m:t>
                      </m:r>
                      <m:r>
                        <a:rPr lang="en-US" sz="1200" i="1" smtClean="0">
                          <a:latin typeface="Cambria Math" panose="02040503050406030204" pitchFamily="18" charset="0"/>
                        </a:rPr>
                        <m:t>=</m:t>
                      </m:r>
                      <m:f>
                        <m:fPr>
                          <m:ctrlPr>
                            <a:rPr lang="en-US" sz="1200" i="1" smtClean="0">
                              <a:latin typeface="Cambria Math" panose="02040503050406030204" pitchFamily="18" charset="0"/>
                            </a:rPr>
                          </m:ctrlPr>
                        </m:fPr>
                        <m:num>
                          <m:r>
                            <a:rPr lang="en-US" sz="1200" b="0" i="1" smtClean="0">
                              <a:latin typeface="Cambria Math" panose="02040503050406030204" pitchFamily="18" charset="0"/>
                            </a:rPr>
                            <m:t>𝑉</m:t>
                          </m:r>
                        </m:num>
                        <m:den>
                          <m:r>
                            <a:rPr lang="en-US" sz="1200" b="0" i="1" smtClean="0">
                              <a:latin typeface="Cambria Math" panose="02040503050406030204" pitchFamily="18" charset="0"/>
                            </a:rPr>
                            <m:t>𝐼</m:t>
                          </m:r>
                        </m:den>
                      </m:f>
                    </m:oMath>
                  </m:oMathPara>
                </a14:m>
                <a:endParaRPr lang="en-US" sz="1200" dirty="0"/>
              </a:p>
            </p:txBody>
          </p:sp>
        </mc:Choice>
        <mc:Fallback xmlns="">
          <p:sp>
            <p:nvSpPr>
              <p:cNvPr id="28" name="TextBox 27">
                <a:extLst>
                  <a:ext uri="{FF2B5EF4-FFF2-40B4-BE49-F238E27FC236}">
                    <a16:creationId xmlns:a16="http://schemas.microsoft.com/office/drawing/2014/main" id="{0A520AB7-F5FF-466F-A0D3-E3DE83734E2F}"/>
                  </a:ext>
                </a:extLst>
              </p:cNvPr>
              <p:cNvSpPr txBox="1">
                <a:spLocks noRot="1" noChangeAspect="1" noMove="1" noResize="1" noEditPoints="1" noAdjustHandles="1" noChangeArrowheads="1" noChangeShapeType="1" noTextEdit="1"/>
              </p:cNvSpPr>
              <p:nvPr/>
            </p:nvSpPr>
            <p:spPr>
              <a:xfrm>
                <a:off x="4298863" y="4568408"/>
                <a:ext cx="439544" cy="344518"/>
              </a:xfrm>
              <a:prstGeom prst="rect">
                <a:avLst/>
              </a:prstGeom>
              <a:blipFill>
                <a:blip r:embed="rId6"/>
                <a:stretch>
                  <a:fillRect l="-8333" t="-1754" r="-6944" b="-14035"/>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D77DD287-2295-4388-B9EF-B5ADDD0A8FA2}"/>
              </a:ext>
            </a:extLst>
          </p:cNvPr>
          <p:cNvSpPr txBox="1"/>
          <p:nvPr/>
        </p:nvSpPr>
        <p:spPr>
          <a:xfrm>
            <a:off x="2979948" y="4078724"/>
            <a:ext cx="1819423" cy="369332"/>
          </a:xfrm>
          <a:prstGeom prst="rect">
            <a:avLst/>
          </a:prstGeom>
          <a:noFill/>
        </p:spPr>
        <p:txBody>
          <a:bodyPr wrap="square" rtlCol="0">
            <a:spAutoFit/>
          </a:bodyPr>
          <a:lstStyle/>
          <a:p>
            <a:r>
              <a:rPr lang="en-US" dirty="0">
                <a:solidFill>
                  <a:schemeClr val="tx1">
                    <a:lumMod val="75000"/>
                    <a:lumOff val="25000"/>
                  </a:schemeClr>
                </a:solidFill>
                <a:latin typeface="Bebas Neue" panose="020B0606020202050201" pitchFamily="34" charset="0"/>
              </a:rPr>
              <a:t>Resistor</a:t>
            </a:r>
          </a:p>
        </p:txBody>
      </p:sp>
      <p:sp>
        <p:nvSpPr>
          <p:cNvPr id="30" name="TextBox 29">
            <a:extLst>
              <a:ext uri="{FF2B5EF4-FFF2-40B4-BE49-F238E27FC236}">
                <a16:creationId xmlns:a16="http://schemas.microsoft.com/office/drawing/2014/main" id="{34F189AE-32BD-43A8-A171-26991C6DB45A}"/>
              </a:ext>
            </a:extLst>
          </p:cNvPr>
          <p:cNvSpPr txBox="1"/>
          <p:nvPr/>
        </p:nvSpPr>
        <p:spPr>
          <a:xfrm>
            <a:off x="6236724" y="4079810"/>
            <a:ext cx="1819422" cy="369332"/>
          </a:xfrm>
          <a:prstGeom prst="rect">
            <a:avLst/>
          </a:prstGeom>
          <a:noFill/>
        </p:spPr>
        <p:txBody>
          <a:bodyPr wrap="square" rtlCol="0">
            <a:spAutoFit/>
          </a:bodyPr>
          <a:lstStyle/>
          <a:p>
            <a:r>
              <a:rPr lang="en-US" dirty="0">
                <a:solidFill>
                  <a:schemeClr val="tx1">
                    <a:lumMod val="75000"/>
                    <a:lumOff val="25000"/>
                  </a:schemeClr>
                </a:solidFill>
                <a:latin typeface="Bebas Neue" panose="020B0606020202050201" pitchFamily="34" charset="0"/>
              </a:rPr>
              <a:t>Diode</a:t>
            </a:r>
          </a:p>
        </p:txBody>
      </p:sp>
    </p:spTree>
    <p:extLst>
      <p:ext uri="{BB962C8B-B14F-4D97-AF65-F5344CB8AC3E}">
        <p14:creationId xmlns:p14="http://schemas.microsoft.com/office/powerpoint/2010/main" val="18760231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B0B891BE-3415-407F-A2DF-534578E06A00}"/>
              </a:ext>
            </a:extLst>
          </p:cNvPr>
          <p:cNvGraphicFramePr>
            <a:graphicFrameLocks/>
          </p:cNvGraphicFramePr>
          <p:nvPr/>
        </p:nvGraphicFramePr>
        <p:xfrm>
          <a:off x="420828" y="-40811"/>
          <a:ext cx="3682250" cy="3210383"/>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a:extLst>
              <a:ext uri="{FF2B5EF4-FFF2-40B4-BE49-F238E27FC236}">
                <a16:creationId xmlns:a16="http://schemas.microsoft.com/office/drawing/2014/main" id="{1C412AC8-B356-4265-A7BE-6477DC609967}"/>
              </a:ext>
            </a:extLst>
          </p:cNvPr>
          <p:cNvPicPr>
            <a:picLocks noChangeAspect="1"/>
          </p:cNvPicPr>
          <p:nvPr/>
        </p:nvPicPr>
        <p:blipFill>
          <a:blip r:embed="rId4"/>
          <a:stretch>
            <a:fillRect/>
          </a:stretch>
        </p:blipFill>
        <p:spPr>
          <a:xfrm>
            <a:off x="3474155" y="-192870"/>
            <a:ext cx="8470637" cy="2413772"/>
          </a:xfrm>
          <a:prstGeom prst="rect">
            <a:avLst/>
          </a:prstGeom>
        </p:spPr>
      </p:pic>
      <p:sp>
        <p:nvSpPr>
          <p:cNvPr id="19" name="Freeform: Shape 18">
            <a:extLst>
              <a:ext uri="{FF2B5EF4-FFF2-40B4-BE49-F238E27FC236}">
                <a16:creationId xmlns:a16="http://schemas.microsoft.com/office/drawing/2014/main" id="{2046DD3C-C29C-4A73-B24C-6ECF77E70303}"/>
              </a:ext>
            </a:extLst>
          </p:cNvPr>
          <p:cNvSpPr/>
          <p:nvPr/>
        </p:nvSpPr>
        <p:spPr>
          <a:xfrm>
            <a:off x="3957660" y="3659431"/>
            <a:ext cx="870642" cy="1796450"/>
          </a:xfrm>
          <a:custGeom>
            <a:avLst/>
            <a:gdLst>
              <a:gd name="connsiteX0" fmla="*/ 0 w 473612"/>
              <a:gd name="connsiteY0" fmla="*/ 1017563 h 1085704"/>
              <a:gd name="connsiteX1" fmla="*/ 51582 w 473612"/>
              <a:gd name="connsiteY1" fmla="*/ 1017563 h 1085704"/>
              <a:gd name="connsiteX2" fmla="*/ 295422 w 473612"/>
              <a:gd name="connsiteY2" fmla="*/ 1008185 h 1085704"/>
              <a:gd name="connsiteX3" fmla="*/ 473612 w 473612"/>
              <a:gd name="connsiteY3" fmla="*/ 0 h 1085704"/>
              <a:gd name="connsiteX0" fmla="*/ 1055 w 474667"/>
              <a:gd name="connsiteY0" fmla="*/ 1017563 h 1027117"/>
              <a:gd name="connsiteX1" fmla="*/ 52637 w 474667"/>
              <a:gd name="connsiteY1" fmla="*/ 1017563 h 1027117"/>
              <a:gd name="connsiteX2" fmla="*/ 404330 w 474667"/>
              <a:gd name="connsiteY2" fmla="*/ 890954 h 1027117"/>
              <a:gd name="connsiteX3" fmla="*/ 474667 w 474667"/>
              <a:gd name="connsiteY3" fmla="*/ 0 h 1027117"/>
              <a:gd name="connsiteX0" fmla="*/ 1055 w 474667"/>
              <a:gd name="connsiteY0" fmla="*/ 1017563 h 1027117"/>
              <a:gd name="connsiteX1" fmla="*/ 52637 w 474667"/>
              <a:gd name="connsiteY1" fmla="*/ 1017563 h 1027117"/>
              <a:gd name="connsiteX2" fmla="*/ 404330 w 474667"/>
              <a:gd name="connsiteY2" fmla="*/ 890954 h 1027117"/>
              <a:gd name="connsiteX3" fmla="*/ 474667 w 474667"/>
              <a:gd name="connsiteY3" fmla="*/ 0 h 1027117"/>
              <a:gd name="connsiteX0" fmla="*/ 0 w 473612"/>
              <a:gd name="connsiteY0" fmla="*/ 1017563 h 1017563"/>
              <a:gd name="connsiteX1" fmla="*/ 403275 w 473612"/>
              <a:gd name="connsiteY1" fmla="*/ 890954 h 1017563"/>
              <a:gd name="connsiteX2" fmla="*/ 473612 w 473612"/>
              <a:gd name="connsiteY2" fmla="*/ 0 h 1017563"/>
              <a:gd name="connsiteX0" fmla="*/ 0 w 473612"/>
              <a:gd name="connsiteY0" fmla="*/ 1017563 h 1019290"/>
              <a:gd name="connsiteX1" fmla="*/ 403275 w 473612"/>
              <a:gd name="connsiteY1" fmla="*/ 890954 h 1019290"/>
              <a:gd name="connsiteX2" fmla="*/ 473612 w 473612"/>
              <a:gd name="connsiteY2" fmla="*/ 0 h 1019290"/>
              <a:gd name="connsiteX0" fmla="*/ 0 w 470285"/>
              <a:gd name="connsiteY0" fmla="*/ 1020889 h 1022616"/>
              <a:gd name="connsiteX1" fmla="*/ 403275 w 470285"/>
              <a:gd name="connsiteY1" fmla="*/ 894280 h 1022616"/>
              <a:gd name="connsiteX2" fmla="*/ 470285 w 470285"/>
              <a:gd name="connsiteY2" fmla="*/ 0 h 1022616"/>
              <a:gd name="connsiteX0" fmla="*/ 0 w 472741"/>
              <a:gd name="connsiteY0" fmla="*/ 1020889 h 1028047"/>
              <a:gd name="connsiteX1" fmla="*/ 436537 w 472741"/>
              <a:gd name="connsiteY1" fmla="*/ 910911 h 1028047"/>
              <a:gd name="connsiteX2" fmla="*/ 470285 w 472741"/>
              <a:gd name="connsiteY2" fmla="*/ 0 h 1028047"/>
              <a:gd name="connsiteX0" fmla="*/ 0 w 472741"/>
              <a:gd name="connsiteY0" fmla="*/ 1020889 h 1030152"/>
              <a:gd name="connsiteX1" fmla="*/ 436537 w 472741"/>
              <a:gd name="connsiteY1" fmla="*/ 910911 h 1030152"/>
              <a:gd name="connsiteX2" fmla="*/ 470285 w 472741"/>
              <a:gd name="connsiteY2" fmla="*/ 0 h 1030152"/>
              <a:gd name="connsiteX0" fmla="*/ 0 w 500382"/>
              <a:gd name="connsiteY0" fmla="*/ 1023205 h 1032468"/>
              <a:gd name="connsiteX1" fmla="*/ 436537 w 500382"/>
              <a:gd name="connsiteY1" fmla="*/ 913227 h 1032468"/>
              <a:gd name="connsiteX2" fmla="*/ 500382 w 500382"/>
              <a:gd name="connsiteY2" fmla="*/ 0 h 1032468"/>
            </a:gdLst>
            <a:ahLst/>
            <a:cxnLst>
              <a:cxn ang="0">
                <a:pos x="connsiteX0" y="connsiteY0"/>
              </a:cxn>
              <a:cxn ang="0">
                <a:pos x="connsiteX1" y="connsiteY1"/>
              </a:cxn>
              <a:cxn ang="0">
                <a:pos x="connsiteX2" y="connsiteY2"/>
              </a:cxn>
            </a:cxnLst>
            <a:rect l="l" t="t" r="r" b="b"/>
            <a:pathLst>
              <a:path w="500382" h="1032468">
                <a:moveTo>
                  <a:pt x="0" y="1023205"/>
                </a:moveTo>
                <a:cubicBezTo>
                  <a:pt x="122652" y="1016146"/>
                  <a:pt x="360928" y="1089474"/>
                  <a:pt x="436537" y="913227"/>
                </a:cubicBezTo>
                <a:cubicBezTo>
                  <a:pt x="506875" y="743633"/>
                  <a:pt x="479280" y="438052"/>
                  <a:pt x="500382" y="0"/>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29442E9-20DF-492A-BE78-095AA544D2AA}"/>
              </a:ext>
            </a:extLst>
          </p:cNvPr>
          <p:cNvCxnSpPr/>
          <p:nvPr/>
        </p:nvCxnSpPr>
        <p:spPr>
          <a:xfrm flipV="1">
            <a:off x="3962349" y="3628594"/>
            <a:ext cx="0" cy="181942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A04973-9D26-4582-9261-631494EEFA28}"/>
              </a:ext>
            </a:extLst>
          </p:cNvPr>
          <p:cNvCxnSpPr>
            <a:cxnSpLocks/>
          </p:cNvCxnSpPr>
          <p:nvPr/>
        </p:nvCxnSpPr>
        <p:spPr>
          <a:xfrm rot="5400000" flipV="1">
            <a:off x="4867371" y="4533616"/>
            <a:ext cx="0" cy="181942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B92784-F29A-410C-8F7C-9BBC4B3ED576}"/>
              </a:ext>
            </a:extLst>
          </p:cNvPr>
          <p:cNvSpPr txBox="1"/>
          <p:nvPr/>
        </p:nvSpPr>
        <p:spPr>
          <a:xfrm>
            <a:off x="3648170" y="3609838"/>
            <a:ext cx="464231"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a:t>
            </a:r>
          </a:p>
        </p:txBody>
      </p:sp>
      <p:sp>
        <p:nvSpPr>
          <p:cNvPr id="23" name="TextBox 22">
            <a:extLst>
              <a:ext uri="{FF2B5EF4-FFF2-40B4-BE49-F238E27FC236}">
                <a16:creationId xmlns:a16="http://schemas.microsoft.com/office/drawing/2014/main" id="{D56DCA17-643A-45CD-81C5-D6E878F6F97C}"/>
              </a:ext>
            </a:extLst>
          </p:cNvPr>
          <p:cNvSpPr txBox="1"/>
          <p:nvPr/>
        </p:nvSpPr>
        <p:spPr>
          <a:xfrm>
            <a:off x="5484003" y="5442209"/>
            <a:ext cx="464231"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AD8B90B-F275-4D7F-8263-E6A3F6E5480C}"/>
                  </a:ext>
                </a:extLst>
              </p:cNvPr>
              <p:cNvSpPr txBox="1"/>
              <p:nvPr/>
            </p:nvSpPr>
            <p:spPr>
              <a:xfrm>
                <a:off x="4523507" y="5442907"/>
                <a:ext cx="46423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𝑉</m:t>
                          </m:r>
                        </m:e>
                        <m:sub>
                          <m:r>
                            <a:rPr lang="en-US" sz="1200" b="0" i="1" smtClean="0">
                              <a:latin typeface="Cambria Math" panose="02040503050406030204" pitchFamily="18" charset="0"/>
                              <a:cs typeface="Times New Roman" panose="02020603050405020304" pitchFamily="18" charset="0"/>
                            </a:rPr>
                            <m:t>𝑜𝑛</m:t>
                          </m:r>
                        </m:sub>
                      </m:sSub>
                    </m:oMath>
                  </m:oMathPara>
                </a14:m>
                <a:endParaRPr lang="en-US" sz="1200" i="1"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FAD8B90B-F275-4D7F-8263-E6A3F6E5480C}"/>
                  </a:ext>
                </a:extLst>
              </p:cNvPr>
              <p:cNvSpPr txBox="1">
                <a:spLocks noRot="1" noChangeAspect="1" noMove="1" noResize="1" noEditPoints="1" noAdjustHandles="1" noChangeArrowheads="1" noChangeShapeType="1" noTextEdit="1"/>
              </p:cNvSpPr>
              <p:nvPr/>
            </p:nvSpPr>
            <p:spPr>
              <a:xfrm>
                <a:off x="4523507" y="5442907"/>
                <a:ext cx="464231" cy="276999"/>
              </a:xfrm>
              <a:prstGeom prst="rect">
                <a:avLst/>
              </a:prstGeom>
              <a:blipFill>
                <a:blip r:embed="rId5"/>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26FAAC20-836F-472B-9E61-1543B42D7A8A}"/>
              </a:ext>
            </a:extLst>
          </p:cNvPr>
          <p:cNvCxnSpPr/>
          <p:nvPr/>
        </p:nvCxnSpPr>
        <p:spPr>
          <a:xfrm>
            <a:off x="4755622" y="5419442"/>
            <a:ext cx="0" cy="5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4F189AE-32BD-43A8-A171-26991C6DB45A}"/>
              </a:ext>
            </a:extLst>
          </p:cNvPr>
          <p:cNvSpPr txBox="1"/>
          <p:nvPr/>
        </p:nvSpPr>
        <p:spPr>
          <a:xfrm>
            <a:off x="3957660" y="3705188"/>
            <a:ext cx="1819422" cy="369332"/>
          </a:xfrm>
          <a:prstGeom prst="rect">
            <a:avLst/>
          </a:prstGeom>
          <a:noFill/>
        </p:spPr>
        <p:txBody>
          <a:bodyPr wrap="square" rtlCol="0">
            <a:spAutoFit/>
          </a:bodyPr>
          <a:lstStyle/>
          <a:p>
            <a:r>
              <a:rPr lang="en-US" dirty="0">
                <a:solidFill>
                  <a:schemeClr val="tx1">
                    <a:lumMod val="75000"/>
                    <a:lumOff val="25000"/>
                  </a:schemeClr>
                </a:solidFill>
                <a:latin typeface="Bebas Neue" panose="020B0606020202050201" pitchFamily="34" charset="0"/>
              </a:rPr>
              <a:t>Diode</a:t>
            </a:r>
          </a:p>
        </p:txBody>
      </p:sp>
      <p:pic>
        <p:nvPicPr>
          <p:cNvPr id="1026" name="Picture 2">
            <a:extLst>
              <a:ext uri="{FF2B5EF4-FFF2-40B4-BE49-F238E27FC236}">
                <a16:creationId xmlns:a16="http://schemas.microsoft.com/office/drawing/2014/main" id="{06DF467F-248E-4DE8-BDE3-DC6CBCAECB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9204" y="3628594"/>
            <a:ext cx="3205378" cy="2250762"/>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032C2BEF-FA97-4442-8803-CAD96D0A848E}"/>
              </a:ext>
            </a:extLst>
          </p:cNvPr>
          <p:cNvSpPr/>
          <p:nvPr/>
        </p:nvSpPr>
        <p:spPr>
          <a:xfrm>
            <a:off x="5708057" y="4075578"/>
            <a:ext cx="1139516" cy="56716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EE1DCAD-545C-42EA-B90E-AA298A644D99}"/>
              </a:ext>
            </a:extLst>
          </p:cNvPr>
          <p:cNvSpPr txBox="1"/>
          <p:nvPr/>
        </p:nvSpPr>
        <p:spPr>
          <a:xfrm>
            <a:off x="5737934" y="4205269"/>
            <a:ext cx="1417154" cy="307777"/>
          </a:xfrm>
          <a:prstGeom prst="rect">
            <a:avLst/>
          </a:prstGeom>
          <a:noFill/>
        </p:spPr>
        <p:txBody>
          <a:bodyPr wrap="square" rtlCol="0">
            <a:spAutoFit/>
          </a:bodyPr>
          <a:lstStyle/>
          <a:p>
            <a:r>
              <a:rPr lang="en-US" sz="1400" dirty="0">
                <a:latin typeface="Segoe Condensed" panose="020B0606040200020203" pitchFamily="34" charset="0"/>
              </a:rPr>
              <a:t>modeled as </a:t>
            </a:r>
          </a:p>
        </p:txBody>
      </p:sp>
      <p:sp>
        <p:nvSpPr>
          <p:cNvPr id="4" name="Freeform: Shape 3">
            <a:extLst>
              <a:ext uri="{FF2B5EF4-FFF2-40B4-BE49-F238E27FC236}">
                <a16:creationId xmlns:a16="http://schemas.microsoft.com/office/drawing/2014/main" id="{9F251957-0A77-4212-8301-574DD34D98EE}"/>
              </a:ext>
            </a:extLst>
          </p:cNvPr>
          <p:cNvSpPr/>
          <p:nvPr/>
        </p:nvSpPr>
        <p:spPr>
          <a:xfrm>
            <a:off x="8193346" y="3766361"/>
            <a:ext cx="201410" cy="265861"/>
          </a:xfrm>
          <a:custGeom>
            <a:avLst/>
            <a:gdLst>
              <a:gd name="connsiteX0" fmla="*/ 40282 w 201410"/>
              <a:gd name="connsiteY0" fmla="*/ 0 h 265861"/>
              <a:gd name="connsiteX1" fmla="*/ 0 w 201410"/>
              <a:gd name="connsiteY1" fmla="*/ 44310 h 265861"/>
              <a:gd name="connsiteX2" fmla="*/ 12085 w 201410"/>
              <a:gd name="connsiteY2" fmla="*/ 157100 h 265861"/>
              <a:gd name="connsiteX3" fmla="*/ 36254 w 201410"/>
              <a:gd name="connsiteY3" fmla="*/ 205438 h 265861"/>
              <a:gd name="connsiteX4" fmla="*/ 104733 w 201410"/>
              <a:gd name="connsiteY4" fmla="*/ 265861 h 265861"/>
              <a:gd name="connsiteX5" fmla="*/ 201410 w 201410"/>
              <a:gd name="connsiteY5" fmla="*/ 84592 h 265861"/>
              <a:gd name="connsiteX6" fmla="*/ 40282 w 201410"/>
              <a:gd name="connsiteY6" fmla="*/ 0 h 26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10" h="265861">
                <a:moveTo>
                  <a:pt x="40282" y="0"/>
                </a:moveTo>
                <a:lnTo>
                  <a:pt x="0" y="44310"/>
                </a:lnTo>
                <a:lnTo>
                  <a:pt x="12085" y="157100"/>
                </a:lnTo>
                <a:lnTo>
                  <a:pt x="36254" y="205438"/>
                </a:lnTo>
                <a:lnTo>
                  <a:pt x="104733" y="265861"/>
                </a:lnTo>
                <a:lnTo>
                  <a:pt x="201410" y="84592"/>
                </a:lnTo>
                <a:lnTo>
                  <a:pt x="40282"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7C5F9786-8E03-49F9-87AB-9AA58256D45A}"/>
              </a:ext>
            </a:extLst>
          </p:cNvPr>
          <p:cNvSpPr/>
          <p:nvPr/>
        </p:nvSpPr>
        <p:spPr>
          <a:xfrm>
            <a:off x="9759642" y="5394587"/>
            <a:ext cx="201410" cy="265861"/>
          </a:xfrm>
          <a:custGeom>
            <a:avLst/>
            <a:gdLst>
              <a:gd name="connsiteX0" fmla="*/ 40282 w 201410"/>
              <a:gd name="connsiteY0" fmla="*/ 0 h 265861"/>
              <a:gd name="connsiteX1" fmla="*/ 0 w 201410"/>
              <a:gd name="connsiteY1" fmla="*/ 44310 h 265861"/>
              <a:gd name="connsiteX2" fmla="*/ 12085 w 201410"/>
              <a:gd name="connsiteY2" fmla="*/ 157100 h 265861"/>
              <a:gd name="connsiteX3" fmla="*/ 36254 w 201410"/>
              <a:gd name="connsiteY3" fmla="*/ 205438 h 265861"/>
              <a:gd name="connsiteX4" fmla="*/ 104733 w 201410"/>
              <a:gd name="connsiteY4" fmla="*/ 265861 h 265861"/>
              <a:gd name="connsiteX5" fmla="*/ 201410 w 201410"/>
              <a:gd name="connsiteY5" fmla="*/ 84592 h 265861"/>
              <a:gd name="connsiteX6" fmla="*/ 40282 w 201410"/>
              <a:gd name="connsiteY6" fmla="*/ 0 h 265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1410" h="265861">
                <a:moveTo>
                  <a:pt x="40282" y="0"/>
                </a:moveTo>
                <a:lnTo>
                  <a:pt x="0" y="44310"/>
                </a:lnTo>
                <a:lnTo>
                  <a:pt x="12085" y="157100"/>
                </a:lnTo>
                <a:lnTo>
                  <a:pt x="36254" y="205438"/>
                </a:lnTo>
                <a:lnTo>
                  <a:pt x="104733" y="265861"/>
                </a:lnTo>
                <a:lnTo>
                  <a:pt x="201410" y="84592"/>
                </a:lnTo>
                <a:lnTo>
                  <a:pt x="40282" y="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104509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B0B891BE-3415-407F-A2DF-534578E06A00}"/>
              </a:ext>
            </a:extLst>
          </p:cNvPr>
          <p:cNvGraphicFramePr>
            <a:graphicFrameLocks/>
          </p:cNvGraphicFramePr>
          <p:nvPr/>
        </p:nvGraphicFramePr>
        <p:xfrm>
          <a:off x="420828" y="-40811"/>
          <a:ext cx="3682250" cy="3210383"/>
        </p:xfrm>
        <a:graphic>
          <a:graphicData uri="http://schemas.openxmlformats.org/drawingml/2006/chart">
            <c:chart xmlns:c="http://schemas.openxmlformats.org/drawingml/2006/chart" xmlns:r="http://schemas.openxmlformats.org/officeDocument/2006/relationships" r:id="rId3"/>
          </a:graphicData>
        </a:graphic>
      </p:graphicFrame>
      <p:pic>
        <p:nvPicPr>
          <p:cNvPr id="18" name="Picture 17">
            <a:extLst>
              <a:ext uri="{FF2B5EF4-FFF2-40B4-BE49-F238E27FC236}">
                <a16:creationId xmlns:a16="http://schemas.microsoft.com/office/drawing/2014/main" id="{1C412AC8-B356-4265-A7BE-6477DC609967}"/>
              </a:ext>
            </a:extLst>
          </p:cNvPr>
          <p:cNvPicPr>
            <a:picLocks noChangeAspect="1"/>
          </p:cNvPicPr>
          <p:nvPr/>
        </p:nvPicPr>
        <p:blipFill>
          <a:blip r:embed="rId4"/>
          <a:stretch>
            <a:fillRect/>
          </a:stretch>
        </p:blipFill>
        <p:spPr>
          <a:xfrm>
            <a:off x="3474155" y="-192870"/>
            <a:ext cx="8470637" cy="2413772"/>
          </a:xfrm>
          <a:prstGeom prst="rect">
            <a:avLst/>
          </a:prstGeom>
        </p:spPr>
      </p:pic>
      <p:sp>
        <p:nvSpPr>
          <p:cNvPr id="19" name="Freeform: Shape 18">
            <a:extLst>
              <a:ext uri="{FF2B5EF4-FFF2-40B4-BE49-F238E27FC236}">
                <a16:creationId xmlns:a16="http://schemas.microsoft.com/office/drawing/2014/main" id="{2046DD3C-C29C-4A73-B24C-6ECF77E70303}"/>
              </a:ext>
            </a:extLst>
          </p:cNvPr>
          <p:cNvSpPr/>
          <p:nvPr/>
        </p:nvSpPr>
        <p:spPr>
          <a:xfrm>
            <a:off x="3957660" y="3659431"/>
            <a:ext cx="870642" cy="1796450"/>
          </a:xfrm>
          <a:custGeom>
            <a:avLst/>
            <a:gdLst>
              <a:gd name="connsiteX0" fmla="*/ 0 w 473612"/>
              <a:gd name="connsiteY0" fmla="*/ 1017563 h 1085704"/>
              <a:gd name="connsiteX1" fmla="*/ 51582 w 473612"/>
              <a:gd name="connsiteY1" fmla="*/ 1017563 h 1085704"/>
              <a:gd name="connsiteX2" fmla="*/ 295422 w 473612"/>
              <a:gd name="connsiteY2" fmla="*/ 1008185 h 1085704"/>
              <a:gd name="connsiteX3" fmla="*/ 473612 w 473612"/>
              <a:gd name="connsiteY3" fmla="*/ 0 h 1085704"/>
              <a:gd name="connsiteX0" fmla="*/ 1055 w 474667"/>
              <a:gd name="connsiteY0" fmla="*/ 1017563 h 1027117"/>
              <a:gd name="connsiteX1" fmla="*/ 52637 w 474667"/>
              <a:gd name="connsiteY1" fmla="*/ 1017563 h 1027117"/>
              <a:gd name="connsiteX2" fmla="*/ 404330 w 474667"/>
              <a:gd name="connsiteY2" fmla="*/ 890954 h 1027117"/>
              <a:gd name="connsiteX3" fmla="*/ 474667 w 474667"/>
              <a:gd name="connsiteY3" fmla="*/ 0 h 1027117"/>
              <a:gd name="connsiteX0" fmla="*/ 1055 w 474667"/>
              <a:gd name="connsiteY0" fmla="*/ 1017563 h 1027117"/>
              <a:gd name="connsiteX1" fmla="*/ 52637 w 474667"/>
              <a:gd name="connsiteY1" fmla="*/ 1017563 h 1027117"/>
              <a:gd name="connsiteX2" fmla="*/ 404330 w 474667"/>
              <a:gd name="connsiteY2" fmla="*/ 890954 h 1027117"/>
              <a:gd name="connsiteX3" fmla="*/ 474667 w 474667"/>
              <a:gd name="connsiteY3" fmla="*/ 0 h 1027117"/>
              <a:gd name="connsiteX0" fmla="*/ 0 w 473612"/>
              <a:gd name="connsiteY0" fmla="*/ 1017563 h 1017563"/>
              <a:gd name="connsiteX1" fmla="*/ 403275 w 473612"/>
              <a:gd name="connsiteY1" fmla="*/ 890954 h 1017563"/>
              <a:gd name="connsiteX2" fmla="*/ 473612 w 473612"/>
              <a:gd name="connsiteY2" fmla="*/ 0 h 1017563"/>
              <a:gd name="connsiteX0" fmla="*/ 0 w 473612"/>
              <a:gd name="connsiteY0" fmla="*/ 1017563 h 1019290"/>
              <a:gd name="connsiteX1" fmla="*/ 403275 w 473612"/>
              <a:gd name="connsiteY1" fmla="*/ 890954 h 1019290"/>
              <a:gd name="connsiteX2" fmla="*/ 473612 w 473612"/>
              <a:gd name="connsiteY2" fmla="*/ 0 h 1019290"/>
              <a:gd name="connsiteX0" fmla="*/ 0 w 470285"/>
              <a:gd name="connsiteY0" fmla="*/ 1020889 h 1022616"/>
              <a:gd name="connsiteX1" fmla="*/ 403275 w 470285"/>
              <a:gd name="connsiteY1" fmla="*/ 894280 h 1022616"/>
              <a:gd name="connsiteX2" fmla="*/ 470285 w 470285"/>
              <a:gd name="connsiteY2" fmla="*/ 0 h 1022616"/>
              <a:gd name="connsiteX0" fmla="*/ 0 w 472741"/>
              <a:gd name="connsiteY0" fmla="*/ 1020889 h 1028047"/>
              <a:gd name="connsiteX1" fmla="*/ 436537 w 472741"/>
              <a:gd name="connsiteY1" fmla="*/ 910911 h 1028047"/>
              <a:gd name="connsiteX2" fmla="*/ 470285 w 472741"/>
              <a:gd name="connsiteY2" fmla="*/ 0 h 1028047"/>
              <a:gd name="connsiteX0" fmla="*/ 0 w 472741"/>
              <a:gd name="connsiteY0" fmla="*/ 1020889 h 1030152"/>
              <a:gd name="connsiteX1" fmla="*/ 436537 w 472741"/>
              <a:gd name="connsiteY1" fmla="*/ 910911 h 1030152"/>
              <a:gd name="connsiteX2" fmla="*/ 470285 w 472741"/>
              <a:gd name="connsiteY2" fmla="*/ 0 h 1030152"/>
              <a:gd name="connsiteX0" fmla="*/ 0 w 500382"/>
              <a:gd name="connsiteY0" fmla="*/ 1023205 h 1032468"/>
              <a:gd name="connsiteX1" fmla="*/ 436537 w 500382"/>
              <a:gd name="connsiteY1" fmla="*/ 913227 h 1032468"/>
              <a:gd name="connsiteX2" fmla="*/ 500382 w 500382"/>
              <a:gd name="connsiteY2" fmla="*/ 0 h 1032468"/>
            </a:gdLst>
            <a:ahLst/>
            <a:cxnLst>
              <a:cxn ang="0">
                <a:pos x="connsiteX0" y="connsiteY0"/>
              </a:cxn>
              <a:cxn ang="0">
                <a:pos x="connsiteX1" y="connsiteY1"/>
              </a:cxn>
              <a:cxn ang="0">
                <a:pos x="connsiteX2" y="connsiteY2"/>
              </a:cxn>
            </a:cxnLst>
            <a:rect l="l" t="t" r="r" b="b"/>
            <a:pathLst>
              <a:path w="500382" h="1032468">
                <a:moveTo>
                  <a:pt x="0" y="1023205"/>
                </a:moveTo>
                <a:cubicBezTo>
                  <a:pt x="122652" y="1016146"/>
                  <a:pt x="360928" y="1089474"/>
                  <a:pt x="436537" y="913227"/>
                </a:cubicBezTo>
                <a:cubicBezTo>
                  <a:pt x="506875" y="743633"/>
                  <a:pt x="479280" y="438052"/>
                  <a:pt x="500382" y="0"/>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 name="Straight Arrow Connector 19">
            <a:extLst>
              <a:ext uri="{FF2B5EF4-FFF2-40B4-BE49-F238E27FC236}">
                <a16:creationId xmlns:a16="http://schemas.microsoft.com/office/drawing/2014/main" id="{829442E9-20DF-492A-BE78-095AA544D2AA}"/>
              </a:ext>
            </a:extLst>
          </p:cNvPr>
          <p:cNvCxnSpPr/>
          <p:nvPr/>
        </p:nvCxnSpPr>
        <p:spPr>
          <a:xfrm flipV="1">
            <a:off x="3962349" y="3628594"/>
            <a:ext cx="0" cy="181942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8A04973-9D26-4582-9261-631494EEFA28}"/>
              </a:ext>
            </a:extLst>
          </p:cNvPr>
          <p:cNvCxnSpPr>
            <a:cxnSpLocks/>
          </p:cNvCxnSpPr>
          <p:nvPr/>
        </p:nvCxnSpPr>
        <p:spPr>
          <a:xfrm rot="5400000" flipV="1">
            <a:off x="4867371" y="4533616"/>
            <a:ext cx="0" cy="1819421"/>
          </a:xfrm>
          <a:prstGeom prst="straightConnector1">
            <a:avLst/>
          </a:prstGeom>
          <a:ln w="952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4FB92784-F29A-410C-8F7C-9BBC4B3ED576}"/>
              </a:ext>
            </a:extLst>
          </p:cNvPr>
          <p:cNvSpPr txBox="1"/>
          <p:nvPr/>
        </p:nvSpPr>
        <p:spPr>
          <a:xfrm>
            <a:off x="3648170" y="3609838"/>
            <a:ext cx="464231"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I</a:t>
            </a:r>
          </a:p>
        </p:txBody>
      </p:sp>
      <p:sp>
        <p:nvSpPr>
          <p:cNvPr id="23" name="TextBox 22">
            <a:extLst>
              <a:ext uri="{FF2B5EF4-FFF2-40B4-BE49-F238E27FC236}">
                <a16:creationId xmlns:a16="http://schemas.microsoft.com/office/drawing/2014/main" id="{D56DCA17-643A-45CD-81C5-D6E878F6F97C}"/>
              </a:ext>
            </a:extLst>
          </p:cNvPr>
          <p:cNvSpPr txBox="1"/>
          <p:nvPr/>
        </p:nvSpPr>
        <p:spPr>
          <a:xfrm>
            <a:off x="5484003" y="5442209"/>
            <a:ext cx="464231"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p>
        </p:txBody>
      </p: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FAD8B90B-F275-4D7F-8263-E6A3F6E5480C}"/>
                  </a:ext>
                </a:extLst>
              </p:cNvPr>
              <p:cNvSpPr txBox="1"/>
              <p:nvPr/>
            </p:nvSpPr>
            <p:spPr>
              <a:xfrm>
                <a:off x="4523507" y="5442907"/>
                <a:ext cx="46423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cs typeface="Times New Roman" panose="02020603050405020304" pitchFamily="18" charset="0"/>
                            </a:rPr>
                          </m:ctrlPr>
                        </m:sSubPr>
                        <m:e>
                          <m:r>
                            <a:rPr lang="en-US" sz="1200" b="0" i="1" smtClean="0">
                              <a:latin typeface="Cambria Math" panose="02040503050406030204" pitchFamily="18" charset="0"/>
                              <a:cs typeface="Times New Roman" panose="02020603050405020304" pitchFamily="18" charset="0"/>
                            </a:rPr>
                            <m:t>𝑉</m:t>
                          </m:r>
                        </m:e>
                        <m:sub>
                          <m:r>
                            <a:rPr lang="en-US" sz="1200" b="0" i="1" smtClean="0">
                              <a:latin typeface="Cambria Math" panose="02040503050406030204" pitchFamily="18" charset="0"/>
                              <a:cs typeface="Times New Roman" panose="02020603050405020304" pitchFamily="18" charset="0"/>
                            </a:rPr>
                            <m:t>𝑜𝑛</m:t>
                          </m:r>
                        </m:sub>
                      </m:sSub>
                    </m:oMath>
                  </m:oMathPara>
                </a14:m>
                <a:endParaRPr lang="en-US" sz="1200" i="1" dirty="0">
                  <a:latin typeface="Times New Roman" panose="02020603050405020304" pitchFamily="18" charset="0"/>
                  <a:cs typeface="Times New Roman" panose="02020603050405020304" pitchFamily="18" charset="0"/>
                </a:endParaRPr>
              </a:p>
            </p:txBody>
          </p:sp>
        </mc:Choice>
        <mc:Fallback xmlns="">
          <p:sp>
            <p:nvSpPr>
              <p:cNvPr id="25" name="TextBox 24">
                <a:extLst>
                  <a:ext uri="{FF2B5EF4-FFF2-40B4-BE49-F238E27FC236}">
                    <a16:creationId xmlns:a16="http://schemas.microsoft.com/office/drawing/2014/main" id="{FAD8B90B-F275-4D7F-8263-E6A3F6E5480C}"/>
                  </a:ext>
                </a:extLst>
              </p:cNvPr>
              <p:cNvSpPr txBox="1">
                <a:spLocks noRot="1" noChangeAspect="1" noMove="1" noResize="1" noEditPoints="1" noAdjustHandles="1" noChangeArrowheads="1" noChangeShapeType="1" noTextEdit="1"/>
              </p:cNvSpPr>
              <p:nvPr/>
            </p:nvSpPr>
            <p:spPr>
              <a:xfrm>
                <a:off x="4523507" y="5442907"/>
                <a:ext cx="464231" cy="276999"/>
              </a:xfrm>
              <a:prstGeom prst="rect">
                <a:avLst/>
              </a:prstGeom>
              <a:blipFill>
                <a:blip r:embed="rId5"/>
                <a:stretch>
                  <a:fillRect/>
                </a:stretch>
              </a:blipFill>
            </p:spPr>
            <p:txBody>
              <a:bodyPr/>
              <a:lstStyle/>
              <a:p>
                <a:r>
                  <a:rPr lang="en-US">
                    <a:noFill/>
                  </a:rPr>
                  <a:t> </a:t>
                </a:r>
              </a:p>
            </p:txBody>
          </p:sp>
        </mc:Fallback>
      </mc:AlternateContent>
      <p:cxnSp>
        <p:nvCxnSpPr>
          <p:cNvPr id="27" name="Straight Connector 26">
            <a:extLst>
              <a:ext uri="{FF2B5EF4-FFF2-40B4-BE49-F238E27FC236}">
                <a16:creationId xmlns:a16="http://schemas.microsoft.com/office/drawing/2014/main" id="{26FAAC20-836F-472B-9E61-1543B42D7A8A}"/>
              </a:ext>
            </a:extLst>
          </p:cNvPr>
          <p:cNvCxnSpPr/>
          <p:nvPr/>
        </p:nvCxnSpPr>
        <p:spPr>
          <a:xfrm>
            <a:off x="4755622" y="5419442"/>
            <a:ext cx="0" cy="582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4F189AE-32BD-43A8-A171-26991C6DB45A}"/>
              </a:ext>
            </a:extLst>
          </p:cNvPr>
          <p:cNvSpPr txBox="1"/>
          <p:nvPr/>
        </p:nvSpPr>
        <p:spPr>
          <a:xfrm>
            <a:off x="3957660" y="3705188"/>
            <a:ext cx="1819422" cy="369332"/>
          </a:xfrm>
          <a:prstGeom prst="rect">
            <a:avLst/>
          </a:prstGeom>
          <a:noFill/>
        </p:spPr>
        <p:txBody>
          <a:bodyPr wrap="square" rtlCol="0">
            <a:spAutoFit/>
          </a:bodyPr>
          <a:lstStyle/>
          <a:p>
            <a:r>
              <a:rPr lang="en-US" dirty="0">
                <a:solidFill>
                  <a:schemeClr val="tx1">
                    <a:lumMod val="75000"/>
                    <a:lumOff val="25000"/>
                  </a:schemeClr>
                </a:solidFill>
                <a:latin typeface="Bebas Neue" panose="020B0606020202050201" pitchFamily="34" charset="0"/>
              </a:rPr>
              <a:t>Diode</a:t>
            </a:r>
          </a:p>
        </p:txBody>
      </p:sp>
      <p:pic>
        <p:nvPicPr>
          <p:cNvPr id="1026" name="Picture 2">
            <a:extLst>
              <a:ext uri="{FF2B5EF4-FFF2-40B4-BE49-F238E27FC236}">
                <a16:creationId xmlns:a16="http://schemas.microsoft.com/office/drawing/2014/main" id="{06DF467F-248E-4DE8-BDE3-DC6CBCAECB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9204" y="3628594"/>
            <a:ext cx="3205378" cy="2250762"/>
          </a:xfrm>
          <a:prstGeom prst="rect">
            <a:avLst/>
          </a:prstGeom>
          <a:noFill/>
          <a:extLst>
            <a:ext uri="{909E8E84-426E-40DD-AFC4-6F175D3DCCD1}">
              <a14:hiddenFill xmlns:a14="http://schemas.microsoft.com/office/drawing/2010/main">
                <a:solidFill>
                  <a:srgbClr val="FFFFFF"/>
                </a:solidFill>
              </a14:hiddenFill>
            </a:ext>
          </a:extLst>
        </p:spPr>
      </p:pic>
      <p:sp>
        <p:nvSpPr>
          <p:cNvPr id="2" name="Arrow: Right 1">
            <a:extLst>
              <a:ext uri="{FF2B5EF4-FFF2-40B4-BE49-F238E27FC236}">
                <a16:creationId xmlns:a16="http://schemas.microsoft.com/office/drawing/2014/main" id="{032C2BEF-FA97-4442-8803-CAD96D0A848E}"/>
              </a:ext>
            </a:extLst>
          </p:cNvPr>
          <p:cNvSpPr/>
          <p:nvPr/>
        </p:nvSpPr>
        <p:spPr>
          <a:xfrm>
            <a:off x="5708057" y="4075578"/>
            <a:ext cx="1139516" cy="567160"/>
          </a:xfrm>
          <a:prstGeom prst="rightArrow">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3EE1DCAD-545C-42EA-B90E-AA298A644D99}"/>
              </a:ext>
            </a:extLst>
          </p:cNvPr>
          <p:cNvSpPr txBox="1"/>
          <p:nvPr/>
        </p:nvSpPr>
        <p:spPr>
          <a:xfrm>
            <a:off x="5737934" y="4205269"/>
            <a:ext cx="1417154" cy="307777"/>
          </a:xfrm>
          <a:prstGeom prst="rect">
            <a:avLst/>
          </a:prstGeom>
          <a:noFill/>
        </p:spPr>
        <p:txBody>
          <a:bodyPr wrap="square" rtlCol="0">
            <a:spAutoFit/>
          </a:bodyPr>
          <a:lstStyle/>
          <a:p>
            <a:r>
              <a:rPr lang="en-US" sz="1400" dirty="0">
                <a:latin typeface="Segoe Condensed" panose="020B0606040200020203" pitchFamily="34" charset="0"/>
              </a:rPr>
              <a:t>modeled as </a:t>
            </a:r>
          </a:p>
        </p:txBody>
      </p:sp>
    </p:spTree>
    <p:extLst>
      <p:ext uri="{BB962C8B-B14F-4D97-AF65-F5344CB8AC3E}">
        <p14:creationId xmlns:p14="http://schemas.microsoft.com/office/powerpoint/2010/main" val="32689941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286A755-4353-4471-8A86-C01842B2DCEB}"/>
              </a:ext>
            </a:extLst>
          </p:cNvPr>
          <p:cNvPicPr>
            <a:picLocks noChangeAspect="1"/>
          </p:cNvPicPr>
          <p:nvPr/>
        </p:nvPicPr>
        <p:blipFill>
          <a:blip r:embed="rId2"/>
          <a:stretch>
            <a:fillRect/>
          </a:stretch>
        </p:blipFill>
        <p:spPr>
          <a:xfrm>
            <a:off x="1868988" y="0"/>
            <a:ext cx="8454023" cy="6858000"/>
          </a:xfrm>
          <a:prstGeom prst="rect">
            <a:avLst/>
          </a:prstGeom>
        </p:spPr>
      </p:pic>
    </p:spTree>
    <p:extLst>
      <p:ext uri="{BB962C8B-B14F-4D97-AF65-F5344CB8AC3E}">
        <p14:creationId xmlns:p14="http://schemas.microsoft.com/office/powerpoint/2010/main" val="22425042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4B0ED7-C6A0-4B74-9A7F-1A206AFD2722}"/>
              </a:ext>
            </a:extLst>
          </p:cNvPr>
          <p:cNvPicPr>
            <a:picLocks noChangeAspect="1"/>
          </p:cNvPicPr>
          <p:nvPr/>
        </p:nvPicPr>
        <p:blipFill>
          <a:blip r:embed="rId2"/>
          <a:stretch>
            <a:fillRect/>
          </a:stretch>
        </p:blipFill>
        <p:spPr>
          <a:xfrm>
            <a:off x="440807" y="1768514"/>
            <a:ext cx="4546917" cy="2488086"/>
          </a:xfrm>
          <a:prstGeom prst="rect">
            <a:avLst/>
          </a:prstGeom>
        </p:spPr>
      </p:pic>
      <p:pic>
        <p:nvPicPr>
          <p:cNvPr id="8" name="Picture 7">
            <a:extLst>
              <a:ext uri="{FF2B5EF4-FFF2-40B4-BE49-F238E27FC236}">
                <a16:creationId xmlns:a16="http://schemas.microsoft.com/office/drawing/2014/main" id="{9BFFC2D0-4AFD-4766-B48B-6C07B0C03534}"/>
              </a:ext>
            </a:extLst>
          </p:cNvPr>
          <p:cNvPicPr>
            <a:picLocks noChangeAspect="1"/>
          </p:cNvPicPr>
          <p:nvPr/>
        </p:nvPicPr>
        <p:blipFill>
          <a:blip r:embed="rId3"/>
          <a:stretch>
            <a:fillRect/>
          </a:stretch>
        </p:blipFill>
        <p:spPr>
          <a:xfrm>
            <a:off x="5110221" y="1912460"/>
            <a:ext cx="3628665" cy="2388627"/>
          </a:xfrm>
          <a:prstGeom prst="rect">
            <a:avLst/>
          </a:prstGeom>
        </p:spPr>
      </p:pic>
      <p:sp>
        <p:nvSpPr>
          <p:cNvPr id="9" name="Freeform: Shape 8">
            <a:extLst>
              <a:ext uri="{FF2B5EF4-FFF2-40B4-BE49-F238E27FC236}">
                <a16:creationId xmlns:a16="http://schemas.microsoft.com/office/drawing/2014/main" id="{3DBB98A7-3D63-43E1-B87A-B1673ED84C24}"/>
              </a:ext>
            </a:extLst>
          </p:cNvPr>
          <p:cNvSpPr/>
          <p:nvPr/>
        </p:nvSpPr>
        <p:spPr>
          <a:xfrm>
            <a:off x="2714266" y="2303362"/>
            <a:ext cx="1406321" cy="1562582"/>
          </a:xfrm>
          <a:custGeom>
            <a:avLst/>
            <a:gdLst>
              <a:gd name="connsiteX0" fmla="*/ 277793 w 1608881"/>
              <a:gd name="connsiteY0" fmla="*/ 0 h 1464198"/>
              <a:gd name="connsiteX1" fmla="*/ 1608881 w 1608881"/>
              <a:gd name="connsiteY1" fmla="*/ 0 h 1464198"/>
              <a:gd name="connsiteX2" fmla="*/ 1608881 w 1608881"/>
              <a:gd name="connsiteY2" fmla="*/ 1458410 h 1464198"/>
              <a:gd name="connsiteX3" fmla="*/ 1394749 w 1608881"/>
              <a:gd name="connsiteY3" fmla="*/ 1464198 h 1464198"/>
              <a:gd name="connsiteX4" fmla="*/ 0 w 1608881"/>
              <a:gd name="connsiteY4" fmla="*/ 1464198 h 1464198"/>
              <a:gd name="connsiteX5" fmla="*/ 0 w 1608881"/>
              <a:gd name="connsiteY5" fmla="*/ 1140107 h 14641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08881" h="1464198">
                <a:moveTo>
                  <a:pt x="277793" y="0"/>
                </a:moveTo>
                <a:lnTo>
                  <a:pt x="1608881" y="0"/>
                </a:lnTo>
                <a:lnTo>
                  <a:pt x="1608881" y="1458410"/>
                </a:lnTo>
                <a:cubicBezTo>
                  <a:pt x="1406327" y="1464368"/>
                  <a:pt x="1477730" y="1464198"/>
                  <a:pt x="1394749" y="1464198"/>
                </a:cubicBezTo>
                <a:lnTo>
                  <a:pt x="0" y="1464198"/>
                </a:lnTo>
                <a:lnTo>
                  <a:pt x="0" y="1140107"/>
                </a:lnTo>
              </a:path>
            </a:pathLst>
          </a:custGeom>
          <a:noFill/>
          <a:ln w="28575">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p>
        </p:txBody>
      </p:sp>
      <p:sp>
        <p:nvSpPr>
          <p:cNvPr id="10" name="TextBox 9">
            <a:extLst>
              <a:ext uri="{FF2B5EF4-FFF2-40B4-BE49-F238E27FC236}">
                <a16:creationId xmlns:a16="http://schemas.microsoft.com/office/drawing/2014/main" id="{A668D9B5-6FFC-44A5-A00F-B7C5B799FDF9}"/>
              </a:ext>
            </a:extLst>
          </p:cNvPr>
          <p:cNvSpPr txBox="1"/>
          <p:nvPr/>
        </p:nvSpPr>
        <p:spPr>
          <a:xfrm>
            <a:off x="3000017" y="3527390"/>
            <a:ext cx="953593" cy="338554"/>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600" b="1" i="1" dirty="0">
                <a:latin typeface="Times New Roman" panose="02020603050405020304" pitchFamily="18" charset="0"/>
                <a:cs typeface="Times New Roman" panose="02020603050405020304" pitchFamily="18" charset="0"/>
              </a:rPr>
              <a:t>I </a:t>
            </a:r>
            <a:r>
              <a:rPr lang="en-US" sz="1600" dirty="0"/>
              <a:t>= ? </a:t>
            </a:r>
            <a:endParaRPr lang="en-US" sz="1600" b="1" dirty="0"/>
          </a:p>
        </p:txBody>
      </p:sp>
    </p:spTree>
    <p:extLst>
      <p:ext uri="{BB962C8B-B14F-4D97-AF65-F5344CB8AC3E}">
        <p14:creationId xmlns:p14="http://schemas.microsoft.com/office/powerpoint/2010/main" val="5006906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E1A92768-C90D-4200-8975-84CC4D4BC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97000408-F5CA-4E62-B601-291C5D0FB0DA}"/>
              </a:ext>
            </a:extLst>
          </p:cNvPr>
          <p:cNvPicPr>
            <a:picLocks noChangeAspect="1"/>
          </p:cNvPicPr>
          <p:nvPr/>
        </p:nvPicPr>
        <p:blipFill rotWithShape="1">
          <a:blip r:embed="rId3"/>
          <a:srcRect l="9057" r="30817" b="5455"/>
          <a:stretch/>
        </p:blipFill>
        <p:spPr>
          <a:xfrm>
            <a:off x="20" y="10"/>
            <a:ext cx="4003019" cy="3383269"/>
          </a:xfrm>
          <a:prstGeom prst="rect">
            <a:avLst/>
          </a:prstGeom>
        </p:spPr>
      </p:pic>
      <p:pic>
        <p:nvPicPr>
          <p:cNvPr id="13" name="Picture 12">
            <a:extLst>
              <a:ext uri="{FF2B5EF4-FFF2-40B4-BE49-F238E27FC236}">
                <a16:creationId xmlns:a16="http://schemas.microsoft.com/office/drawing/2014/main" id="{BCEE7DCA-4ACF-4A53-8661-8F38BA621BA2}"/>
              </a:ext>
            </a:extLst>
          </p:cNvPr>
          <p:cNvPicPr>
            <a:picLocks noChangeAspect="1"/>
          </p:cNvPicPr>
          <p:nvPr/>
        </p:nvPicPr>
        <p:blipFill rotWithShape="1">
          <a:blip r:embed="rId4"/>
          <a:srcRect l="17170" r="12830" b="1"/>
          <a:stretch/>
        </p:blipFill>
        <p:spPr>
          <a:xfrm>
            <a:off x="4094479" y="10"/>
            <a:ext cx="4014047" cy="3383270"/>
          </a:xfrm>
          <a:prstGeom prst="rect">
            <a:avLst/>
          </a:prstGeom>
        </p:spPr>
      </p:pic>
      <p:pic>
        <p:nvPicPr>
          <p:cNvPr id="14" name="Picture 13">
            <a:extLst>
              <a:ext uri="{FF2B5EF4-FFF2-40B4-BE49-F238E27FC236}">
                <a16:creationId xmlns:a16="http://schemas.microsoft.com/office/drawing/2014/main" id="{7DEDB690-A9E5-4539-8DFE-90777872BEE9}"/>
              </a:ext>
            </a:extLst>
          </p:cNvPr>
          <p:cNvPicPr>
            <a:picLocks noChangeAspect="1"/>
          </p:cNvPicPr>
          <p:nvPr/>
        </p:nvPicPr>
        <p:blipFill rotWithShape="1">
          <a:blip r:embed="rId5"/>
          <a:srcRect l="21631" r="14877" b="-2"/>
          <a:stretch/>
        </p:blipFill>
        <p:spPr>
          <a:xfrm>
            <a:off x="20" y="3469102"/>
            <a:ext cx="4003019" cy="3388893"/>
          </a:xfrm>
          <a:prstGeom prst="rect">
            <a:avLst/>
          </a:prstGeom>
        </p:spPr>
      </p:pic>
      <p:pic>
        <p:nvPicPr>
          <p:cNvPr id="15" name="Picture 14">
            <a:extLst>
              <a:ext uri="{FF2B5EF4-FFF2-40B4-BE49-F238E27FC236}">
                <a16:creationId xmlns:a16="http://schemas.microsoft.com/office/drawing/2014/main" id="{08EC2297-1DDE-4CDA-A1D9-395D7FD11282}"/>
              </a:ext>
            </a:extLst>
          </p:cNvPr>
          <p:cNvPicPr>
            <a:picLocks noChangeAspect="1"/>
          </p:cNvPicPr>
          <p:nvPr/>
        </p:nvPicPr>
        <p:blipFill rotWithShape="1">
          <a:blip r:embed="rId6"/>
          <a:srcRect l="17038" r="19190" b="-1"/>
          <a:stretch/>
        </p:blipFill>
        <p:spPr>
          <a:xfrm>
            <a:off x="4094479" y="3469102"/>
            <a:ext cx="4014047" cy="3383280"/>
          </a:xfrm>
          <a:prstGeom prst="rect">
            <a:avLst/>
          </a:prstGeom>
        </p:spPr>
      </p:pic>
      <p:pic>
        <p:nvPicPr>
          <p:cNvPr id="9" name="Picture 8">
            <a:extLst>
              <a:ext uri="{FF2B5EF4-FFF2-40B4-BE49-F238E27FC236}">
                <a16:creationId xmlns:a16="http://schemas.microsoft.com/office/drawing/2014/main" id="{85041B75-39E3-4055-B373-06B35AC18CB5}"/>
              </a:ext>
            </a:extLst>
          </p:cNvPr>
          <p:cNvPicPr>
            <a:picLocks noChangeAspect="1"/>
          </p:cNvPicPr>
          <p:nvPr/>
        </p:nvPicPr>
        <p:blipFill rotWithShape="1">
          <a:blip r:embed="rId7"/>
          <a:srcRect l="21561" r="16664" b="7630"/>
          <a:stretch/>
        </p:blipFill>
        <p:spPr>
          <a:xfrm>
            <a:off x="4094479" y="3469103"/>
            <a:ext cx="4014047" cy="3388898"/>
          </a:xfrm>
          <a:prstGeom prst="rect">
            <a:avLst/>
          </a:prstGeom>
        </p:spPr>
      </p:pic>
      <p:pic>
        <p:nvPicPr>
          <p:cNvPr id="10" name="Picture 2" descr="http://farm7.staticflickr.com/6225/6315408220_a70633ce2c_o.jpg">
            <a:extLst>
              <a:ext uri="{FF2B5EF4-FFF2-40B4-BE49-F238E27FC236}">
                <a16:creationId xmlns:a16="http://schemas.microsoft.com/office/drawing/2014/main" id="{2B403072-6545-47DC-A4FE-3A13CD1E295D}"/>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60" t="-1" r="5348" b="4"/>
          <a:stretch/>
        </p:blipFill>
        <p:spPr bwMode="auto">
          <a:xfrm>
            <a:off x="8199966" y="3469098"/>
            <a:ext cx="3992034" cy="3383270"/>
          </a:xfrm>
          <a:prstGeom prst="rect">
            <a:avLst/>
          </a:prstGeom>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F1425A1-667D-41AB-81C8-4157E3439289}"/>
              </a:ext>
            </a:extLst>
          </p:cNvPr>
          <p:cNvPicPr>
            <a:picLocks noChangeAspect="1"/>
          </p:cNvPicPr>
          <p:nvPr/>
        </p:nvPicPr>
        <p:blipFill rotWithShape="1">
          <a:blip r:embed="rId9"/>
          <a:srcRect l="10630" r="11328" b="-2"/>
          <a:stretch/>
        </p:blipFill>
        <p:spPr>
          <a:xfrm>
            <a:off x="8199966" y="10"/>
            <a:ext cx="3992034" cy="3388893"/>
          </a:xfrm>
          <a:prstGeom prst="rect">
            <a:avLst/>
          </a:prstGeom>
        </p:spPr>
      </p:pic>
    </p:spTree>
    <p:extLst>
      <p:ext uri="{BB962C8B-B14F-4D97-AF65-F5344CB8AC3E}">
        <p14:creationId xmlns:p14="http://schemas.microsoft.com/office/powerpoint/2010/main" val="33050546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4B0ED7-C6A0-4B74-9A7F-1A206AFD2722}"/>
              </a:ext>
            </a:extLst>
          </p:cNvPr>
          <p:cNvPicPr>
            <a:picLocks noChangeAspect="1"/>
          </p:cNvPicPr>
          <p:nvPr/>
        </p:nvPicPr>
        <p:blipFill>
          <a:blip r:embed="rId2"/>
          <a:stretch>
            <a:fillRect/>
          </a:stretch>
        </p:blipFill>
        <p:spPr>
          <a:xfrm>
            <a:off x="654939" y="1884260"/>
            <a:ext cx="4546917" cy="2488086"/>
          </a:xfrm>
          <a:prstGeom prst="rect">
            <a:avLst/>
          </a:prstGeom>
        </p:spPr>
      </p:pic>
      <p:grpSp>
        <p:nvGrpSpPr>
          <p:cNvPr id="6" name="Group 5">
            <a:extLst>
              <a:ext uri="{FF2B5EF4-FFF2-40B4-BE49-F238E27FC236}">
                <a16:creationId xmlns:a16="http://schemas.microsoft.com/office/drawing/2014/main" id="{5308F9F1-D276-49E2-AE0A-A638CDFBCEF3}"/>
              </a:ext>
            </a:extLst>
          </p:cNvPr>
          <p:cNvGrpSpPr/>
          <p:nvPr/>
        </p:nvGrpSpPr>
        <p:grpSpPr>
          <a:xfrm>
            <a:off x="3004506" y="2530283"/>
            <a:ext cx="1195752" cy="1195752"/>
            <a:chOff x="3143402" y="2365112"/>
            <a:chExt cx="1195752" cy="1195752"/>
          </a:xfrm>
        </p:grpSpPr>
        <p:sp>
          <p:nvSpPr>
            <p:cNvPr id="7" name="Arc 6">
              <a:extLst>
                <a:ext uri="{FF2B5EF4-FFF2-40B4-BE49-F238E27FC236}">
                  <a16:creationId xmlns:a16="http://schemas.microsoft.com/office/drawing/2014/main" id="{EFAEBF1F-AC1B-4356-8661-143D15E0D01A}"/>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1" name="TextBox 10">
              <a:extLst>
                <a:ext uri="{FF2B5EF4-FFF2-40B4-BE49-F238E27FC236}">
                  <a16:creationId xmlns:a16="http://schemas.microsoft.com/office/drawing/2014/main" id="{B4983DBA-D101-4E92-A56E-F922F2664BC5}"/>
                </a:ext>
              </a:extLst>
            </p:cNvPr>
            <p:cNvSpPr txBox="1"/>
            <p:nvPr/>
          </p:nvSpPr>
          <p:spPr>
            <a:xfrm>
              <a:off x="3216801" y="2547489"/>
              <a:ext cx="1048953" cy="830997"/>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200" dirty="0"/>
                <a:t>How much </a:t>
              </a:r>
              <a:r>
                <a:rPr lang="en-US" sz="1200" b="1" dirty="0"/>
                <a:t>current </a:t>
              </a:r>
              <a:r>
                <a:rPr lang="en-US" sz="1200" b="1" i="1" dirty="0">
                  <a:latin typeface="Times New Roman" panose="02020603050405020304" pitchFamily="18" charset="0"/>
                  <a:cs typeface="Times New Roman" panose="02020603050405020304" pitchFamily="18" charset="0"/>
                </a:rPr>
                <a:t>I </a:t>
              </a:r>
              <a:r>
                <a:rPr lang="en-US" sz="1200" dirty="0"/>
                <a:t>is flowing through this circuit.</a:t>
              </a:r>
              <a:endParaRPr lang="en-US" sz="1200" b="1" dirty="0"/>
            </a:p>
          </p:txBody>
        </p:sp>
      </p:grpSp>
      <p:pic>
        <p:nvPicPr>
          <p:cNvPr id="3" name="Picture 2">
            <a:extLst>
              <a:ext uri="{FF2B5EF4-FFF2-40B4-BE49-F238E27FC236}">
                <a16:creationId xmlns:a16="http://schemas.microsoft.com/office/drawing/2014/main" id="{7EFDCB97-6E99-4B54-BD4C-F446AA148259}"/>
              </a:ext>
            </a:extLst>
          </p:cNvPr>
          <p:cNvPicPr>
            <a:picLocks noChangeAspect="1"/>
          </p:cNvPicPr>
          <p:nvPr/>
        </p:nvPicPr>
        <p:blipFill>
          <a:blip r:embed="rId3"/>
          <a:stretch>
            <a:fillRect/>
          </a:stretch>
        </p:blipFill>
        <p:spPr>
          <a:xfrm>
            <a:off x="7209577" y="1984703"/>
            <a:ext cx="3925263" cy="2410967"/>
          </a:xfrm>
          <a:prstGeom prst="rect">
            <a:avLst/>
          </a:prstGeom>
        </p:spPr>
      </p:pic>
      <p:grpSp>
        <p:nvGrpSpPr>
          <p:cNvPr id="16" name="Group 15">
            <a:extLst>
              <a:ext uri="{FF2B5EF4-FFF2-40B4-BE49-F238E27FC236}">
                <a16:creationId xmlns:a16="http://schemas.microsoft.com/office/drawing/2014/main" id="{E7B75BB4-ECEB-42A3-87B3-8F7F7E4F2797}"/>
              </a:ext>
            </a:extLst>
          </p:cNvPr>
          <p:cNvGrpSpPr/>
          <p:nvPr/>
        </p:nvGrpSpPr>
        <p:grpSpPr>
          <a:xfrm>
            <a:off x="8649088" y="2530282"/>
            <a:ext cx="1195752" cy="1195752"/>
            <a:chOff x="3143402" y="2365112"/>
            <a:chExt cx="1195752" cy="1195752"/>
          </a:xfrm>
        </p:grpSpPr>
        <p:sp>
          <p:nvSpPr>
            <p:cNvPr id="17" name="Arc 16">
              <a:extLst>
                <a:ext uri="{FF2B5EF4-FFF2-40B4-BE49-F238E27FC236}">
                  <a16:creationId xmlns:a16="http://schemas.microsoft.com/office/drawing/2014/main" id="{93987ABD-DB7E-4CAD-8547-2AF59EB98D99}"/>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8" name="TextBox 17">
              <a:extLst>
                <a:ext uri="{FF2B5EF4-FFF2-40B4-BE49-F238E27FC236}">
                  <a16:creationId xmlns:a16="http://schemas.microsoft.com/office/drawing/2014/main" id="{53ED7B03-959E-491F-B2EF-ED31F5720A19}"/>
                </a:ext>
              </a:extLst>
            </p:cNvPr>
            <p:cNvSpPr txBox="1"/>
            <p:nvPr/>
          </p:nvSpPr>
          <p:spPr>
            <a:xfrm>
              <a:off x="3216801" y="2547489"/>
              <a:ext cx="1048953" cy="830997"/>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200" dirty="0"/>
                <a:t>How much </a:t>
              </a:r>
              <a:r>
                <a:rPr lang="en-US" sz="1200" b="1" dirty="0"/>
                <a:t>current </a:t>
              </a:r>
              <a:r>
                <a:rPr lang="en-US" sz="1200" b="1" i="1" dirty="0">
                  <a:latin typeface="Times New Roman" panose="02020603050405020304" pitchFamily="18" charset="0"/>
                  <a:cs typeface="Times New Roman" panose="02020603050405020304" pitchFamily="18" charset="0"/>
                </a:rPr>
                <a:t>I </a:t>
              </a:r>
              <a:r>
                <a:rPr lang="en-US" sz="1200" dirty="0"/>
                <a:t>is flowing through this circuit.</a:t>
              </a:r>
              <a:endParaRPr lang="en-US" sz="1200" b="1" dirty="0"/>
            </a:p>
          </p:txBody>
        </p:sp>
      </p:grpSp>
      <p:sp>
        <p:nvSpPr>
          <p:cNvPr id="19" name="TextBox 18">
            <a:extLst>
              <a:ext uri="{FF2B5EF4-FFF2-40B4-BE49-F238E27FC236}">
                <a16:creationId xmlns:a16="http://schemas.microsoft.com/office/drawing/2014/main" id="{09702C23-02D6-4028-8B64-CAB0F57C087E}"/>
              </a:ext>
            </a:extLst>
          </p:cNvPr>
          <p:cNvSpPr txBox="1"/>
          <p:nvPr/>
        </p:nvSpPr>
        <p:spPr>
          <a:xfrm>
            <a:off x="2172784" y="1016046"/>
            <a:ext cx="6255557" cy="523220"/>
          </a:xfrm>
          <a:prstGeom prst="rect">
            <a:avLst/>
          </a:prstGeom>
          <a:noFill/>
        </p:spPr>
        <p:txBody>
          <a:bodyPr wrap="square" rtlCol="0">
            <a:spAutoFit/>
          </a:bodyPr>
          <a:lstStyle/>
          <a:p>
            <a:pPr algn="ctr"/>
            <a:r>
              <a:rPr lang="en-US" sz="2800" dirty="0">
                <a:latin typeface="Bebas Neue" panose="020B0606020202050201" pitchFamily="34" charset="0"/>
              </a:rPr>
              <a:t>Circuit Schematics: Common Electronic Symbols</a:t>
            </a:r>
          </a:p>
        </p:txBody>
      </p:sp>
      <p:grpSp>
        <p:nvGrpSpPr>
          <p:cNvPr id="29" name="Group 28">
            <a:extLst>
              <a:ext uri="{FF2B5EF4-FFF2-40B4-BE49-F238E27FC236}">
                <a16:creationId xmlns:a16="http://schemas.microsoft.com/office/drawing/2014/main" id="{F2CC2513-D590-45C7-AB4C-408875857174}"/>
              </a:ext>
            </a:extLst>
          </p:cNvPr>
          <p:cNvGrpSpPr/>
          <p:nvPr/>
        </p:nvGrpSpPr>
        <p:grpSpPr>
          <a:xfrm>
            <a:off x="5065402" y="2434488"/>
            <a:ext cx="168634" cy="809717"/>
            <a:chOff x="5065402" y="2434488"/>
            <a:chExt cx="168634" cy="809717"/>
          </a:xfrm>
        </p:grpSpPr>
        <p:sp>
          <p:nvSpPr>
            <p:cNvPr id="22" name="Right Brace 21">
              <a:extLst>
                <a:ext uri="{FF2B5EF4-FFF2-40B4-BE49-F238E27FC236}">
                  <a16:creationId xmlns:a16="http://schemas.microsoft.com/office/drawing/2014/main" id="{9867A610-8843-44DF-A48A-51C425331502}"/>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E2C7C7-B0DE-4634-8106-2D1BE06A6583}"/>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26" name="TextBox 25">
              <a:extLst>
                <a:ext uri="{FF2B5EF4-FFF2-40B4-BE49-F238E27FC236}">
                  <a16:creationId xmlns:a16="http://schemas.microsoft.com/office/drawing/2014/main" id="{F2E24367-9DEA-46FB-989C-6F33DD2AC075}"/>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28" name="TextBox 27">
            <a:extLst>
              <a:ext uri="{FF2B5EF4-FFF2-40B4-BE49-F238E27FC236}">
                <a16:creationId xmlns:a16="http://schemas.microsoft.com/office/drawing/2014/main" id="{8A8E9C1A-4A64-48B1-9CEE-4A37DE845321}"/>
              </a:ext>
            </a:extLst>
          </p:cNvPr>
          <p:cNvSpPr txBox="1"/>
          <p:nvPr/>
        </p:nvSpPr>
        <p:spPr>
          <a:xfrm>
            <a:off x="5197263" y="2660045"/>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R</a:t>
            </a:r>
            <a:endParaRPr lang="en-US" dirty="0"/>
          </a:p>
        </p:txBody>
      </p:sp>
      <p:grpSp>
        <p:nvGrpSpPr>
          <p:cNvPr id="30" name="Group 29">
            <a:extLst>
              <a:ext uri="{FF2B5EF4-FFF2-40B4-BE49-F238E27FC236}">
                <a16:creationId xmlns:a16="http://schemas.microsoft.com/office/drawing/2014/main" id="{DDDEEE15-31B9-416E-9DF8-A289571CD941}"/>
              </a:ext>
            </a:extLst>
          </p:cNvPr>
          <p:cNvGrpSpPr/>
          <p:nvPr/>
        </p:nvGrpSpPr>
        <p:grpSpPr>
          <a:xfrm>
            <a:off x="5065402" y="3249122"/>
            <a:ext cx="168634" cy="809717"/>
            <a:chOff x="5065402" y="2434488"/>
            <a:chExt cx="168634" cy="809717"/>
          </a:xfrm>
        </p:grpSpPr>
        <p:sp>
          <p:nvSpPr>
            <p:cNvPr id="31" name="Right Brace 30">
              <a:extLst>
                <a:ext uri="{FF2B5EF4-FFF2-40B4-BE49-F238E27FC236}">
                  <a16:creationId xmlns:a16="http://schemas.microsoft.com/office/drawing/2014/main" id="{FE4A9DF3-1D73-4B2D-8E46-087A82A1F05D}"/>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2838687A-028F-4B34-BCFA-B831DA4CC73F}"/>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3" name="TextBox 32">
              <a:extLst>
                <a:ext uri="{FF2B5EF4-FFF2-40B4-BE49-F238E27FC236}">
                  <a16:creationId xmlns:a16="http://schemas.microsoft.com/office/drawing/2014/main" id="{3D094EED-5D75-44A6-A22A-8F6781EADFC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4" name="TextBox 33">
            <a:extLst>
              <a:ext uri="{FF2B5EF4-FFF2-40B4-BE49-F238E27FC236}">
                <a16:creationId xmlns:a16="http://schemas.microsoft.com/office/drawing/2014/main" id="{51A5C6CE-57A3-47E9-B6C1-DDA5C86AF88A}"/>
              </a:ext>
            </a:extLst>
          </p:cNvPr>
          <p:cNvSpPr txBox="1"/>
          <p:nvPr/>
        </p:nvSpPr>
        <p:spPr>
          <a:xfrm>
            <a:off x="5197205" y="3478893"/>
            <a:ext cx="118869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132D0EBB-FDBA-4117-B821-7044EC0AF68B}"/>
              </a:ext>
            </a:extLst>
          </p:cNvPr>
          <p:cNvGrpSpPr/>
          <p:nvPr/>
        </p:nvGrpSpPr>
        <p:grpSpPr>
          <a:xfrm>
            <a:off x="5593058" y="1963250"/>
            <a:ext cx="168634" cy="2376356"/>
            <a:chOff x="5065402" y="2413035"/>
            <a:chExt cx="168634" cy="2376356"/>
          </a:xfrm>
        </p:grpSpPr>
        <p:sp>
          <p:nvSpPr>
            <p:cNvPr id="36" name="Right Brace 35">
              <a:extLst>
                <a:ext uri="{FF2B5EF4-FFF2-40B4-BE49-F238E27FC236}">
                  <a16:creationId xmlns:a16="http://schemas.microsoft.com/office/drawing/2014/main" id="{0DA91F98-2E13-4F00-A365-DFDD630B228B}"/>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A947AB34-D6C7-4C70-847F-64B9CDB68189}"/>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8" name="TextBox 37">
              <a:extLst>
                <a:ext uri="{FF2B5EF4-FFF2-40B4-BE49-F238E27FC236}">
                  <a16:creationId xmlns:a16="http://schemas.microsoft.com/office/drawing/2014/main" id="{2B3F5931-0088-4308-9912-6C972A7B346A}"/>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9" name="TextBox 38">
            <a:extLst>
              <a:ext uri="{FF2B5EF4-FFF2-40B4-BE49-F238E27FC236}">
                <a16:creationId xmlns:a16="http://schemas.microsoft.com/office/drawing/2014/main" id="{76739786-A565-49FF-8240-74CA8A539484}"/>
              </a:ext>
            </a:extLst>
          </p:cNvPr>
          <p:cNvSpPr txBox="1"/>
          <p:nvPr/>
        </p:nvSpPr>
        <p:spPr>
          <a:xfrm>
            <a:off x="5717109" y="2943491"/>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S</a:t>
            </a:r>
            <a:endParaRPr lang="en-US" dirty="0"/>
          </a:p>
        </p:txBody>
      </p:sp>
      <p:sp>
        <p:nvSpPr>
          <p:cNvPr id="40" name="Oval 39">
            <a:extLst>
              <a:ext uri="{FF2B5EF4-FFF2-40B4-BE49-F238E27FC236}">
                <a16:creationId xmlns:a16="http://schemas.microsoft.com/office/drawing/2014/main" id="{6A0F1AC4-04C6-4F3F-8F9A-A05835166582}"/>
              </a:ext>
            </a:extLst>
          </p:cNvPr>
          <p:cNvSpPr/>
          <p:nvPr/>
        </p:nvSpPr>
        <p:spPr>
          <a:xfrm>
            <a:off x="4457687" y="2134413"/>
            <a:ext cx="132542" cy="132542"/>
          </a:xfrm>
          <a:prstGeom prst="ellipse">
            <a:avLst/>
          </a:prstGeom>
          <a:solidFill>
            <a:srgbClr val="C00000">
              <a:alpha val="70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18E834B-F6FE-47AF-AEC1-E7C5CB777F47}"/>
              </a:ext>
            </a:extLst>
          </p:cNvPr>
          <p:cNvSpPr/>
          <p:nvPr/>
        </p:nvSpPr>
        <p:spPr>
          <a:xfrm>
            <a:off x="4462104" y="3197056"/>
            <a:ext cx="132542" cy="132542"/>
          </a:xfrm>
          <a:prstGeom prst="ellipse">
            <a:avLst/>
          </a:prstGeom>
          <a:solidFill>
            <a:srgbClr val="7030A0">
              <a:alpha val="90000"/>
            </a:srgb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7E16701-2C58-4ACD-B8AF-88DB0A72B423}"/>
              </a:ext>
            </a:extLst>
          </p:cNvPr>
          <p:cNvSpPr/>
          <p:nvPr/>
        </p:nvSpPr>
        <p:spPr>
          <a:xfrm>
            <a:off x="4462104" y="4055241"/>
            <a:ext cx="132542" cy="132542"/>
          </a:xfrm>
          <a:prstGeom prst="ellipse">
            <a:avLst/>
          </a:prstGeom>
          <a:solidFill>
            <a:schemeClr val="tx1">
              <a:alpha val="7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89DD1B73-9A65-4567-B117-8886616E1908}"/>
              </a:ext>
            </a:extLst>
          </p:cNvPr>
          <p:cNvSpPr txBox="1"/>
          <p:nvPr/>
        </p:nvSpPr>
        <p:spPr>
          <a:xfrm>
            <a:off x="4563464" y="3126015"/>
            <a:ext cx="1041722" cy="261610"/>
          </a:xfrm>
          <a:prstGeom prst="rect">
            <a:avLst/>
          </a:prstGeom>
          <a:noFill/>
        </p:spPr>
        <p:txBody>
          <a:bodyPr wrap="square" rtlCol="0">
            <a:spAutoFit/>
          </a:bodyPr>
          <a:lstStyle/>
          <a:p>
            <a:r>
              <a:rPr lang="en-US" sz="1100" b="1" i="1" dirty="0">
                <a:solidFill>
                  <a:srgbClr val="7030A0"/>
                </a:solidFill>
                <a:latin typeface="Times New Roman" panose="02020603050405020304" pitchFamily="18" charset="0"/>
                <a:cs typeface="Times New Roman" panose="02020603050405020304" pitchFamily="18" charset="0"/>
              </a:rPr>
              <a:t>V</a:t>
            </a:r>
            <a:r>
              <a:rPr lang="en-US" sz="1100" b="1" i="1" baseline="-25000" dirty="0">
                <a:solidFill>
                  <a:srgbClr val="7030A0"/>
                </a:solidFill>
                <a:latin typeface="Times New Roman" panose="02020603050405020304" pitchFamily="18" charset="0"/>
                <a:cs typeface="Times New Roman" panose="02020603050405020304" pitchFamily="18" charset="0"/>
              </a:rPr>
              <a:t>B</a:t>
            </a:r>
            <a:endParaRPr lang="en-US" sz="1100" dirty="0">
              <a:solidFill>
                <a:srgbClr val="7030A0"/>
              </a:solidFill>
              <a:latin typeface="Times New Roman" panose="02020603050405020304" pitchFamily="18" charset="0"/>
              <a:cs typeface="Times New Roman" panose="02020603050405020304" pitchFamily="18" charset="0"/>
            </a:endParaRPr>
          </a:p>
        </p:txBody>
      </p:sp>
      <p:sp>
        <p:nvSpPr>
          <p:cNvPr id="44" name="TextBox 43">
            <a:extLst>
              <a:ext uri="{FF2B5EF4-FFF2-40B4-BE49-F238E27FC236}">
                <a16:creationId xmlns:a16="http://schemas.microsoft.com/office/drawing/2014/main" id="{FA5FB8BD-CBB3-423B-8E32-4CF5AC4377AE}"/>
              </a:ext>
            </a:extLst>
          </p:cNvPr>
          <p:cNvSpPr txBox="1"/>
          <p:nvPr/>
        </p:nvSpPr>
        <p:spPr>
          <a:xfrm>
            <a:off x="4563464" y="2060865"/>
            <a:ext cx="1041722" cy="261610"/>
          </a:xfrm>
          <a:prstGeom prst="rect">
            <a:avLst/>
          </a:prstGeom>
          <a:noFill/>
        </p:spPr>
        <p:txBody>
          <a:bodyPr wrap="square" rtlCol="0">
            <a:spAutoFit/>
          </a:bodyPr>
          <a:lstStyle/>
          <a:p>
            <a:r>
              <a:rPr lang="en-US" sz="1100" b="1" i="1" dirty="0">
                <a:solidFill>
                  <a:srgbClr val="C00000"/>
                </a:solidFill>
                <a:latin typeface="Times New Roman" panose="02020603050405020304" pitchFamily="18" charset="0"/>
                <a:cs typeface="Times New Roman" panose="02020603050405020304" pitchFamily="18" charset="0"/>
              </a:rPr>
              <a:t>V</a:t>
            </a:r>
            <a:r>
              <a:rPr lang="en-US" sz="1100" b="1" i="1" baseline="-25000" dirty="0">
                <a:solidFill>
                  <a:srgbClr val="C00000"/>
                </a:solidFill>
                <a:latin typeface="Times New Roman" panose="02020603050405020304" pitchFamily="18" charset="0"/>
                <a:cs typeface="Times New Roman" panose="02020603050405020304" pitchFamily="18" charset="0"/>
              </a:rPr>
              <a:t>A </a:t>
            </a:r>
            <a:r>
              <a:rPr lang="en-US" sz="1100" b="1" dirty="0">
                <a:solidFill>
                  <a:srgbClr val="C00000"/>
                </a:solidFill>
                <a:latin typeface="Times New Roman" panose="02020603050405020304" pitchFamily="18" charset="0"/>
                <a:cs typeface="Times New Roman" panose="02020603050405020304" pitchFamily="18" charset="0"/>
              </a:rPr>
              <a:t>= 9V</a:t>
            </a:r>
            <a:endParaRPr lang="en-US" sz="1100" dirty="0">
              <a:solidFill>
                <a:srgbClr val="C00000"/>
              </a:solidFill>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259FC87B-B0D2-4A87-A765-298096F62392}"/>
              </a:ext>
            </a:extLst>
          </p:cNvPr>
          <p:cNvSpPr txBox="1"/>
          <p:nvPr/>
        </p:nvSpPr>
        <p:spPr>
          <a:xfrm>
            <a:off x="4563464" y="3990707"/>
            <a:ext cx="1041722" cy="261610"/>
          </a:xfrm>
          <a:prstGeom prst="rect">
            <a:avLst/>
          </a:prstGeom>
          <a:noFill/>
        </p:spPr>
        <p:txBody>
          <a:bodyPr wrap="square" rtlCol="0">
            <a:spAutoFit/>
          </a:bodyPr>
          <a:lstStyle/>
          <a:p>
            <a:r>
              <a:rPr lang="en-US" sz="1100" b="1" i="1" dirty="0">
                <a:latin typeface="Times New Roman" panose="02020603050405020304" pitchFamily="18" charset="0"/>
                <a:cs typeface="Times New Roman" panose="02020603050405020304" pitchFamily="18" charset="0"/>
              </a:rPr>
              <a:t>V</a:t>
            </a:r>
            <a:r>
              <a:rPr lang="en-US" sz="1100" b="1" i="1" baseline="-25000" dirty="0">
                <a:latin typeface="Times New Roman" panose="02020603050405020304" pitchFamily="18" charset="0"/>
                <a:cs typeface="Times New Roman" panose="02020603050405020304" pitchFamily="18" charset="0"/>
              </a:rPr>
              <a:t>C </a:t>
            </a:r>
            <a:r>
              <a:rPr lang="en-US" sz="1100" b="1" dirty="0">
                <a:latin typeface="Times New Roman" panose="02020603050405020304" pitchFamily="18" charset="0"/>
                <a:cs typeface="Times New Roman" panose="02020603050405020304" pitchFamily="18" charset="0"/>
              </a:rPr>
              <a:t>= 0V</a:t>
            </a:r>
            <a:endParaRPr lang="en-US" sz="11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79302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4B0ED7-C6A0-4B74-9A7F-1A206AFD2722}"/>
              </a:ext>
            </a:extLst>
          </p:cNvPr>
          <p:cNvPicPr>
            <a:picLocks noChangeAspect="1"/>
          </p:cNvPicPr>
          <p:nvPr/>
        </p:nvPicPr>
        <p:blipFill>
          <a:blip r:embed="rId2"/>
          <a:stretch>
            <a:fillRect/>
          </a:stretch>
        </p:blipFill>
        <p:spPr>
          <a:xfrm>
            <a:off x="654939" y="1884260"/>
            <a:ext cx="4546917" cy="2488086"/>
          </a:xfrm>
          <a:prstGeom prst="rect">
            <a:avLst/>
          </a:prstGeom>
        </p:spPr>
      </p:pic>
      <p:grpSp>
        <p:nvGrpSpPr>
          <p:cNvPr id="6" name="Group 5">
            <a:extLst>
              <a:ext uri="{FF2B5EF4-FFF2-40B4-BE49-F238E27FC236}">
                <a16:creationId xmlns:a16="http://schemas.microsoft.com/office/drawing/2014/main" id="{5308F9F1-D276-49E2-AE0A-A638CDFBCEF3}"/>
              </a:ext>
            </a:extLst>
          </p:cNvPr>
          <p:cNvGrpSpPr/>
          <p:nvPr/>
        </p:nvGrpSpPr>
        <p:grpSpPr>
          <a:xfrm>
            <a:off x="3004506" y="2530283"/>
            <a:ext cx="1195752" cy="1195752"/>
            <a:chOff x="3143402" y="2365112"/>
            <a:chExt cx="1195752" cy="1195752"/>
          </a:xfrm>
        </p:grpSpPr>
        <p:sp>
          <p:nvSpPr>
            <p:cNvPr id="7" name="Arc 6">
              <a:extLst>
                <a:ext uri="{FF2B5EF4-FFF2-40B4-BE49-F238E27FC236}">
                  <a16:creationId xmlns:a16="http://schemas.microsoft.com/office/drawing/2014/main" id="{EFAEBF1F-AC1B-4356-8661-143D15E0D01A}"/>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1" name="TextBox 10">
              <a:extLst>
                <a:ext uri="{FF2B5EF4-FFF2-40B4-BE49-F238E27FC236}">
                  <a16:creationId xmlns:a16="http://schemas.microsoft.com/office/drawing/2014/main" id="{B4983DBA-D101-4E92-A56E-F922F2664BC5}"/>
                </a:ext>
              </a:extLst>
            </p:cNvPr>
            <p:cNvSpPr txBox="1"/>
            <p:nvPr/>
          </p:nvSpPr>
          <p:spPr>
            <a:xfrm>
              <a:off x="3216801" y="2547489"/>
              <a:ext cx="1048953" cy="830997"/>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200" dirty="0"/>
                <a:t>How much </a:t>
              </a:r>
              <a:r>
                <a:rPr lang="en-US" sz="1200" b="1" dirty="0"/>
                <a:t>current </a:t>
              </a:r>
              <a:r>
                <a:rPr lang="en-US" sz="1200" b="1" i="1" dirty="0">
                  <a:latin typeface="Times New Roman" panose="02020603050405020304" pitchFamily="18" charset="0"/>
                  <a:cs typeface="Times New Roman" panose="02020603050405020304" pitchFamily="18" charset="0"/>
                </a:rPr>
                <a:t>I </a:t>
              </a:r>
              <a:r>
                <a:rPr lang="en-US" sz="1200" dirty="0"/>
                <a:t>is flowing through this circuit.</a:t>
              </a:r>
              <a:endParaRPr lang="en-US" sz="1200" b="1" dirty="0"/>
            </a:p>
          </p:txBody>
        </p:sp>
      </p:grpSp>
      <p:pic>
        <p:nvPicPr>
          <p:cNvPr id="3" name="Picture 2">
            <a:extLst>
              <a:ext uri="{FF2B5EF4-FFF2-40B4-BE49-F238E27FC236}">
                <a16:creationId xmlns:a16="http://schemas.microsoft.com/office/drawing/2014/main" id="{7EFDCB97-6E99-4B54-BD4C-F446AA148259}"/>
              </a:ext>
            </a:extLst>
          </p:cNvPr>
          <p:cNvPicPr>
            <a:picLocks noChangeAspect="1"/>
          </p:cNvPicPr>
          <p:nvPr/>
        </p:nvPicPr>
        <p:blipFill>
          <a:blip r:embed="rId3"/>
          <a:stretch>
            <a:fillRect/>
          </a:stretch>
        </p:blipFill>
        <p:spPr>
          <a:xfrm>
            <a:off x="6018513" y="1961379"/>
            <a:ext cx="3925263" cy="2410967"/>
          </a:xfrm>
          <a:prstGeom prst="rect">
            <a:avLst/>
          </a:prstGeom>
        </p:spPr>
      </p:pic>
      <p:grpSp>
        <p:nvGrpSpPr>
          <p:cNvPr id="16" name="Group 15">
            <a:extLst>
              <a:ext uri="{FF2B5EF4-FFF2-40B4-BE49-F238E27FC236}">
                <a16:creationId xmlns:a16="http://schemas.microsoft.com/office/drawing/2014/main" id="{E7B75BB4-ECEB-42A3-87B3-8F7F7E4F2797}"/>
              </a:ext>
            </a:extLst>
          </p:cNvPr>
          <p:cNvGrpSpPr/>
          <p:nvPr/>
        </p:nvGrpSpPr>
        <p:grpSpPr>
          <a:xfrm>
            <a:off x="7458024" y="2506958"/>
            <a:ext cx="1195752" cy="1195752"/>
            <a:chOff x="3143402" y="2365112"/>
            <a:chExt cx="1195752" cy="1195752"/>
          </a:xfrm>
        </p:grpSpPr>
        <p:sp>
          <p:nvSpPr>
            <p:cNvPr id="17" name="Arc 16">
              <a:extLst>
                <a:ext uri="{FF2B5EF4-FFF2-40B4-BE49-F238E27FC236}">
                  <a16:creationId xmlns:a16="http://schemas.microsoft.com/office/drawing/2014/main" id="{93987ABD-DB7E-4CAD-8547-2AF59EB98D99}"/>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8" name="TextBox 17">
              <a:extLst>
                <a:ext uri="{FF2B5EF4-FFF2-40B4-BE49-F238E27FC236}">
                  <a16:creationId xmlns:a16="http://schemas.microsoft.com/office/drawing/2014/main" id="{53ED7B03-959E-491F-B2EF-ED31F5720A19}"/>
                </a:ext>
              </a:extLst>
            </p:cNvPr>
            <p:cNvSpPr txBox="1"/>
            <p:nvPr/>
          </p:nvSpPr>
          <p:spPr>
            <a:xfrm>
              <a:off x="3216801" y="2547489"/>
              <a:ext cx="1048953" cy="830997"/>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200" dirty="0"/>
                <a:t>How much </a:t>
              </a:r>
              <a:r>
                <a:rPr lang="en-US" sz="1200" b="1" dirty="0"/>
                <a:t>current </a:t>
              </a:r>
              <a:r>
                <a:rPr lang="en-US" sz="1200" b="1" i="1" dirty="0">
                  <a:latin typeface="Times New Roman" panose="02020603050405020304" pitchFamily="18" charset="0"/>
                  <a:cs typeface="Times New Roman" panose="02020603050405020304" pitchFamily="18" charset="0"/>
                </a:rPr>
                <a:t>I </a:t>
              </a:r>
              <a:r>
                <a:rPr lang="en-US" sz="1200" dirty="0"/>
                <a:t>is flowing through this circuit.</a:t>
              </a:r>
              <a:endParaRPr lang="en-US" sz="1200" b="1" dirty="0"/>
            </a:p>
          </p:txBody>
        </p:sp>
      </p:grpSp>
      <p:sp>
        <p:nvSpPr>
          <p:cNvPr id="19" name="TextBox 18">
            <a:extLst>
              <a:ext uri="{FF2B5EF4-FFF2-40B4-BE49-F238E27FC236}">
                <a16:creationId xmlns:a16="http://schemas.microsoft.com/office/drawing/2014/main" id="{09702C23-02D6-4028-8B64-CAB0F57C087E}"/>
              </a:ext>
            </a:extLst>
          </p:cNvPr>
          <p:cNvSpPr txBox="1"/>
          <p:nvPr/>
        </p:nvSpPr>
        <p:spPr>
          <a:xfrm>
            <a:off x="806548" y="1222367"/>
            <a:ext cx="9068972" cy="523220"/>
          </a:xfrm>
          <a:prstGeom prst="rect">
            <a:avLst/>
          </a:prstGeom>
          <a:noFill/>
        </p:spPr>
        <p:txBody>
          <a:bodyPr wrap="square" rtlCol="0">
            <a:spAutoFit/>
          </a:bodyPr>
          <a:lstStyle/>
          <a:p>
            <a:pPr algn="ctr"/>
            <a:r>
              <a:rPr lang="en-US" sz="2800" dirty="0">
                <a:latin typeface="Bebas Neue" panose="020B0606020202050201" pitchFamily="34" charset="0"/>
              </a:rPr>
              <a:t>Solve for Current </a:t>
            </a:r>
            <a:r>
              <a:rPr lang="en-US" sz="2800" b="1" i="1" dirty="0">
                <a:latin typeface="Times New Roman" panose="02020603050405020304" pitchFamily="18" charset="0"/>
                <a:cs typeface="Times New Roman" panose="02020603050405020304" pitchFamily="18" charset="0"/>
              </a:rPr>
              <a:t>I</a:t>
            </a:r>
            <a:r>
              <a:rPr lang="en-US" sz="2800" i="1" dirty="0">
                <a:latin typeface="Times New Roman" panose="02020603050405020304" pitchFamily="18" charset="0"/>
                <a:cs typeface="Times New Roman" panose="02020603050405020304" pitchFamily="18" charset="0"/>
              </a:rPr>
              <a:t> </a:t>
            </a:r>
            <a:r>
              <a:rPr lang="en-US" sz="2800" dirty="0">
                <a:latin typeface="Bebas Neue" panose="020B0606020202050201" pitchFamily="34" charset="0"/>
              </a:rPr>
              <a:t>in resistor-diode circuit</a:t>
            </a:r>
            <a:endParaRPr 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593230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4B0ED7-C6A0-4B74-9A7F-1A206AFD2722}"/>
              </a:ext>
            </a:extLst>
          </p:cNvPr>
          <p:cNvPicPr>
            <a:picLocks noChangeAspect="1"/>
          </p:cNvPicPr>
          <p:nvPr/>
        </p:nvPicPr>
        <p:blipFill>
          <a:blip r:embed="rId2"/>
          <a:stretch>
            <a:fillRect/>
          </a:stretch>
        </p:blipFill>
        <p:spPr>
          <a:xfrm>
            <a:off x="654939" y="1884260"/>
            <a:ext cx="4546917" cy="2488086"/>
          </a:xfrm>
          <a:prstGeom prst="rect">
            <a:avLst/>
          </a:prstGeom>
        </p:spPr>
      </p:pic>
      <p:pic>
        <p:nvPicPr>
          <p:cNvPr id="3" name="Picture 2">
            <a:extLst>
              <a:ext uri="{FF2B5EF4-FFF2-40B4-BE49-F238E27FC236}">
                <a16:creationId xmlns:a16="http://schemas.microsoft.com/office/drawing/2014/main" id="{7EFDCB97-6E99-4B54-BD4C-F446AA148259}"/>
              </a:ext>
            </a:extLst>
          </p:cNvPr>
          <p:cNvPicPr>
            <a:picLocks noChangeAspect="1"/>
          </p:cNvPicPr>
          <p:nvPr/>
        </p:nvPicPr>
        <p:blipFill>
          <a:blip r:embed="rId3"/>
          <a:stretch>
            <a:fillRect/>
          </a:stretch>
        </p:blipFill>
        <p:spPr>
          <a:xfrm>
            <a:off x="6509684" y="1972871"/>
            <a:ext cx="3925263" cy="2410967"/>
          </a:xfrm>
          <a:prstGeom prst="rect">
            <a:avLst/>
          </a:prstGeom>
        </p:spPr>
      </p:pic>
      <p:sp>
        <p:nvSpPr>
          <p:cNvPr id="19" name="TextBox 18">
            <a:extLst>
              <a:ext uri="{FF2B5EF4-FFF2-40B4-BE49-F238E27FC236}">
                <a16:creationId xmlns:a16="http://schemas.microsoft.com/office/drawing/2014/main" id="{09702C23-02D6-4028-8B64-CAB0F57C087E}"/>
              </a:ext>
            </a:extLst>
          </p:cNvPr>
          <p:cNvSpPr txBox="1"/>
          <p:nvPr/>
        </p:nvSpPr>
        <p:spPr>
          <a:xfrm>
            <a:off x="825305" y="1016046"/>
            <a:ext cx="10494497" cy="523220"/>
          </a:xfrm>
          <a:prstGeom prst="rect">
            <a:avLst/>
          </a:prstGeom>
          <a:noFill/>
        </p:spPr>
        <p:txBody>
          <a:bodyPr wrap="square" rtlCol="0">
            <a:spAutoFit/>
          </a:bodyPr>
          <a:lstStyle/>
          <a:p>
            <a:pPr algn="ctr"/>
            <a:r>
              <a:rPr lang="en-US" sz="2800" dirty="0">
                <a:latin typeface="Bebas Neue" panose="020B0606020202050201" pitchFamily="34" charset="0"/>
              </a:rPr>
              <a:t>Step 1: identify nodes and voltage drops</a:t>
            </a:r>
          </a:p>
        </p:txBody>
      </p:sp>
      <p:grpSp>
        <p:nvGrpSpPr>
          <p:cNvPr id="73" name="Group 72">
            <a:extLst>
              <a:ext uri="{FF2B5EF4-FFF2-40B4-BE49-F238E27FC236}">
                <a16:creationId xmlns:a16="http://schemas.microsoft.com/office/drawing/2014/main" id="{145D4645-EBD4-4836-A5A1-196F456D41E2}"/>
              </a:ext>
            </a:extLst>
          </p:cNvPr>
          <p:cNvGrpSpPr/>
          <p:nvPr/>
        </p:nvGrpSpPr>
        <p:grpSpPr>
          <a:xfrm>
            <a:off x="5065402" y="1963250"/>
            <a:ext cx="1440075" cy="2376356"/>
            <a:chOff x="5065402" y="1963250"/>
            <a:chExt cx="1440075" cy="2376356"/>
          </a:xfrm>
        </p:grpSpPr>
        <p:grpSp>
          <p:nvGrpSpPr>
            <p:cNvPr id="29" name="Group 28">
              <a:extLst>
                <a:ext uri="{FF2B5EF4-FFF2-40B4-BE49-F238E27FC236}">
                  <a16:creationId xmlns:a16="http://schemas.microsoft.com/office/drawing/2014/main" id="{F2CC2513-D590-45C7-AB4C-408875857174}"/>
                </a:ext>
              </a:extLst>
            </p:cNvPr>
            <p:cNvGrpSpPr/>
            <p:nvPr/>
          </p:nvGrpSpPr>
          <p:grpSpPr>
            <a:xfrm>
              <a:off x="5065402" y="2434488"/>
              <a:ext cx="168634" cy="809717"/>
              <a:chOff x="5065402" y="2434488"/>
              <a:chExt cx="168634" cy="809717"/>
            </a:xfrm>
          </p:grpSpPr>
          <p:sp>
            <p:nvSpPr>
              <p:cNvPr id="22" name="Right Brace 21">
                <a:extLst>
                  <a:ext uri="{FF2B5EF4-FFF2-40B4-BE49-F238E27FC236}">
                    <a16:creationId xmlns:a16="http://schemas.microsoft.com/office/drawing/2014/main" id="{9867A610-8843-44DF-A48A-51C425331502}"/>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E2C7C7-B0DE-4634-8106-2D1BE06A6583}"/>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26" name="TextBox 25">
                <a:extLst>
                  <a:ext uri="{FF2B5EF4-FFF2-40B4-BE49-F238E27FC236}">
                    <a16:creationId xmlns:a16="http://schemas.microsoft.com/office/drawing/2014/main" id="{F2E24367-9DEA-46FB-989C-6F33DD2AC075}"/>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28" name="TextBox 27">
              <a:extLst>
                <a:ext uri="{FF2B5EF4-FFF2-40B4-BE49-F238E27FC236}">
                  <a16:creationId xmlns:a16="http://schemas.microsoft.com/office/drawing/2014/main" id="{8A8E9C1A-4A64-48B1-9CEE-4A37DE845321}"/>
                </a:ext>
              </a:extLst>
            </p:cNvPr>
            <p:cNvSpPr txBox="1"/>
            <p:nvPr/>
          </p:nvSpPr>
          <p:spPr>
            <a:xfrm>
              <a:off x="5197263" y="2660045"/>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R</a:t>
              </a:r>
              <a:endParaRPr lang="en-US" dirty="0"/>
            </a:p>
          </p:txBody>
        </p:sp>
        <p:grpSp>
          <p:nvGrpSpPr>
            <p:cNvPr id="30" name="Group 29">
              <a:extLst>
                <a:ext uri="{FF2B5EF4-FFF2-40B4-BE49-F238E27FC236}">
                  <a16:creationId xmlns:a16="http://schemas.microsoft.com/office/drawing/2014/main" id="{DDDEEE15-31B9-416E-9DF8-A289571CD941}"/>
                </a:ext>
              </a:extLst>
            </p:cNvPr>
            <p:cNvGrpSpPr/>
            <p:nvPr/>
          </p:nvGrpSpPr>
          <p:grpSpPr>
            <a:xfrm>
              <a:off x="5065402" y="3249122"/>
              <a:ext cx="168634" cy="809717"/>
              <a:chOff x="5065402" y="2434488"/>
              <a:chExt cx="168634" cy="809717"/>
            </a:xfrm>
          </p:grpSpPr>
          <p:sp>
            <p:nvSpPr>
              <p:cNvPr id="31" name="Right Brace 30">
                <a:extLst>
                  <a:ext uri="{FF2B5EF4-FFF2-40B4-BE49-F238E27FC236}">
                    <a16:creationId xmlns:a16="http://schemas.microsoft.com/office/drawing/2014/main" id="{FE4A9DF3-1D73-4B2D-8E46-087A82A1F05D}"/>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2838687A-028F-4B34-BCFA-B831DA4CC73F}"/>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3" name="TextBox 32">
                <a:extLst>
                  <a:ext uri="{FF2B5EF4-FFF2-40B4-BE49-F238E27FC236}">
                    <a16:creationId xmlns:a16="http://schemas.microsoft.com/office/drawing/2014/main" id="{3D094EED-5D75-44A6-A22A-8F6781EADFC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4" name="TextBox 33">
              <a:extLst>
                <a:ext uri="{FF2B5EF4-FFF2-40B4-BE49-F238E27FC236}">
                  <a16:creationId xmlns:a16="http://schemas.microsoft.com/office/drawing/2014/main" id="{51A5C6CE-57A3-47E9-B6C1-DDA5C86AF88A}"/>
                </a:ext>
              </a:extLst>
            </p:cNvPr>
            <p:cNvSpPr txBox="1"/>
            <p:nvPr/>
          </p:nvSpPr>
          <p:spPr>
            <a:xfrm>
              <a:off x="5197205" y="3478893"/>
              <a:ext cx="118869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132D0EBB-FDBA-4117-B821-7044EC0AF68B}"/>
                </a:ext>
              </a:extLst>
            </p:cNvPr>
            <p:cNvGrpSpPr/>
            <p:nvPr/>
          </p:nvGrpSpPr>
          <p:grpSpPr>
            <a:xfrm>
              <a:off x="5593058" y="1963250"/>
              <a:ext cx="168634" cy="2376356"/>
              <a:chOff x="5065402" y="2413035"/>
              <a:chExt cx="168634" cy="2376356"/>
            </a:xfrm>
          </p:grpSpPr>
          <p:sp>
            <p:nvSpPr>
              <p:cNvPr id="36" name="Right Brace 35">
                <a:extLst>
                  <a:ext uri="{FF2B5EF4-FFF2-40B4-BE49-F238E27FC236}">
                    <a16:creationId xmlns:a16="http://schemas.microsoft.com/office/drawing/2014/main" id="{0DA91F98-2E13-4F00-A365-DFDD630B228B}"/>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A947AB34-D6C7-4C70-847F-64B9CDB68189}"/>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8" name="TextBox 37">
                <a:extLst>
                  <a:ext uri="{FF2B5EF4-FFF2-40B4-BE49-F238E27FC236}">
                    <a16:creationId xmlns:a16="http://schemas.microsoft.com/office/drawing/2014/main" id="{2B3F5931-0088-4308-9912-6C972A7B346A}"/>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9" name="TextBox 38">
              <a:extLst>
                <a:ext uri="{FF2B5EF4-FFF2-40B4-BE49-F238E27FC236}">
                  <a16:creationId xmlns:a16="http://schemas.microsoft.com/office/drawing/2014/main" id="{76739786-A565-49FF-8240-74CA8A539484}"/>
                </a:ext>
              </a:extLst>
            </p:cNvPr>
            <p:cNvSpPr txBox="1"/>
            <p:nvPr/>
          </p:nvSpPr>
          <p:spPr>
            <a:xfrm>
              <a:off x="5717109" y="2943491"/>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cc</a:t>
              </a:r>
              <a:endParaRPr lang="en-US" dirty="0"/>
            </a:p>
          </p:txBody>
        </p:sp>
      </p:grpSp>
      <p:sp>
        <p:nvSpPr>
          <p:cNvPr id="47" name="Freeform: Shape 46">
            <a:extLst>
              <a:ext uri="{FF2B5EF4-FFF2-40B4-BE49-F238E27FC236}">
                <a16:creationId xmlns:a16="http://schemas.microsoft.com/office/drawing/2014/main" id="{C3B991BB-B288-449A-B5FA-62ECFF5CB43E}"/>
              </a:ext>
            </a:extLst>
          </p:cNvPr>
          <p:cNvSpPr/>
          <p:nvPr/>
        </p:nvSpPr>
        <p:spPr>
          <a:xfrm>
            <a:off x="2711839" y="2083150"/>
            <a:ext cx="1919786"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E18DFC6-C841-43F7-BD3D-F07A4C16500B}"/>
              </a:ext>
            </a:extLst>
          </p:cNvPr>
          <p:cNvSpPr/>
          <p:nvPr/>
        </p:nvSpPr>
        <p:spPr>
          <a:xfrm>
            <a:off x="4425620" y="3011530"/>
            <a:ext cx="216442" cy="514905"/>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1" name="Freeform: Shape 50">
            <a:extLst>
              <a:ext uri="{FF2B5EF4-FFF2-40B4-BE49-F238E27FC236}">
                <a16:creationId xmlns:a16="http://schemas.microsoft.com/office/drawing/2014/main" id="{D2D007E9-0A5E-4878-B3C2-C95B1E4A8EB4}"/>
              </a:ext>
            </a:extLst>
          </p:cNvPr>
          <p:cNvSpPr/>
          <p:nvPr/>
        </p:nvSpPr>
        <p:spPr>
          <a:xfrm>
            <a:off x="2619531" y="2387184"/>
            <a:ext cx="2031167"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7FA45EB-68B5-414A-828C-98A2485EB982}"/>
              </a:ext>
            </a:extLst>
          </p:cNvPr>
          <p:cNvCxnSpPr>
            <a:cxnSpLocks/>
          </p:cNvCxnSpPr>
          <p:nvPr/>
        </p:nvCxnSpPr>
        <p:spPr>
          <a:xfrm flipH="1">
            <a:off x="4492691" y="1884444"/>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72B7A0D-E836-44DB-AA0D-5824168E96AE}"/>
              </a:ext>
            </a:extLst>
          </p:cNvPr>
          <p:cNvSpPr txBox="1"/>
          <p:nvPr/>
        </p:nvSpPr>
        <p:spPr>
          <a:xfrm>
            <a:off x="4278918" y="1617066"/>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cxnSp>
        <p:nvCxnSpPr>
          <p:cNvPr id="54" name="Straight Connector 53">
            <a:extLst>
              <a:ext uri="{FF2B5EF4-FFF2-40B4-BE49-F238E27FC236}">
                <a16:creationId xmlns:a16="http://schemas.microsoft.com/office/drawing/2014/main" id="{564B871B-19A2-43E2-890B-1B2196654227}"/>
              </a:ext>
            </a:extLst>
          </p:cNvPr>
          <p:cNvCxnSpPr>
            <a:cxnSpLocks/>
          </p:cNvCxnSpPr>
          <p:nvPr/>
        </p:nvCxnSpPr>
        <p:spPr>
          <a:xfrm>
            <a:off x="4383167" y="4293920"/>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45CEBF-7B13-4FE2-872C-9339F91F26BA}"/>
              </a:ext>
            </a:extLst>
          </p:cNvPr>
          <p:cNvSpPr txBox="1"/>
          <p:nvPr/>
        </p:nvSpPr>
        <p:spPr>
          <a:xfrm>
            <a:off x="4213094" y="4383838"/>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57" name="Straight Connector 56">
            <a:extLst>
              <a:ext uri="{FF2B5EF4-FFF2-40B4-BE49-F238E27FC236}">
                <a16:creationId xmlns:a16="http://schemas.microsoft.com/office/drawing/2014/main" id="{B32A0CC5-00F0-413A-9E5D-DC0B381D4CD1}"/>
              </a:ext>
            </a:extLst>
          </p:cNvPr>
          <p:cNvCxnSpPr>
            <a:cxnSpLocks/>
          </p:cNvCxnSpPr>
          <p:nvPr/>
        </p:nvCxnSpPr>
        <p:spPr>
          <a:xfrm flipH="1" flipV="1">
            <a:off x="4114455" y="3111174"/>
            <a:ext cx="164464" cy="1203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F30CD7F-0D30-4841-888F-CC30234E4E0E}"/>
              </a:ext>
            </a:extLst>
          </p:cNvPr>
          <p:cNvSpPr txBox="1"/>
          <p:nvPr/>
        </p:nvSpPr>
        <p:spPr>
          <a:xfrm>
            <a:off x="3507125" y="2842535"/>
            <a:ext cx="792834" cy="307777"/>
          </a:xfrm>
          <a:prstGeom prst="rect">
            <a:avLst/>
          </a:prstGeom>
          <a:noFill/>
        </p:spPr>
        <p:txBody>
          <a:bodyPr wrap="square" rtlCol="0">
            <a:spAutoFit/>
          </a:bodyPr>
          <a:lstStyle/>
          <a:p>
            <a:r>
              <a:rPr lang="en-US" sz="1400" b="1" i="1" dirty="0">
                <a:solidFill>
                  <a:srgbClr val="7030A0"/>
                </a:solidFill>
                <a:latin typeface="Times New Roman" panose="02020603050405020304" pitchFamily="18" charset="0"/>
                <a:cs typeface="Times New Roman" panose="02020603050405020304" pitchFamily="18" charset="0"/>
              </a:rPr>
              <a:t>Node B</a:t>
            </a:r>
            <a:r>
              <a:rPr lang="en-US" sz="1400" b="1" i="1" baseline="-25000" dirty="0">
                <a:solidFill>
                  <a:srgbClr val="7030A0"/>
                </a:solidFill>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8DF8331-B684-464A-8928-06D0026AE697}"/>
                  </a:ext>
                </a:extLst>
              </p:cNvPr>
              <p:cNvSpPr txBox="1"/>
              <p:nvPr/>
            </p:nvSpPr>
            <p:spPr>
              <a:xfrm>
                <a:off x="6663397" y="4848795"/>
                <a:ext cx="22088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𝑐𝑐</m:t>
                          </m:r>
                        </m:sub>
                      </m:sSub>
                      <m:r>
                        <a:rPr lang="en-US" sz="280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𝐷</m:t>
                          </m:r>
                        </m:sub>
                      </m:sSub>
                    </m:oMath>
                  </m:oMathPara>
                </a14:m>
                <a:endParaRPr lang="en-US" sz="2800" dirty="0"/>
              </a:p>
            </p:txBody>
          </p:sp>
        </mc:Choice>
        <mc:Fallback xmlns="">
          <p:sp>
            <p:nvSpPr>
              <p:cNvPr id="62" name="TextBox 61">
                <a:extLst>
                  <a:ext uri="{FF2B5EF4-FFF2-40B4-BE49-F238E27FC236}">
                    <a16:creationId xmlns:a16="http://schemas.microsoft.com/office/drawing/2014/main" id="{A8DF8331-B684-464A-8928-06D0026AE697}"/>
                  </a:ext>
                </a:extLst>
              </p:cNvPr>
              <p:cNvSpPr txBox="1">
                <a:spLocks noRot="1" noChangeAspect="1" noMove="1" noResize="1" noEditPoints="1" noAdjustHandles="1" noChangeArrowheads="1" noChangeShapeType="1" noTextEdit="1"/>
              </p:cNvSpPr>
              <p:nvPr/>
            </p:nvSpPr>
            <p:spPr>
              <a:xfrm>
                <a:off x="6663397" y="4848795"/>
                <a:ext cx="2208874" cy="430887"/>
              </a:xfrm>
              <a:prstGeom prst="rect">
                <a:avLst/>
              </a:prstGeom>
              <a:blipFill>
                <a:blip r:embed="rId4"/>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C4FC545F-7B16-4C92-8287-C1D569E3EC9D}"/>
              </a:ext>
            </a:extLst>
          </p:cNvPr>
          <p:cNvSpPr txBox="1"/>
          <p:nvPr/>
        </p:nvSpPr>
        <p:spPr>
          <a:xfrm>
            <a:off x="1488532" y="4806777"/>
            <a:ext cx="5174865" cy="646331"/>
          </a:xfrm>
          <a:prstGeom prst="rect">
            <a:avLst/>
          </a:prstGeom>
          <a:noFill/>
        </p:spPr>
        <p:txBody>
          <a:bodyPr wrap="square" rtlCol="0">
            <a:spAutoFit/>
          </a:bodyPr>
          <a:lstStyle/>
          <a:p>
            <a:r>
              <a:rPr lang="en-US" dirty="0">
                <a:latin typeface="Segoe Condensed" panose="020B0606040200020203" pitchFamily="34" charset="0"/>
              </a:rPr>
              <a:t>From </a:t>
            </a:r>
            <a:r>
              <a:rPr lang="en-US" b="1" dirty="0">
                <a:latin typeface="Segoe Condensed" panose="020B0606040200020203" pitchFamily="34" charset="0"/>
              </a:rPr>
              <a:t>Kirchhoff’s Voltage Law </a:t>
            </a:r>
            <a:r>
              <a:rPr lang="en-US" dirty="0">
                <a:latin typeface="Segoe Condensed" panose="020B0606040200020203" pitchFamily="34" charset="0"/>
              </a:rPr>
              <a:t>we know that the sum of all voltages in a closed loop in a circuit equals zero:</a:t>
            </a:r>
          </a:p>
        </p:txBody>
      </p:sp>
      <p:sp>
        <p:nvSpPr>
          <p:cNvPr id="64" name="Freeform: Shape 63">
            <a:extLst>
              <a:ext uri="{FF2B5EF4-FFF2-40B4-BE49-F238E27FC236}">
                <a16:creationId xmlns:a16="http://schemas.microsoft.com/office/drawing/2014/main" id="{1E84988E-6F35-4E9D-A6D2-88427AA18FDC}"/>
              </a:ext>
            </a:extLst>
          </p:cNvPr>
          <p:cNvSpPr/>
          <p:nvPr/>
        </p:nvSpPr>
        <p:spPr>
          <a:xfrm>
            <a:off x="7291754" y="2016369"/>
            <a:ext cx="2433710" cy="600222"/>
          </a:xfrm>
          <a:custGeom>
            <a:avLst/>
            <a:gdLst>
              <a:gd name="connsiteX0" fmla="*/ 0 w 2504049"/>
              <a:gd name="connsiteY0" fmla="*/ 595533 h 600222"/>
              <a:gd name="connsiteX1" fmla="*/ 0 w 2504049"/>
              <a:gd name="connsiteY1" fmla="*/ 0 h 600222"/>
              <a:gd name="connsiteX2" fmla="*/ 2504049 w 2504049"/>
              <a:gd name="connsiteY2" fmla="*/ 0 h 600222"/>
              <a:gd name="connsiteX3" fmla="*/ 2504049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504049"/>
              <a:gd name="connsiteY0" fmla="*/ 595533 h 600222"/>
              <a:gd name="connsiteX1" fmla="*/ 0 w 2504049"/>
              <a:gd name="connsiteY1" fmla="*/ 0 h 600222"/>
              <a:gd name="connsiteX2" fmla="*/ 2504049 w 2504049"/>
              <a:gd name="connsiteY2" fmla="*/ 0 h 600222"/>
              <a:gd name="connsiteX3" fmla="*/ 2485292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485292"/>
              <a:gd name="connsiteY0" fmla="*/ 595533 h 600222"/>
              <a:gd name="connsiteX1" fmla="*/ 0 w 2485292"/>
              <a:gd name="connsiteY1" fmla="*/ 0 h 600222"/>
              <a:gd name="connsiteX2" fmla="*/ 2485292 w 2485292"/>
              <a:gd name="connsiteY2" fmla="*/ 0 h 600222"/>
              <a:gd name="connsiteX3" fmla="*/ 2485292 w 2485292"/>
              <a:gd name="connsiteY3" fmla="*/ 426720 h 600222"/>
              <a:gd name="connsiteX4" fmla="*/ 2227384 w 2485292"/>
              <a:gd name="connsiteY4" fmla="*/ 426720 h 600222"/>
              <a:gd name="connsiteX5" fmla="*/ 2227384 w 2485292"/>
              <a:gd name="connsiteY5" fmla="*/ 225083 h 600222"/>
              <a:gd name="connsiteX6" fmla="*/ 248529 w 2485292"/>
              <a:gd name="connsiteY6" fmla="*/ 225083 h 600222"/>
              <a:gd name="connsiteX7" fmla="*/ 248529 w 2485292"/>
              <a:gd name="connsiteY7" fmla="*/ 600222 h 600222"/>
              <a:gd name="connsiteX8" fmla="*/ 0 w 2485292"/>
              <a:gd name="connsiteY8" fmla="*/ 595533 h 60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292" h="600222">
                <a:moveTo>
                  <a:pt x="0" y="595533"/>
                </a:moveTo>
                <a:lnTo>
                  <a:pt x="0" y="0"/>
                </a:lnTo>
                <a:lnTo>
                  <a:pt x="2485292" y="0"/>
                </a:lnTo>
                <a:lnTo>
                  <a:pt x="2485292" y="426720"/>
                </a:lnTo>
                <a:lnTo>
                  <a:pt x="2227384" y="426720"/>
                </a:lnTo>
                <a:lnTo>
                  <a:pt x="2227384" y="225083"/>
                </a:lnTo>
                <a:lnTo>
                  <a:pt x="248529" y="225083"/>
                </a:lnTo>
                <a:lnTo>
                  <a:pt x="248529" y="600222"/>
                </a:lnTo>
                <a:lnTo>
                  <a:pt x="0" y="595533"/>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D15AEC4-3222-4CC5-900C-EFE1C81A4C59}"/>
              </a:ext>
            </a:extLst>
          </p:cNvPr>
          <p:cNvSpPr/>
          <p:nvPr/>
        </p:nvSpPr>
        <p:spPr>
          <a:xfrm>
            <a:off x="9509022" y="3029377"/>
            <a:ext cx="216442" cy="448292"/>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66" name="Freeform: Shape 65">
            <a:extLst>
              <a:ext uri="{FF2B5EF4-FFF2-40B4-BE49-F238E27FC236}">
                <a16:creationId xmlns:a16="http://schemas.microsoft.com/office/drawing/2014/main" id="{FAEA3543-0630-4A01-9A5C-3916DABD44D9}"/>
              </a:ext>
            </a:extLst>
          </p:cNvPr>
          <p:cNvSpPr/>
          <p:nvPr/>
        </p:nvSpPr>
        <p:spPr>
          <a:xfrm>
            <a:off x="7299298" y="3214215"/>
            <a:ext cx="2442867" cy="1017543"/>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 name="connsiteX0" fmla="*/ 0 w 2031167"/>
              <a:gd name="connsiteY0" fmla="*/ 822500 h 1840043"/>
              <a:gd name="connsiteX1" fmla="*/ 0 w 2031167"/>
              <a:gd name="connsiteY1" fmla="*/ 1840043 h 1840043"/>
              <a:gd name="connsiteX2" fmla="*/ 2031167 w 2031167"/>
              <a:gd name="connsiteY2" fmla="*/ 1840043 h 1840043"/>
              <a:gd name="connsiteX3" fmla="*/ 2031167 w 2031167"/>
              <a:gd name="connsiteY3" fmla="*/ 1487774 h 1840043"/>
              <a:gd name="connsiteX4" fmla="*/ 1813810 w 2031167"/>
              <a:gd name="connsiteY4" fmla="*/ 1487774 h 1840043"/>
              <a:gd name="connsiteX5" fmla="*/ 1813810 w 2031167"/>
              <a:gd name="connsiteY5" fmla="*/ 1645171 h 1840043"/>
              <a:gd name="connsiteX6" fmla="*/ 168639 w 2031167"/>
              <a:gd name="connsiteY6" fmla="*/ 1645171 h 1840043"/>
              <a:gd name="connsiteX7" fmla="*/ 172386 w 2031167"/>
              <a:gd name="connsiteY7" fmla="*/ 0 h 1840043"/>
              <a:gd name="connsiteX8" fmla="*/ 0 w 2031167"/>
              <a:gd name="connsiteY8" fmla="*/ 822500 h 18400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80384 w 2031167"/>
              <a:gd name="connsiteY7" fmla="*/ 12183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56391 w 2031167"/>
              <a:gd name="connsiteY7" fmla="*/ 7494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92631 w 2031167"/>
              <a:gd name="connsiteY6" fmla="*/ 794535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76636 w 2031167"/>
              <a:gd name="connsiteY6" fmla="*/ 803913 h 1017543"/>
              <a:gd name="connsiteX7" fmla="*/ 176384 w 2031167"/>
              <a:gd name="connsiteY7" fmla="*/ 2805 h 1017543"/>
              <a:gd name="connsiteX8" fmla="*/ 0 w 2031167"/>
              <a:gd name="connsiteY8" fmla="*/ 0 h 1017543"/>
              <a:gd name="connsiteX0" fmla="*/ 0 w 2051161"/>
              <a:gd name="connsiteY0" fmla="*/ 0 h 1017543"/>
              <a:gd name="connsiteX1" fmla="*/ 0 w 2051161"/>
              <a:gd name="connsiteY1" fmla="*/ 1017543 h 1017543"/>
              <a:gd name="connsiteX2" fmla="*/ 2031167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57797 w 2051161"/>
              <a:gd name="connsiteY5" fmla="*/ 827360 h 1017543"/>
              <a:gd name="connsiteX6" fmla="*/ 176636 w 2051161"/>
              <a:gd name="connsiteY6" fmla="*/ 803913 h 1017543"/>
              <a:gd name="connsiteX7" fmla="*/ 176384 w 2051161"/>
              <a:gd name="connsiteY7" fmla="*/ 2805 h 1017543"/>
              <a:gd name="connsiteX8" fmla="*/ 0 w 2051161"/>
              <a:gd name="connsiteY8" fmla="*/ 0 h 1017543"/>
              <a:gd name="connsiteX0" fmla="*/ 0 w 2079152"/>
              <a:gd name="connsiteY0" fmla="*/ 0 h 1017543"/>
              <a:gd name="connsiteX1" fmla="*/ 0 w 2079152"/>
              <a:gd name="connsiteY1" fmla="*/ 1017543 h 1017543"/>
              <a:gd name="connsiteX2" fmla="*/ 2051161 w 2079152"/>
              <a:gd name="connsiteY2" fmla="*/ 1017543 h 1017543"/>
              <a:gd name="connsiteX3" fmla="*/ 2079152 w 2079152"/>
              <a:gd name="connsiteY3" fmla="*/ 637138 h 1017543"/>
              <a:gd name="connsiteX4" fmla="*/ 1865794 w 2079152"/>
              <a:gd name="connsiteY4" fmla="*/ 665274 h 1017543"/>
              <a:gd name="connsiteX5" fmla="*/ 1857797 w 2079152"/>
              <a:gd name="connsiteY5" fmla="*/ 827360 h 1017543"/>
              <a:gd name="connsiteX6" fmla="*/ 176636 w 2079152"/>
              <a:gd name="connsiteY6" fmla="*/ 803913 h 1017543"/>
              <a:gd name="connsiteX7" fmla="*/ 176384 w 2079152"/>
              <a:gd name="connsiteY7" fmla="*/ 2805 h 1017543"/>
              <a:gd name="connsiteX8" fmla="*/ 0 w 2079152"/>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65794 w 2083151"/>
              <a:gd name="connsiteY4" fmla="*/ 665274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81789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151" h="1017543">
                <a:moveTo>
                  <a:pt x="0" y="0"/>
                </a:moveTo>
                <a:lnTo>
                  <a:pt x="0" y="1017543"/>
                </a:lnTo>
                <a:lnTo>
                  <a:pt x="2083151" y="1017543"/>
                </a:lnTo>
                <a:lnTo>
                  <a:pt x="2079152" y="637138"/>
                </a:lnTo>
                <a:lnTo>
                  <a:pt x="1885788" y="627760"/>
                </a:lnTo>
                <a:lnTo>
                  <a:pt x="1881789" y="827360"/>
                </a:lnTo>
                <a:lnTo>
                  <a:pt x="176636" y="803913"/>
                </a:lnTo>
                <a:cubicBezTo>
                  <a:pt x="179218" y="530624"/>
                  <a:pt x="173802" y="276094"/>
                  <a:pt x="176384" y="2805"/>
                </a:cubicBez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9D18832D-7501-4421-A0BC-1E769CE875F0}"/>
              </a:ext>
            </a:extLst>
          </p:cNvPr>
          <p:cNvCxnSpPr>
            <a:cxnSpLocks/>
          </p:cNvCxnSpPr>
          <p:nvPr/>
        </p:nvCxnSpPr>
        <p:spPr>
          <a:xfrm flipH="1">
            <a:off x="9473227" y="1850299"/>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748D755-FF74-405F-BB51-D250C1060AE0}"/>
              </a:ext>
            </a:extLst>
          </p:cNvPr>
          <p:cNvSpPr txBox="1"/>
          <p:nvPr/>
        </p:nvSpPr>
        <p:spPr>
          <a:xfrm>
            <a:off x="9259454" y="1582921"/>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cxnSp>
        <p:nvCxnSpPr>
          <p:cNvPr id="69" name="Straight Connector 68">
            <a:extLst>
              <a:ext uri="{FF2B5EF4-FFF2-40B4-BE49-F238E27FC236}">
                <a16:creationId xmlns:a16="http://schemas.microsoft.com/office/drawing/2014/main" id="{150C1AC6-9988-48CF-B778-F53092FBE313}"/>
              </a:ext>
            </a:extLst>
          </p:cNvPr>
          <p:cNvCxnSpPr>
            <a:cxnSpLocks/>
          </p:cNvCxnSpPr>
          <p:nvPr/>
        </p:nvCxnSpPr>
        <p:spPr>
          <a:xfrm>
            <a:off x="9363703" y="4259775"/>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5F3FC41-F072-4C9B-B9F9-F7950DFBBC94}"/>
              </a:ext>
            </a:extLst>
          </p:cNvPr>
          <p:cNvSpPr txBox="1"/>
          <p:nvPr/>
        </p:nvSpPr>
        <p:spPr>
          <a:xfrm>
            <a:off x="9193630" y="4349693"/>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71" name="Straight Connector 70">
            <a:extLst>
              <a:ext uri="{FF2B5EF4-FFF2-40B4-BE49-F238E27FC236}">
                <a16:creationId xmlns:a16="http://schemas.microsoft.com/office/drawing/2014/main" id="{6F62A40D-9DE8-464A-A09D-98B1AD246146}"/>
              </a:ext>
            </a:extLst>
          </p:cNvPr>
          <p:cNvCxnSpPr>
            <a:cxnSpLocks/>
          </p:cNvCxnSpPr>
          <p:nvPr/>
        </p:nvCxnSpPr>
        <p:spPr>
          <a:xfrm flipH="1" flipV="1">
            <a:off x="9168595" y="3155539"/>
            <a:ext cx="164464" cy="1203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C374550-566B-4C4C-8022-8D7553409E17}"/>
              </a:ext>
            </a:extLst>
          </p:cNvPr>
          <p:cNvSpPr txBox="1"/>
          <p:nvPr/>
        </p:nvSpPr>
        <p:spPr>
          <a:xfrm>
            <a:off x="8561265" y="2886900"/>
            <a:ext cx="792834" cy="307777"/>
          </a:xfrm>
          <a:prstGeom prst="rect">
            <a:avLst/>
          </a:prstGeom>
          <a:noFill/>
        </p:spPr>
        <p:txBody>
          <a:bodyPr wrap="square" rtlCol="0">
            <a:spAutoFit/>
          </a:bodyPr>
          <a:lstStyle/>
          <a:p>
            <a:r>
              <a:rPr lang="en-US" sz="1400" b="1" i="1" dirty="0">
                <a:solidFill>
                  <a:srgbClr val="7030A0"/>
                </a:solidFill>
                <a:latin typeface="Times New Roman" panose="02020603050405020304" pitchFamily="18" charset="0"/>
                <a:cs typeface="Times New Roman" panose="02020603050405020304" pitchFamily="18" charset="0"/>
              </a:rPr>
              <a:t>Node B</a:t>
            </a:r>
            <a:r>
              <a:rPr lang="en-US" sz="1400" b="1" i="1" baseline="-25000" dirty="0">
                <a:solidFill>
                  <a:srgbClr val="7030A0"/>
                </a:solidFill>
                <a:latin typeface="Times New Roman" panose="02020603050405020304" pitchFamily="18" charset="0"/>
                <a:cs typeface="Times New Roman" panose="02020603050405020304" pitchFamily="18" charset="0"/>
              </a:rPr>
              <a:t> </a:t>
            </a:r>
          </a:p>
        </p:txBody>
      </p:sp>
      <p:grpSp>
        <p:nvGrpSpPr>
          <p:cNvPr id="74" name="Group 73">
            <a:extLst>
              <a:ext uri="{FF2B5EF4-FFF2-40B4-BE49-F238E27FC236}">
                <a16:creationId xmlns:a16="http://schemas.microsoft.com/office/drawing/2014/main" id="{88DA1917-D8E4-40EC-B0A4-8D9F73C86886}"/>
              </a:ext>
            </a:extLst>
          </p:cNvPr>
          <p:cNvGrpSpPr/>
          <p:nvPr/>
        </p:nvGrpSpPr>
        <p:grpSpPr>
          <a:xfrm>
            <a:off x="10285671" y="1931144"/>
            <a:ext cx="1440075" cy="2376356"/>
            <a:chOff x="5065402" y="1963250"/>
            <a:chExt cx="1440075" cy="2376356"/>
          </a:xfrm>
        </p:grpSpPr>
        <p:grpSp>
          <p:nvGrpSpPr>
            <p:cNvPr id="75" name="Group 74">
              <a:extLst>
                <a:ext uri="{FF2B5EF4-FFF2-40B4-BE49-F238E27FC236}">
                  <a16:creationId xmlns:a16="http://schemas.microsoft.com/office/drawing/2014/main" id="{3A7B34BB-72E8-4FE2-BB10-E29B71DDE18A}"/>
                </a:ext>
              </a:extLst>
            </p:cNvPr>
            <p:cNvGrpSpPr/>
            <p:nvPr/>
          </p:nvGrpSpPr>
          <p:grpSpPr>
            <a:xfrm>
              <a:off x="5065402" y="2434488"/>
              <a:ext cx="168634" cy="809717"/>
              <a:chOff x="5065402" y="2434488"/>
              <a:chExt cx="168634" cy="809717"/>
            </a:xfrm>
          </p:grpSpPr>
          <p:sp>
            <p:nvSpPr>
              <p:cNvPr id="87" name="Right Brace 86">
                <a:extLst>
                  <a:ext uri="{FF2B5EF4-FFF2-40B4-BE49-F238E27FC236}">
                    <a16:creationId xmlns:a16="http://schemas.microsoft.com/office/drawing/2014/main" id="{E1827FBD-1ECD-4F48-AD57-3AF09088F508}"/>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extBox 87">
                <a:extLst>
                  <a:ext uri="{FF2B5EF4-FFF2-40B4-BE49-F238E27FC236}">
                    <a16:creationId xmlns:a16="http://schemas.microsoft.com/office/drawing/2014/main" id="{A34A9AF2-5997-436D-8672-77A7566BEB5C}"/>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9" name="TextBox 88">
                <a:extLst>
                  <a:ext uri="{FF2B5EF4-FFF2-40B4-BE49-F238E27FC236}">
                    <a16:creationId xmlns:a16="http://schemas.microsoft.com/office/drawing/2014/main" id="{E952A6BA-82CA-4B5F-8C35-C1F74B23D822}"/>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6" name="TextBox 75">
              <a:extLst>
                <a:ext uri="{FF2B5EF4-FFF2-40B4-BE49-F238E27FC236}">
                  <a16:creationId xmlns:a16="http://schemas.microsoft.com/office/drawing/2014/main" id="{ECC5B1BD-6105-401E-B35D-91FD44B1407C}"/>
                </a:ext>
              </a:extLst>
            </p:cNvPr>
            <p:cNvSpPr txBox="1"/>
            <p:nvPr/>
          </p:nvSpPr>
          <p:spPr>
            <a:xfrm>
              <a:off x="5197263" y="2660045"/>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R</a:t>
              </a:r>
              <a:endParaRPr lang="en-US" dirty="0"/>
            </a:p>
          </p:txBody>
        </p:sp>
        <p:grpSp>
          <p:nvGrpSpPr>
            <p:cNvPr id="77" name="Group 76">
              <a:extLst>
                <a:ext uri="{FF2B5EF4-FFF2-40B4-BE49-F238E27FC236}">
                  <a16:creationId xmlns:a16="http://schemas.microsoft.com/office/drawing/2014/main" id="{57B6C36C-F4DD-44A9-848B-991C30BE59D9}"/>
                </a:ext>
              </a:extLst>
            </p:cNvPr>
            <p:cNvGrpSpPr/>
            <p:nvPr/>
          </p:nvGrpSpPr>
          <p:grpSpPr>
            <a:xfrm>
              <a:off x="5065402" y="3249122"/>
              <a:ext cx="168634" cy="809717"/>
              <a:chOff x="5065402" y="2434488"/>
              <a:chExt cx="168634" cy="809717"/>
            </a:xfrm>
          </p:grpSpPr>
          <p:sp>
            <p:nvSpPr>
              <p:cNvPr id="84" name="Right Brace 83">
                <a:extLst>
                  <a:ext uri="{FF2B5EF4-FFF2-40B4-BE49-F238E27FC236}">
                    <a16:creationId xmlns:a16="http://schemas.microsoft.com/office/drawing/2014/main" id="{7285901A-7DF9-468B-B173-4453554E7836}"/>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B9EA5255-B3DE-4D1C-866C-2CE9D5021DA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6" name="TextBox 85">
                <a:extLst>
                  <a:ext uri="{FF2B5EF4-FFF2-40B4-BE49-F238E27FC236}">
                    <a16:creationId xmlns:a16="http://schemas.microsoft.com/office/drawing/2014/main" id="{7B05F559-F4CC-4EF7-AF36-6C4EF409C72C}"/>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8" name="TextBox 77">
              <a:extLst>
                <a:ext uri="{FF2B5EF4-FFF2-40B4-BE49-F238E27FC236}">
                  <a16:creationId xmlns:a16="http://schemas.microsoft.com/office/drawing/2014/main" id="{BCFD0466-8A0D-4348-8238-F9F84FE531F4}"/>
                </a:ext>
              </a:extLst>
            </p:cNvPr>
            <p:cNvSpPr txBox="1"/>
            <p:nvPr/>
          </p:nvSpPr>
          <p:spPr>
            <a:xfrm>
              <a:off x="5197205" y="3478893"/>
              <a:ext cx="118869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grpSp>
          <p:nvGrpSpPr>
            <p:cNvPr id="79" name="Group 78">
              <a:extLst>
                <a:ext uri="{FF2B5EF4-FFF2-40B4-BE49-F238E27FC236}">
                  <a16:creationId xmlns:a16="http://schemas.microsoft.com/office/drawing/2014/main" id="{625CA248-7045-403A-9A89-2F7FE1728034}"/>
                </a:ext>
              </a:extLst>
            </p:cNvPr>
            <p:cNvGrpSpPr/>
            <p:nvPr/>
          </p:nvGrpSpPr>
          <p:grpSpPr>
            <a:xfrm>
              <a:off x="5593058" y="1963250"/>
              <a:ext cx="168634" cy="2376356"/>
              <a:chOff x="5065402" y="2413035"/>
              <a:chExt cx="168634" cy="2376356"/>
            </a:xfrm>
          </p:grpSpPr>
          <p:sp>
            <p:nvSpPr>
              <p:cNvPr id="81" name="Right Brace 80">
                <a:extLst>
                  <a:ext uri="{FF2B5EF4-FFF2-40B4-BE49-F238E27FC236}">
                    <a16:creationId xmlns:a16="http://schemas.microsoft.com/office/drawing/2014/main" id="{487F72DC-6C01-4B43-9051-E1B01268FAB1}"/>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CCFC5080-8B53-412F-9D10-C4100A1F99CA}"/>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3" name="TextBox 82">
                <a:extLst>
                  <a:ext uri="{FF2B5EF4-FFF2-40B4-BE49-F238E27FC236}">
                    <a16:creationId xmlns:a16="http://schemas.microsoft.com/office/drawing/2014/main" id="{79B94D7A-695E-4CC1-A929-BBC12EB503FC}"/>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0" name="TextBox 79">
              <a:extLst>
                <a:ext uri="{FF2B5EF4-FFF2-40B4-BE49-F238E27FC236}">
                  <a16:creationId xmlns:a16="http://schemas.microsoft.com/office/drawing/2014/main" id="{93E9C054-1D67-49F2-B581-DD379733F28B}"/>
                </a:ext>
              </a:extLst>
            </p:cNvPr>
            <p:cNvSpPr txBox="1"/>
            <p:nvPr/>
          </p:nvSpPr>
          <p:spPr>
            <a:xfrm>
              <a:off x="5717109" y="2943491"/>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cc</a:t>
              </a:r>
              <a:endParaRPr lang="en-US" dirty="0"/>
            </a:p>
          </p:txBody>
        </p:sp>
      </p:grpSp>
    </p:spTree>
    <p:extLst>
      <p:ext uri="{BB962C8B-B14F-4D97-AF65-F5344CB8AC3E}">
        <p14:creationId xmlns:p14="http://schemas.microsoft.com/office/powerpoint/2010/main" val="34310665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4211615F-1FD4-4E9B-B6FA-63DC1DBED217}"/>
              </a:ext>
            </a:extLst>
          </p:cNvPr>
          <p:cNvSpPr/>
          <p:nvPr/>
        </p:nvSpPr>
        <p:spPr>
          <a:xfrm>
            <a:off x="9580089" y="5957263"/>
            <a:ext cx="818033" cy="397497"/>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4B0ED7-C6A0-4B74-9A7F-1A206AFD2722}"/>
              </a:ext>
            </a:extLst>
          </p:cNvPr>
          <p:cNvPicPr>
            <a:picLocks noChangeAspect="1"/>
          </p:cNvPicPr>
          <p:nvPr/>
        </p:nvPicPr>
        <p:blipFill>
          <a:blip r:embed="rId2"/>
          <a:stretch>
            <a:fillRect/>
          </a:stretch>
        </p:blipFill>
        <p:spPr>
          <a:xfrm>
            <a:off x="654939" y="1884260"/>
            <a:ext cx="4546917" cy="2488086"/>
          </a:xfrm>
          <a:prstGeom prst="rect">
            <a:avLst/>
          </a:prstGeom>
        </p:spPr>
      </p:pic>
      <p:pic>
        <p:nvPicPr>
          <p:cNvPr id="3" name="Picture 2">
            <a:extLst>
              <a:ext uri="{FF2B5EF4-FFF2-40B4-BE49-F238E27FC236}">
                <a16:creationId xmlns:a16="http://schemas.microsoft.com/office/drawing/2014/main" id="{7EFDCB97-6E99-4B54-BD4C-F446AA148259}"/>
              </a:ext>
            </a:extLst>
          </p:cNvPr>
          <p:cNvPicPr>
            <a:picLocks noChangeAspect="1"/>
          </p:cNvPicPr>
          <p:nvPr/>
        </p:nvPicPr>
        <p:blipFill>
          <a:blip r:embed="rId3"/>
          <a:stretch>
            <a:fillRect/>
          </a:stretch>
        </p:blipFill>
        <p:spPr>
          <a:xfrm>
            <a:off x="6509684" y="1972871"/>
            <a:ext cx="3925263" cy="2410967"/>
          </a:xfrm>
          <a:prstGeom prst="rect">
            <a:avLst/>
          </a:prstGeom>
        </p:spPr>
      </p:pic>
      <p:sp>
        <p:nvSpPr>
          <p:cNvPr id="19" name="TextBox 18">
            <a:extLst>
              <a:ext uri="{FF2B5EF4-FFF2-40B4-BE49-F238E27FC236}">
                <a16:creationId xmlns:a16="http://schemas.microsoft.com/office/drawing/2014/main" id="{09702C23-02D6-4028-8B64-CAB0F57C087E}"/>
              </a:ext>
            </a:extLst>
          </p:cNvPr>
          <p:cNvSpPr txBox="1"/>
          <p:nvPr/>
        </p:nvSpPr>
        <p:spPr>
          <a:xfrm>
            <a:off x="825305" y="1016046"/>
            <a:ext cx="10494497" cy="523220"/>
          </a:xfrm>
          <a:prstGeom prst="rect">
            <a:avLst/>
          </a:prstGeom>
          <a:noFill/>
        </p:spPr>
        <p:txBody>
          <a:bodyPr wrap="square" rtlCol="0">
            <a:spAutoFit/>
          </a:bodyPr>
          <a:lstStyle/>
          <a:p>
            <a:pPr algn="ctr"/>
            <a:r>
              <a:rPr lang="en-US" sz="2800" dirty="0">
                <a:latin typeface="Bebas Neue" panose="020B0606020202050201" pitchFamily="34" charset="0"/>
              </a:rPr>
              <a:t>Step 2: solve for </a:t>
            </a:r>
            <a:r>
              <a:rPr lang="en-US" sz="2800" b="1" i="1" dirty="0">
                <a:latin typeface="Times New Roman" panose="02020603050405020304" pitchFamily="18" charset="0"/>
                <a:cs typeface="Times New Roman" panose="02020603050405020304" pitchFamily="18" charset="0"/>
              </a:rPr>
              <a:t>V</a:t>
            </a:r>
            <a:r>
              <a:rPr lang="en-US" sz="2800" b="1" i="1" baseline="-25000" dirty="0">
                <a:latin typeface="Times New Roman" panose="02020603050405020304" pitchFamily="18" charset="0"/>
                <a:cs typeface="Times New Roman" panose="02020603050405020304" pitchFamily="18" charset="0"/>
              </a:rPr>
              <a:t>R</a:t>
            </a:r>
          </a:p>
        </p:txBody>
      </p:sp>
      <p:grpSp>
        <p:nvGrpSpPr>
          <p:cNvPr id="73" name="Group 72">
            <a:extLst>
              <a:ext uri="{FF2B5EF4-FFF2-40B4-BE49-F238E27FC236}">
                <a16:creationId xmlns:a16="http://schemas.microsoft.com/office/drawing/2014/main" id="{145D4645-EBD4-4836-A5A1-196F456D41E2}"/>
              </a:ext>
            </a:extLst>
          </p:cNvPr>
          <p:cNvGrpSpPr/>
          <p:nvPr/>
        </p:nvGrpSpPr>
        <p:grpSpPr>
          <a:xfrm>
            <a:off x="5065402" y="1963250"/>
            <a:ext cx="1440075" cy="2376356"/>
            <a:chOff x="5065402" y="1963250"/>
            <a:chExt cx="1440075" cy="2376356"/>
          </a:xfrm>
        </p:grpSpPr>
        <p:grpSp>
          <p:nvGrpSpPr>
            <p:cNvPr id="29" name="Group 28">
              <a:extLst>
                <a:ext uri="{FF2B5EF4-FFF2-40B4-BE49-F238E27FC236}">
                  <a16:creationId xmlns:a16="http://schemas.microsoft.com/office/drawing/2014/main" id="{F2CC2513-D590-45C7-AB4C-408875857174}"/>
                </a:ext>
              </a:extLst>
            </p:cNvPr>
            <p:cNvGrpSpPr/>
            <p:nvPr/>
          </p:nvGrpSpPr>
          <p:grpSpPr>
            <a:xfrm>
              <a:off x="5065402" y="2434488"/>
              <a:ext cx="168634" cy="809717"/>
              <a:chOff x="5065402" y="2434488"/>
              <a:chExt cx="168634" cy="809717"/>
            </a:xfrm>
          </p:grpSpPr>
          <p:sp>
            <p:nvSpPr>
              <p:cNvPr id="22" name="Right Brace 21">
                <a:extLst>
                  <a:ext uri="{FF2B5EF4-FFF2-40B4-BE49-F238E27FC236}">
                    <a16:creationId xmlns:a16="http://schemas.microsoft.com/office/drawing/2014/main" id="{9867A610-8843-44DF-A48A-51C425331502}"/>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E2C7C7-B0DE-4634-8106-2D1BE06A6583}"/>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26" name="TextBox 25">
                <a:extLst>
                  <a:ext uri="{FF2B5EF4-FFF2-40B4-BE49-F238E27FC236}">
                    <a16:creationId xmlns:a16="http://schemas.microsoft.com/office/drawing/2014/main" id="{F2E24367-9DEA-46FB-989C-6F33DD2AC075}"/>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28" name="TextBox 27">
              <a:extLst>
                <a:ext uri="{FF2B5EF4-FFF2-40B4-BE49-F238E27FC236}">
                  <a16:creationId xmlns:a16="http://schemas.microsoft.com/office/drawing/2014/main" id="{8A8E9C1A-4A64-48B1-9CEE-4A37DE845321}"/>
                </a:ext>
              </a:extLst>
            </p:cNvPr>
            <p:cNvSpPr txBox="1"/>
            <p:nvPr/>
          </p:nvSpPr>
          <p:spPr>
            <a:xfrm>
              <a:off x="5197263" y="2660045"/>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R</a:t>
              </a:r>
              <a:endParaRPr lang="en-US" dirty="0"/>
            </a:p>
          </p:txBody>
        </p:sp>
        <p:grpSp>
          <p:nvGrpSpPr>
            <p:cNvPr id="30" name="Group 29">
              <a:extLst>
                <a:ext uri="{FF2B5EF4-FFF2-40B4-BE49-F238E27FC236}">
                  <a16:creationId xmlns:a16="http://schemas.microsoft.com/office/drawing/2014/main" id="{DDDEEE15-31B9-416E-9DF8-A289571CD941}"/>
                </a:ext>
              </a:extLst>
            </p:cNvPr>
            <p:cNvGrpSpPr/>
            <p:nvPr/>
          </p:nvGrpSpPr>
          <p:grpSpPr>
            <a:xfrm>
              <a:off x="5065402" y="3249122"/>
              <a:ext cx="168634" cy="809717"/>
              <a:chOff x="5065402" y="2434488"/>
              <a:chExt cx="168634" cy="809717"/>
            </a:xfrm>
          </p:grpSpPr>
          <p:sp>
            <p:nvSpPr>
              <p:cNvPr id="31" name="Right Brace 30">
                <a:extLst>
                  <a:ext uri="{FF2B5EF4-FFF2-40B4-BE49-F238E27FC236}">
                    <a16:creationId xmlns:a16="http://schemas.microsoft.com/office/drawing/2014/main" id="{FE4A9DF3-1D73-4B2D-8E46-087A82A1F05D}"/>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2838687A-028F-4B34-BCFA-B831DA4CC73F}"/>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3" name="TextBox 32">
                <a:extLst>
                  <a:ext uri="{FF2B5EF4-FFF2-40B4-BE49-F238E27FC236}">
                    <a16:creationId xmlns:a16="http://schemas.microsoft.com/office/drawing/2014/main" id="{3D094EED-5D75-44A6-A22A-8F6781EADFC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4" name="TextBox 33">
              <a:extLst>
                <a:ext uri="{FF2B5EF4-FFF2-40B4-BE49-F238E27FC236}">
                  <a16:creationId xmlns:a16="http://schemas.microsoft.com/office/drawing/2014/main" id="{51A5C6CE-57A3-47E9-B6C1-DDA5C86AF88A}"/>
                </a:ext>
              </a:extLst>
            </p:cNvPr>
            <p:cNvSpPr txBox="1"/>
            <p:nvPr/>
          </p:nvSpPr>
          <p:spPr>
            <a:xfrm>
              <a:off x="5197205" y="3478893"/>
              <a:ext cx="118869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132D0EBB-FDBA-4117-B821-7044EC0AF68B}"/>
                </a:ext>
              </a:extLst>
            </p:cNvPr>
            <p:cNvGrpSpPr/>
            <p:nvPr/>
          </p:nvGrpSpPr>
          <p:grpSpPr>
            <a:xfrm>
              <a:off x="5593058" y="1963250"/>
              <a:ext cx="168634" cy="2376356"/>
              <a:chOff x="5065402" y="2413035"/>
              <a:chExt cx="168634" cy="2376356"/>
            </a:xfrm>
          </p:grpSpPr>
          <p:sp>
            <p:nvSpPr>
              <p:cNvPr id="36" name="Right Brace 35">
                <a:extLst>
                  <a:ext uri="{FF2B5EF4-FFF2-40B4-BE49-F238E27FC236}">
                    <a16:creationId xmlns:a16="http://schemas.microsoft.com/office/drawing/2014/main" id="{0DA91F98-2E13-4F00-A365-DFDD630B228B}"/>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A947AB34-D6C7-4C70-847F-64B9CDB68189}"/>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8" name="TextBox 37">
                <a:extLst>
                  <a:ext uri="{FF2B5EF4-FFF2-40B4-BE49-F238E27FC236}">
                    <a16:creationId xmlns:a16="http://schemas.microsoft.com/office/drawing/2014/main" id="{2B3F5931-0088-4308-9912-6C972A7B346A}"/>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9" name="TextBox 38">
              <a:extLst>
                <a:ext uri="{FF2B5EF4-FFF2-40B4-BE49-F238E27FC236}">
                  <a16:creationId xmlns:a16="http://schemas.microsoft.com/office/drawing/2014/main" id="{76739786-A565-49FF-8240-74CA8A539484}"/>
                </a:ext>
              </a:extLst>
            </p:cNvPr>
            <p:cNvSpPr txBox="1"/>
            <p:nvPr/>
          </p:nvSpPr>
          <p:spPr>
            <a:xfrm>
              <a:off x="5717109" y="2943491"/>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cc</a:t>
              </a:r>
              <a:endParaRPr lang="en-US" dirty="0"/>
            </a:p>
          </p:txBody>
        </p:sp>
      </p:grpSp>
      <p:sp>
        <p:nvSpPr>
          <p:cNvPr id="47" name="Freeform: Shape 46">
            <a:extLst>
              <a:ext uri="{FF2B5EF4-FFF2-40B4-BE49-F238E27FC236}">
                <a16:creationId xmlns:a16="http://schemas.microsoft.com/office/drawing/2014/main" id="{C3B991BB-B288-449A-B5FA-62ECFF5CB43E}"/>
              </a:ext>
            </a:extLst>
          </p:cNvPr>
          <p:cNvSpPr/>
          <p:nvPr/>
        </p:nvSpPr>
        <p:spPr>
          <a:xfrm>
            <a:off x="2711839" y="2083150"/>
            <a:ext cx="1919786"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E18DFC6-C841-43F7-BD3D-F07A4C16500B}"/>
              </a:ext>
            </a:extLst>
          </p:cNvPr>
          <p:cNvSpPr/>
          <p:nvPr/>
        </p:nvSpPr>
        <p:spPr>
          <a:xfrm>
            <a:off x="4425620" y="3011530"/>
            <a:ext cx="216442" cy="514905"/>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1" name="Freeform: Shape 50">
            <a:extLst>
              <a:ext uri="{FF2B5EF4-FFF2-40B4-BE49-F238E27FC236}">
                <a16:creationId xmlns:a16="http://schemas.microsoft.com/office/drawing/2014/main" id="{D2D007E9-0A5E-4878-B3C2-C95B1E4A8EB4}"/>
              </a:ext>
            </a:extLst>
          </p:cNvPr>
          <p:cNvSpPr/>
          <p:nvPr/>
        </p:nvSpPr>
        <p:spPr>
          <a:xfrm>
            <a:off x="2619531" y="2387184"/>
            <a:ext cx="2031167"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7FA45EB-68B5-414A-828C-98A2485EB982}"/>
              </a:ext>
            </a:extLst>
          </p:cNvPr>
          <p:cNvCxnSpPr>
            <a:cxnSpLocks/>
          </p:cNvCxnSpPr>
          <p:nvPr/>
        </p:nvCxnSpPr>
        <p:spPr>
          <a:xfrm flipH="1">
            <a:off x="4492691" y="1884444"/>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72B7A0D-E836-44DB-AA0D-5824168E96AE}"/>
              </a:ext>
            </a:extLst>
          </p:cNvPr>
          <p:cNvSpPr txBox="1"/>
          <p:nvPr/>
        </p:nvSpPr>
        <p:spPr>
          <a:xfrm>
            <a:off x="4278918" y="1617066"/>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cxnSp>
        <p:nvCxnSpPr>
          <p:cNvPr id="54" name="Straight Connector 53">
            <a:extLst>
              <a:ext uri="{FF2B5EF4-FFF2-40B4-BE49-F238E27FC236}">
                <a16:creationId xmlns:a16="http://schemas.microsoft.com/office/drawing/2014/main" id="{564B871B-19A2-43E2-890B-1B2196654227}"/>
              </a:ext>
            </a:extLst>
          </p:cNvPr>
          <p:cNvCxnSpPr>
            <a:cxnSpLocks/>
          </p:cNvCxnSpPr>
          <p:nvPr/>
        </p:nvCxnSpPr>
        <p:spPr>
          <a:xfrm>
            <a:off x="4383167" y="4293920"/>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45CEBF-7B13-4FE2-872C-9339F91F26BA}"/>
              </a:ext>
            </a:extLst>
          </p:cNvPr>
          <p:cNvSpPr txBox="1"/>
          <p:nvPr/>
        </p:nvSpPr>
        <p:spPr>
          <a:xfrm>
            <a:off x="4213094" y="4383838"/>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57" name="Straight Connector 56">
            <a:extLst>
              <a:ext uri="{FF2B5EF4-FFF2-40B4-BE49-F238E27FC236}">
                <a16:creationId xmlns:a16="http://schemas.microsoft.com/office/drawing/2014/main" id="{B32A0CC5-00F0-413A-9E5D-DC0B381D4CD1}"/>
              </a:ext>
            </a:extLst>
          </p:cNvPr>
          <p:cNvCxnSpPr>
            <a:cxnSpLocks/>
          </p:cNvCxnSpPr>
          <p:nvPr/>
        </p:nvCxnSpPr>
        <p:spPr>
          <a:xfrm flipH="1" flipV="1">
            <a:off x="4114455" y="3111174"/>
            <a:ext cx="164464" cy="1203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F30CD7F-0D30-4841-888F-CC30234E4E0E}"/>
              </a:ext>
            </a:extLst>
          </p:cNvPr>
          <p:cNvSpPr txBox="1"/>
          <p:nvPr/>
        </p:nvSpPr>
        <p:spPr>
          <a:xfrm>
            <a:off x="3507125" y="2842535"/>
            <a:ext cx="792834" cy="307777"/>
          </a:xfrm>
          <a:prstGeom prst="rect">
            <a:avLst/>
          </a:prstGeom>
          <a:noFill/>
        </p:spPr>
        <p:txBody>
          <a:bodyPr wrap="square" rtlCol="0">
            <a:spAutoFit/>
          </a:bodyPr>
          <a:lstStyle/>
          <a:p>
            <a:r>
              <a:rPr lang="en-US" sz="1400" b="1" i="1" dirty="0">
                <a:solidFill>
                  <a:srgbClr val="7030A0"/>
                </a:solidFill>
                <a:latin typeface="Times New Roman" panose="02020603050405020304" pitchFamily="18" charset="0"/>
                <a:cs typeface="Times New Roman" panose="02020603050405020304" pitchFamily="18" charset="0"/>
              </a:rPr>
              <a:t>Node B</a:t>
            </a:r>
            <a:r>
              <a:rPr lang="en-US" sz="1400" b="1" i="1" baseline="-25000" dirty="0">
                <a:solidFill>
                  <a:srgbClr val="7030A0"/>
                </a:solidFill>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8DF8331-B684-464A-8928-06D0026AE697}"/>
                  </a:ext>
                </a:extLst>
              </p:cNvPr>
              <p:cNvSpPr txBox="1"/>
              <p:nvPr/>
            </p:nvSpPr>
            <p:spPr>
              <a:xfrm>
                <a:off x="6663397" y="4848795"/>
                <a:ext cx="22088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𝑐𝑐</m:t>
                          </m:r>
                        </m:sub>
                      </m:sSub>
                      <m:r>
                        <a:rPr lang="en-US" sz="280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𝐷</m:t>
                          </m:r>
                        </m:sub>
                      </m:sSub>
                    </m:oMath>
                  </m:oMathPara>
                </a14:m>
                <a:endParaRPr lang="en-US" sz="2800" dirty="0"/>
              </a:p>
            </p:txBody>
          </p:sp>
        </mc:Choice>
        <mc:Fallback xmlns="">
          <p:sp>
            <p:nvSpPr>
              <p:cNvPr id="62" name="TextBox 61">
                <a:extLst>
                  <a:ext uri="{FF2B5EF4-FFF2-40B4-BE49-F238E27FC236}">
                    <a16:creationId xmlns:a16="http://schemas.microsoft.com/office/drawing/2014/main" id="{A8DF8331-B684-464A-8928-06D0026AE697}"/>
                  </a:ext>
                </a:extLst>
              </p:cNvPr>
              <p:cNvSpPr txBox="1">
                <a:spLocks noRot="1" noChangeAspect="1" noMove="1" noResize="1" noEditPoints="1" noAdjustHandles="1" noChangeArrowheads="1" noChangeShapeType="1" noTextEdit="1"/>
              </p:cNvSpPr>
              <p:nvPr/>
            </p:nvSpPr>
            <p:spPr>
              <a:xfrm>
                <a:off x="6663397" y="4848795"/>
                <a:ext cx="2208874" cy="430887"/>
              </a:xfrm>
              <a:prstGeom prst="rect">
                <a:avLst/>
              </a:prstGeom>
              <a:blipFill>
                <a:blip r:embed="rId4"/>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C4FC545F-7B16-4C92-8287-C1D569E3EC9D}"/>
              </a:ext>
            </a:extLst>
          </p:cNvPr>
          <p:cNvSpPr txBox="1"/>
          <p:nvPr/>
        </p:nvSpPr>
        <p:spPr>
          <a:xfrm>
            <a:off x="1148863" y="4807531"/>
            <a:ext cx="5275384" cy="1569660"/>
          </a:xfrm>
          <a:prstGeom prst="rect">
            <a:avLst/>
          </a:prstGeom>
          <a:noFill/>
        </p:spPr>
        <p:txBody>
          <a:bodyPr wrap="square" rtlCol="0">
            <a:spAutoFit/>
          </a:bodyPr>
          <a:lstStyle/>
          <a:p>
            <a:r>
              <a:rPr lang="en-US" sz="2400" dirty="0">
                <a:latin typeface="Segoe Condensed" panose="020B0606040200020203" pitchFamily="34" charset="0"/>
              </a:rPr>
              <a:t>From </a:t>
            </a:r>
            <a:r>
              <a:rPr lang="en-US" sz="2400" b="1" dirty="0">
                <a:latin typeface="Segoe Condensed" panose="020B0606040200020203" pitchFamily="34" charset="0"/>
              </a:rPr>
              <a:t>Kirchhoff’s Voltage Law </a:t>
            </a:r>
            <a:r>
              <a:rPr lang="en-US" sz="2400" dirty="0">
                <a:latin typeface="Segoe Condensed" panose="020B0606040200020203" pitchFamily="34" charset="0"/>
              </a:rPr>
              <a:t>we know that the sum of all voltages in a closed loop in a circuit equals zero. Thus, </a:t>
            </a: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cc </a:t>
            </a:r>
            <a:r>
              <a:rPr lang="en-US" sz="2400" dirty="0">
                <a:latin typeface="Segoe Condensed" panose="020B0606040200020203" pitchFamily="34" charset="0"/>
              </a:rPr>
              <a:t>must equal the sum of voltage drops over </a:t>
            </a: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R </a:t>
            </a:r>
            <a:r>
              <a:rPr lang="en-US" sz="2400" b="1" i="1" dirty="0">
                <a:latin typeface="Times New Roman" panose="02020603050405020304" pitchFamily="18" charset="0"/>
                <a:cs typeface="Times New Roman" panose="02020603050405020304" pitchFamily="18" charset="0"/>
              </a:rPr>
              <a:t>+</a:t>
            </a:r>
            <a:r>
              <a:rPr lang="en-US" sz="2400" b="1" i="1" baseline="-25000" dirty="0">
                <a:latin typeface="Times New Roman" panose="02020603050405020304" pitchFamily="18" charset="0"/>
                <a:cs typeface="Times New Roman" panose="02020603050405020304" pitchFamily="18" charset="0"/>
              </a:rPr>
              <a:t> </a:t>
            </a: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D.</a:t>
            </a:r>
          </a:p>
        </p:txBody>
      </p:sp>
      <p:sp>
        <p:nvSpPr>
          <p:cNvPr id="64" name="Freeform: Shape 63">
            <a:extLst>
              <a:ext uri="{FF2B5EF4-FFF2-40B4-BE49-F238E27FC236}">
                <a16:creationId xmlns:a16="http://schemas.microsoft.com/office/drawing/2014/main" id="{1E84988E-6F35-4E9D-A6D2-88427AA18FDC}"/>
              </a:ext>
            </a:extLst>
          </p:cNvPr>
          <p:cNvSpPr/>
          <p:nvPr/>
        </p:nvSpPr>
        <p:spPr>
          <a:xfrm>
            <a:off x="7291754" y="2016369"/>
            <a:ext cx="2433710" cy="600222"/>
          </a:xfrm>
          <a:custGeom>
            <a:avLst/>
            <a:gdLst>
              <a:gd name="connsiteX0" fmla="*/ 0 w 2504049"/>
              <a:gd name="connsiteY0" fmla="*/ 595533 h 600222"/>
              <a:gd name="connsiteX1" fmla="*/ 0 w 2504049"/>
              <a:gd name="connsiteY1" fmla="*/ 0 h 600222"/>
              <a:gd name="connsiteX2" fmla="*/ 2504049 w 2504049"/>
              <a:gd name="connsiteY2" fmla="*/ 0 h 600222"/>
              <a:gd name="connsiteX3" fmla="*/ 2504049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504049"/>
              <a:gd name="connsiteY0" fmla="*/ 595533 h 600222"/>
              <a:gd name="connsiteX1" fmla="*/ 0 w 2504049"/>
              <a:gd name="connsiteY1" fmla="*/ 0 h 600222"/>
              <a:gd name="connsiteX2" fmla="*/ 2504049 w 2504049"/>
              <a:gd name="connsiteY2" fmla="*/ 0 h 600222"/>
              <a:gd name="connsiteX3" fmla="*/ 2485292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485292"/>
              <a:gd name="connsiteY0" fmla="*/ 595533 h 600222"/>
              <a:gd name="connsiteX1" fmla="*/ 0 w 2485292"/>
              <a:gd name="connsiteY1" fmla="*/ 0 h 600222"/>
              <a:gd name="connsiteX2" fmla="*/ 2485292 w 2485292"/>
              <a:gd name="connsiteY2" fmla="*/ 0 h 600222"/>
              <a:gd name="connsiteX3" fmla="*/ 2485292 w 2485292"/>
              <a:gd name="connsiteY3" fmla="*/ 426720 h 600222"/>
              <a:gd name="connsiteX4" fmla="*/ 2227384 w 2485292"/>
              <a:gd name="connsiteY4" fmla="*/ 426720 h 600222"/>
              <a:gd name="connsiteX5" fmla="*/ 2227384 w 2485292"/>
              <a:gd name="connsiteY5" fmla="*/ 225083 h 600222"/>
              <a:gd name="connsiteX6" fmla="*/ 248529 w 2485292"/>
              <a:gd name="connsiteY6" fmla="*/ 225083 h 600222"/>
              <a:gd name="connsiteX7" fmla="*/ 248529 w 2485292"/>
              <a:gd name="connsiteY7" fmla="*/ 600222 h 600222"/>
              <a:gd name="connsiteX8" fmla="*/ 0 w 2485292"/>
              <a:gd name="connsiteY8" fmla="*/ 595533 h 60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292" h="600222">
                <a:moveTo>
                  <a:pt x="0" y="595533"/>
                </a:moveTo>
                <a:lnTo>
                  <a:pt x="0" y="0"/>
                </a:lnTo>
                <a:lnTo>
                  <a:pt x="2485292" y="0"/>
                </a:lnTo>
                <a:lnTo>
                  <a:pt x="2485292" y="426720"/>
                </a:lnTo>
                <a:lnTo>
                  <a:pt x="2227384" y="426720"/>
                </a:lnTo>
                <a:lnTo>
                  <a:pt x="2227384" y="225083"/>
                </a:lnTo>
                <a:lnTo>
                  <a:pt x="248529" y="225083"/>
                </a:lnTo>
                <a:lnTo>
                  <a:pt x="248529" y="600222"/>
                </a:lnTo>
                <a:lnTo>
                  <a:pt x="0" y="595533"/>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D15AEC4-3222-4CC5-900C-EFE1C81A4C59}"/>
              </a:ext>
            </a:extLst>
          </p:cNvPr>
          <p:cNvSpPr/>
          <p:nvPr/>
        </p:nvSpPr>
        <p:spPr>
          <a:xfrm>
            <a:off x="9509022" y="3029377"/>
            <a:ext cx="216442" cy="448292"/>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66" name="Freeform: Shape 65">
            <a:extLst>
              <a:ext uri="{FF2B5EF4-FFF2-40B4-BE49-F238E27FC236}">
                <a16:creationId xmlns:a16="http://schemas.microsoft.com/office/drawing/2014/main" id="{FAEA3543-0630-4A01-9A5C-3916DABD44D9}"/>
              </a:ext>
            </a:extLst>
          </p:cNvPr>
          <p:cNvSpPr/>
          <p:nvPr/>
        </p:nvSpPr>
        <p:spPr>
          <a:xfrm>
            <a:off x="7299298" y="3214215"/>
            <a:ext cx="2442867" cy="1017543"/>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 name="connsiteX0" fmla="*/ 0 w 2031167"/>
              <a:gd name="connsiteY0" fmla="*/ 822500 h 1840043"/>
              <a:gd name="connsiteX1" fmla="*/ 0 w 2031167"/>
              <a:gd name="connsiteY1" fmla="*/ 1840043 h 1840043"/>
              <a:gd name="connsiteX2" fmla="*/ 2031167 w 2031167"/>
              <a:gd name="connsiteY2" fmla="*/ 1840043 h 1840043"/>
              <a:gd name="connsiteX3" fmla="*/ 2031167 w 2031167"/>
              <a:gd name="connsiteY3" fmla="*/ 1487774 h 1840043"/>
              <a:gd name="connsiteX4" fmla="*/ 1813810 w 2031167"/>
              <a:gd name="connsiteY4" fmla="*/ 1487774 h 1840043"/>
              <a:gd name="connsiteX5" fmla="*/ 1813810 w 2031167"/>
              <a:gd name="connsiteY5" fmla="*/ 1645171 h 1840043"/>
              <a:gd name="connsiteX6" fmla="*/ 168639 w 2031167"/>
              <a:gd name="connsiteY6" fmla="*/ 1645171 h 1840043"/>
              <a:gd name="connsiteX7" fmla="*/ 172386 w 2031167"/>
              <a:gd name="connsiteY7" fmla="*/ 0 h 1840043"/>
              <a:gd name="connsiteX8" fmla="*/ 0 w 2031167"/>
              <a:gd name="connsiteY8" fmla="*/ 822500 h 18400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80384 w 2031167"/>
              <a:gd name="connsiteY7" fmla="*/ 12183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56391 w 2031167"/>
              <a:gd name="connsiteY7" fmla="*/ 7494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92631 w 2031167"/>
              <a:gd name="connsiteY6" fmla="*/ 794535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76636 w 2031167"/>
              <a:gd name="connsiteY6" fmla="*/ 803913 h 1017543"/>
              <a:gd name="connsiteX7" fmla="*/ 176384 w 2031167"/>
              <a:gd name="connsiteY7" fmla="*/ 2805 h 1017543"/>
              <a:gd name="connsiteX8" fmla="*/ 0 w 2031167"/>
              <a:gd name="connsiteY8" fmla="*/ 0 h 1017543"/>
              <a:gd name="connsiteX0" fmla="*/ 0 w 2051161"/>
              <a:gd name="connsiteY0" fmla="*/ 0 h 1017543"/>
              <a:gd name="connsiteX1" fmla="*/ 0 w 2051161"/>
              <a:gd name="connsiteY1" fmla="*/ 1017543 h 1017543"/>
              <a:gd name="connsiteX2" fmla="*/ 2031167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57797 w 2051161"/>
              <a:gd name="connsiteY5" fmla="*/ 827360 h 1017543"/>
              <a:gd name="connsiteX6" fmla="*/ 176636 w 2051161"/>
              <a:gd name="connsiteY6" fmla="*/ 803913 h 1017543"/>
              <a:gd name="connsiteX7" fmla="*/ 176384 w 2051161"/>
              <a:gd name="connsiteY7" fmla="*/ 2805 h 1017543"/>
              <a:gd name="connsiteX8" fmla="*/ 0 w 2051161"/>
              <a:gd name="connsiteY8" fmla="*/ 0 h 1017543"/>
              <a:gd name="connsiteX0" fmla="*/ 0 w 2079152"/>
              <a:gd name="connsiteY0" fmla="*/ 0 h 1017543"/>
              <a:gd name="connsiteX1" fmla="*/ 0 w 2079152"/>
              <a:gd name="connsiteY1" fmla="*/ 1017543 h 1017543"/>
              <a:gd name="connsiteX2" fmla="*/ 2051161 w 2079152"/>
              <a:gd name="connsiteY2" fmla="*/ 1017543 h 1017543"/>
              <a:gd name="connsiteX3" fmla="*/ 2079152 w 2079152"/>
              <a:gd name="connsiteY3" fmla="*/ 637138 h 1017543"/>
              <a:gd name="connsiteX4" fmla="*/ 1865794 w 2079152"/>
              <a:gd name="connsiteY4" fmla="*/ 665274 h 1017543"/>
              <a:gd name="connsiteX5" fmla="*/ 1857797 w 2079152"/>
              <a:gd name="connsiteY5" fmla="*/ 827360 h 1017543"/>
              <a:gd name="connsiteX6" fmla="*/ 176636 w 2079152"/>
              <a:gd name="connsiteY6" fmla="*/ 803913 h 1017543"/>
              <a:gd name="connsiteX7" fmla="*/ 176384 w 2079152"/>
              <a:gd name="connsiteY7" fmla="*/ 2805 h 1017543"/>
              <a:gd name="connsiteX8" fmla="*/ 0 w 2079152"/>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65794 w 2083151"/>
              <a:gd name="connsiteY4" fmla="*/ 665274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81789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151" h="1017543">
                <a:moveTo>
                  <a:pt x="0" y="0"/>
                </a:moveTo>
                <a:lnTo>
                  <a:pt x="0" y="1017543"/>
                </a:lnTo>
                <a:lnTo>
                  <a:pt x="2083151" y="1017543"/>
                </a:lnTo>
                <a:lnTo>
                  <a:pt x="2079152" y="637138"/>
                </a:lnTo>
                <a:lnTo>
                  <a:pt x="1885788" y="627760"/>
                </a:lnTo>
                <a:lnTo>
                  <a:pt x="1881789" y="827360"/>
                </a:lnTo>
                <a:lnTo>
                  <a:pt x="176636" y="803913"/>
                </a:lnTo>
                <a:cubicBezTo>
                  <a:pt x="179218" y="530624"/>
                  <a:pt x="173802" y="276094"/>
                  <a:pt x="176384" y="2805"/>
                </a:cubicBez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a:extLst>
              <a:ext uri="{FF2B5EF4-FFF2-40B4-BE49-F238E27FC236}">
                <a16:creationId xmlns:a16="http://schemas.microsoft.com/office/drawing/2014/main" id="{9D18832D-7501-4421-A0BC-1E769CE875F0}"/>
              </a:ext>
            </a:extLst>
          </p:cNvPr>
          <p:cNvCxnSpPr>
            <a:cxnSpLocks/>
          </p:cNvCxnSpPr>
          <p:nvPr/>
        </p:nvCxnSpPr>
        <p:spPr>
          <a:xfrm flipH="1">
            <a:off x="9473227" y="1850299"/>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F748D755-FF74-405F-BB51-D250C1060AE0}"/>
              </a:ext>
            </a:extLst>
          </p:cNvPr>
          <p:cNvSpPr txBox="1"/>
          <p:nvPr/>
        </p:nvSpPr>
        <p:spPr>
          <a:xfrm>
            <a:off x="9259454" y="1582921"/>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cxnSp>
        <p:nvCxnSpPr>
          <p:cNvPr id="69" name="Straight Connector 68">
            <a:extLst>
              <a:ext uri="{FF2B5EF4-FFF2-40B4-BE49-F238E27FC236}">
                <a16:creationId xmlns:a16="http://schemas.microsoft.com/office/drawing/2014/main" id="{150C1AC6-9988-48CF-B778-F53092FBE313}"/>
              </a:ext>
            </a:extLst>
          </p:cNvPr>
          <p:cNvCxnSpPr>
            <a:cxnSpLocks/>
          </p:cNvCxnSpPr>
          <p:nvPr/>
        </p:nvCxnSpPr>
        <p:spPr>
          <a:xfrm>
            <a:off x="9363703" y="4259775"/>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35F3FC41-F072-4C9B-B9F9-F7950DFBBC94}"/>
              </a:ext>
            </a:extLst>
          </p:cNvPr>
          <p:cNvSpPr txBox="1"/>
          <p:nvPr/>
        </p:nvSpPr>
        <p:spPr>
          <a:xfrm>
            <a:off x="9193630" y="4349693"/>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71" name="Straight Connector 70">
            <a:extLst>
              <a:ext uri="{FF2B5EF4-FFF2-40B4-BE49-F238E27FC236}">
                <a16:creationId xmlns:a16="http://schemas.microsoft.com/office/drawing/2014/main" id="{6F62A40D-9DE8-464A-A09D-98B1AD246146}"/>
              </a:ext>
            </a:extLst>
          </p:cNvPr>
          <p:cNvCxnSpPr>
            <a:cxnSpLocks/>
          </p:cNvCxnSpPr>
          <p:nvPr/>
        </p:nvCxnSpPr>
        <p:spPr>
          <a:xfrm flipH="1" flipV="1">
            <a:off x="9168595" y="3155539"/>
            <a:ext cx="164464" cy="1203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FC374550-566B-4C4C-8022-8D7553409E17}"/>
              </a:ext>
            </a:extLst>
          </p:cNvPr>
          <p:cNvSpPr txBox="1"/>
          <p:nvPr/>
        </p:nvSpPr>
        <p:spPr>
          <a:xfrm>
            <a:off x="8561265" y="2886900"/>
            <a:ext cx="792834" cy="307777"/>
          </a:xfrm>
          <a:prstGeom prst="rect">
            <a:avLst/>
          </a:prstGeom>
          <a:noFill/>
        </p:spPr>
        <p:txBody>
          <a:bodyPr wrap="square" rtlCol="0">
            <a:spAutoFit/>
          </a:bodyPr>
          <a:lstStyle/>
          <a:p>
            <a:r>
              <a:rPr lang="en-US" sz="1400" b="1" i="1" dirty="0">
                <a:solidFill>
                  <a:srgbClr val="7030A0"/>
                </a:solidFill>
                <a:latin typeface="Times New Roman" panose="02020603050405020304" pitchFamily="18" charset="0"/>
                <a:cs typeface="Times New Roman" panose="02020603050405020304" pitchFamily="18" charset="0"/>
              </a:rPr>
              <a:t>Node B</a:t>
            </a:r>
            <a:r>
              <a:rPr lang="en-US" sz="1400" b="1" i="1" baseline="-25000" dirty="0">
                <a:solidFill>
                  <a:srgbClr val="7030A0"/>
                </a:solidFill>
                <a:latin typeface="Times New Roman" panose="02020603050405020304" pitchFamily="18" charset="0"/>
                <a:cs typeface="Times New Roman" panose="02020603050405020304" pitchFamily="18" charset="0"/>
              </a:rPr>
              <a:t> </a:t>
            </a:r>
          </a:p>
        </p:txBody>
      </p:sp>
      <p:grpSp>
        <p:nvGrpSpPr>
          <p:cNvPr id="74" name="Group 73">
            <a:extLst>
              <a:ext uri="{FF2B5EF4-FFF2-40B4-BE49-F238E27FC236}">
                <a16:creationId xmlns:a16="http://schemas.microsoft.com/office/drawing/2014/main" id="{88DA1917-D8E4-40EC-B0A4-8D9F73C86886}"/>
              </a:ext>
            </a:extLst>
          </p:cNvPr>
          <p:cNvGrpSpPr/>
          <p:nvPr/>
        </p:nvGrpSpPr>
        <p:grpSpPr>
          <a:xfrm>
            <a:off x="10285671" y="1931144"/>
            <a:ext cx="1440075" cy="2376356"/>
            <a:chOff x="5065402" y="1963250"/>
            <a:chExt cx="1440075" cy="2376356"/>
          </a:xfrm>
        </p:grpSpPr>
        <p:grpSp>
          <p:nvGrpSpPr>
            <p:cNvPr id="75" name="Group 74">
              <a:extLst>
                <a:ext uri="{FF2B5EF4-FFF2-40B4-BE49-F238E27FC236}">
                  <a16:creationId xmlns:a16="http://schemas.microsoft.com/office/drawing/2014/main" id="{3A7B34BB-72E8-4FE2-BB10-E29B71DDE18A}"/>
                </a:ext>
              </a:extLst>
            </p:cNvPr>
            <p:cNvGrpSpPr/>
            <p:nvPr/>
          </p:nvGrpSpPr>
          <p:grpSpPr>
            <a:xfrm>
              <a:off x="5065402" y="2434488"/>
              <a:ext cx="168634" cy="809717"/>
              <a:chOff x="5065402" y="2434488"/>
              <a:chExt cx="168634" cy="809717"/>
            </a:xfrm>
          </p:grpSpPr>
          <p:sp>
            <p:nvSpPr>
              <p:cNvPr id="87" name="Right Brace 86">
                <a:extLst>
                  <a:ext uri="{FF2B5EF4-FFF2-40B4-BE49-F238E27FC236}">
                    <a16:creationId xmlns:a16="http://schemas.microsoft.com/office/drawing/2014/main" id="{E1827FBD-1ECD-4F48-AD57-3AF09088F508}"/>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8" name="TextBox 87">
                <a:extLst>
                  <a:ext uri="{FF2B5EF4-FFF2-40B4-BE49-F238E27FC236}">
                    <a16:creationId xmlns:a16="http://schemas.microsoft.com/office/drawing/2014/main" id="{A34A9AF2-5997-436D-8672-77A7566BEB5C}"/>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9" name="TextBox 88">
                <a:extLst>
                  <a:ext uri="{FF2B5EF4-FFF2-40B4-BE49-F238E27FC236}">
                    <a16:creationId xmlns:a16="http://schemas.microsoft.com/office/drawing/2014/main" id="{E952A6BA-82CA-4B5F-8C35-C1F74B23D822}"/>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6" name="TextBox 75">
              <a:extLst>
                <a:ext uri="{FF2B5EF4-FFF2-40B4-BE49-F238E27FC236}">
                  <a16:creationId xmlns:a16="http://schemas.microsoft.com/office/drawing/2014/main" id="{ECC5B1BD-6105-401E-B35D-91FD44B1407C}"/>
                </a:ext>
              </a:extLst>
            </p:cNvPr>
            <p:cNvSpPr txBox="1"/>
            <p:nvPr/>
          </p:nvSpPr>
          <p:spPr>
            <a:xfrm>
              <a:off x="5197263" y="2660045"/>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R</a:t>
              </a:r>
              <a:endParaRPr lang="en-US" dirty="0"/>
            </a:p>
          </p:txBody>
        </p:sp>
        <p:grpSp>
          <p:nvGrpSpPr>
            <p:cNvPr id="77" name="Group 76">
              <a:extLst>
                <a:ext uri="{FF2B5EF4-FFF2-40B4-BE49-F238E27FC236}">
                  <a16:creationId xmlns:a16="http://schemas.microsoft.com/office/drawing/2014/main" id="{57B6C36C-F4DD-44A9-848B-991C30BE59D9}"/>
                </a:ext>
              </a:extLst>
            </p:cNvPr>
            <p:cNvGrpSpPr/>
            <p:nvPr/>
          </p:nvGrpSpPr>
          <p:grpSpPr>
            <a:xfrm>
              <a:off x="5065402" y="3249122"/>
              <a:ext cx="168634" cy="809717"/>
              <a:chOff x="5065402" y="2434488"/>
              <a:chExt cx="168634" cy="809717"/>
            </a:xfrm>
          </p:grpSpPr>
          <p:sp>
            <p:nvSpPr>
              <p:cNvPr id="84" name="Right Brace 83">
                <a:extLst>
                  <a:ext uri="{FF2B5EF4-FFF2-40B4-BE49-F238E27FC236}">
                    <a16:creationId xmlns:a16="http://schemas.microsoft.com/office/drawing/2014/main" id="{7285901A-7DF9-468B-B173-4453554E7836}"/>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a:extLst>
                  <a:ext uri="{FF2B5EF4-FFF2-40B4-BE49-F238E27FC236}">
                    <a16:creationId xmlns:a16="http://schemas.microsoft.com/office/drawing/2014/main" id="{B9EA5255-B3DE-4D1C-866C-2CE9D5021DA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6" name="TextBox 85">
                <a:extLst>
                  <a:ext uri="{FF2B5EF4-FFF2-40B4-BE49-F238E27FC236}">
                    <a16:creationId xmlns:a16="http://schemas.microsoft.com/office/drawing/2014/main" id="{7B05F559-F4CC-4EF7-AF36-6C4EF409C72C}"/>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8" name="TextBox 77">
              <a:extLst>
                <a:ext uri="{FF2B5EF4-FFF2-40B4-BE49-F238E27FC236}">
                  <a16:creationId xmlns:a16="http://schemas.microsoft.com/office/drawing/2014/main" id="{BCFD0466-8A0D-4348-8238-F9F84FE531F4}"/>
                </a:ext>
              </a:extLst>
            </p:cNvPr>
            <p:cNvSpPr txBox="1"/>
            <p:nvPr/>
          </p:nvSpPr>
          <p:spPr>
            <a:xfrm>
              <a:off x="5197205" y="3478893"/>
              <a:ext cx="118869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grpSp>
          <p:nvGrpSpPr>
            <p:cNvPr id="79" name="Group 78">
              <a:extLst>
                <a:ext uri="{FF2B5EF4-FFF2-40B4-BE49-F238E27FC236}">
                  <a16:creationId xmlns:a16="http://schemas.microsoft.com/office/drawing/2014/main" id="{625CA248-7045-403A-9A89-2F7FE1728034}"/>
                </a:ext>
              </a:extLst>
            </p:cNvPr>
            <p:cNvGrpSpPr/>
            <p:nvPr/>
          </p:nvGrpSpPr>
          <p:grpSpPr>
            <a:xfrm>
              <a:off x="5593058" y="1963250"/>
              <a:ext cx="168634" cy="2376356"/>
              <a:chOff x="5065402" y="2413035"/>
              <a:chExt cx="168634" cy="2376356"/>
            </a:xfrm>
          </p:grpSpPr>
          <p:sp>
            <p:nvSpPr>
              <p:cNvPr id="81" name="Right Brace 80">
                <a:extLst>
                  <a:ext uri="{FF2B5EF4-FFF2-40B4-BE49-F238E27FC236}">
                    <a16:creationId xmlns:a16="http://schemas.microsoft.com/office/drawing/2014/main" id="{487F72DC-6C01-4B43-9051-E1B01268FAB1}"/>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extBox 81">
                <a:extLst>
                  <a:ext uri="{FF2B5EF4-FFF2-40B4-BE49-F238E27FC236}">
                    <a16:creationId xmlns:a16="http://schemas.microsoft.com/office/drawing/2014/main" id="{CCFC5080-8B53-412F-9D10-C4100A1F99CA}"/>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3" name="TextBox 82">
                <a:extLst>
                  <a:ext uri="{FF2B5EF4-FFF2-40B4-BE49-F238E27FC236}">
                    <a16:creationId xmlns:a16="http://schemas.microsoft.com/office/drawing/2014/main" id="{79B94D7A-695E-4CC1-A929-BBC12EB503FC}"/>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0" name="TextBox 79">
              <a:extLst>
                <a:ext uri="{FF2B5EF4-FFF2-40B4-BE49-F238E27FC236}">
                  <a16:creationId xmlns:a16="http://schemas.microsoft.com/office/drawing/2014/main" id="{93E9C054-1D67-49F2-B581-DD379733F28B}"/>
                </a:ext>
              </a:extLst>
            </p:cNvPr>
            <p:cNvSpPr txBox="1"/>
            <p:nvPr/>
          </p:nvSpPr>
          <p:spPr>
            <a:xfrm>
              <a:off x="5717109" y="2943491"/>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cc</a:t>
              </a:r>
              <a:endParaRPr lang="en-US" dirty="0"/>
            </a:p>
          </p:txBody>
        </p:sp>
      </p:gr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F915A23C-1863-4053-8F2E-5C28905F2B4D}"/>
                  </a:ext>
                </a:extLst>
              </p:cNvPr>
              <p:cNvSpPr txBox="1"/>
              <p:nvPr/>
            </p:nvSpPr>
            <p:spPr>
              <a:xfrm>
                <a:off x="6685859" y="5398340"/>
                <a:ext cx="248901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9</m:t>
                      </m:r>
                      <m:r>
                        <a:rPr lang="en-US" sz="2800" b="0" i="1" smtClean="0">
                          <a:latin typeface="Cambria Math" panose="02040503050406030204" pitchFamily="18" charset="0"/>
                        </a:rPr>
                        <m:t>𝑉</m:t>
                      </m:r>
                      <m:r>
                        <a:rPr lang="en-US" sz="280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+0.7</m:t>
                      </m:r>
                      <m:r>
                        <a:rPr lang="en-US" sz="2800" b="0" i="1" smtClean="0">
                          <a:latin typeface="Cambria Math" panose="02040503050406030204" pitchFamily="18" charset="0"/>
                        </a:rPr>
                        <m:t>𝑉</m:t>
                      </m:r>
                    </m:oMath>
                  </m:oMathPara>
                </a14:m>
                <a:endParaRPr lang="en-US" sz="2800" dirty="0"/>
              </a:p>
            </p:txBody>
          </p:sp>
        </mc:Choice>
        <mc:Fallback xmlns="">
          <p:sp>
            <p:nvSpPr>
              <p:cNvPr id="60" name="TextBox 59">
                <a:extLst>
                  <a:ext uri="{FF2B5EF4-FFF2-40B4-BE49-F238E27FC236}">
                    <a16:creationId xmlns:a16="http://schemas.microsoft.com/office/drawing/2014/main" id="{F915A23C-1863-4053-8F2E-5C28905F2B4D}"/>
                  </a:ext>
                </a:extLst>
              </p:cNvPr>
              <p:cNvSpPr txBox="1">
                <a:spLocks noRot="1" noChangeAspect="1" noMove="1" noResize="1" noEditPoints="1" noAdjustHandles="1" noChangeArrowheads="1" noChangeShapeType="1" noTextEdit="1"/>
              </p:cNvSpPr>
              <p:nvPr/>
            </p:nvSpPr>
            <p:spPr>
              <a:xfrm>
                <a:off x="6685859" y="5398340"/>
                <a:ext cx="2489015"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A67575CE-F521-462B-9D10-57AB1B5D615E}"/>
                  </a:ext>
                </a:extLst>
              </p:cNvPr>
              <p:cNvSpPr txBox="1"/>
              <p:nvPr/>
            </p:nvSpPr>
            <p:spPr>
              <a:xfrm>
                <a:off x="6749410" y="5947885"/>
                <a:ext cx="366337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𝑅</m:t>
                          </m:r>
                        </m:sub>
                      </m:sSub>
                      <m:r>
                        <a:rPr lang="en-US" sz="2800" i="1" smtClean="0">
                          <a:latin typeface="Cambria Math" panose="02040503050406030204" pitchFamily="18" charset="0"/>
                        </a:rPr>
                        <m:t>=</m:t>
                      </m:r>
                      <m:r>
                        <a:rPr lang="en-US" sz="2800" b="0" i="1" smtClean="0">
                          <a:latin typeface="Cambria Math" panose="02040503050406030204" pitchFamily="18" charset="0"/>
                        </a:rPr>
                        <m:t>9</m:t>
                      </m:r>
                      <m:r>
                        <a:rPr lang="en-US" sz="2800" b="0" i="1" smtClean="0">
                          <a:latin typeface="Cambria Math" panose="02040503050406030204" pitchFamily="18" charset="0"/>
                        </a:rPr>
                        <m:t>𝑉</m:t>
                      </m:r>
                      <m:r>
                        <a:rPr lang="en-US" sz="2800" b="0" i="1" smtClean="0">
                          <a:latin typeface="Cambria Math" panose="02040503050406030204" pitchFamily="18" charset="0"/>
                        </a:rPr>
                        <m:t>−0.7</m:t>
                      </m:r>
                      <m:r>
                        <a:rPr lang="en-US" sz="2800" b="0" i="1" smtClean="0">
                          <a:latin typeface="Cambria Math" panose="02040503050406030204" pitchFamily="18" charset="0"/>
                        </a:rPr>
                        <m:t>𝑉</m:t>
                      </m:r>
                      <m:r>
                        <a:rPr lang="en-US" sz="2800" b="0" i="1" smtClean="0">
                          <a:latin typeface="Cambria Math" panose="02040503050406030204" pitchFamily="18" charset="0"/>
                        </a:rPr>
                        <m:t>=8.3</m:t>
                      </m:r>
                      <m:r>
                        <a:rPr lang="en-US" sz="2800" b="0" i="1" smtClean="0">
                          <a:latin typeface="Cambria Math" panose="02040503050406030204" pitchFamily="18" charset="0"/>
                        </a:rPr>
                        <m:t>𝑉</m:t>
                      </m:r>
                    </m:oMath>
                  </m:oMathPara>
                </a14:m>
                <a:endParaRPr lang="en-US" sz="2800" dirty="0"/>
              </a:p>
            </p:txBody>
          </p:sp>
        </mc:Choice>
        <mc:Fallback xmlns="">
          <p:sp>
            <p:nvSpPr>
              <p:cNvPr id="61" name="TextBox 60">
                <a:extLst>
                  <a:ext uri="{FF2B5EF4-FFF2-40B4-BE49-F238E27FC236}">
                    <a16:creationId xmlns:a16="http://schemas.microsoft.com/office/drawing/2014/main" id="{A67575CE-F521-462B-9D10-57AB1B5D615E}"/>
                  </a:ext>
                </a:extLst>
              </p:cNvPr>
              <p:cNvSpPr txBox="1">
                <a:spLocks noRot="1" noChangeAspect="1" noMove="1" noResize="1" noEditPoints="1" noAdjustHandles="1" noChangeArrowheads="1" noChangeShapeType="1" noTextEdit="1"/>
              </p:cNvSpPr>
              <p:nvPr/>
            </p:nvSpPr>
            <p:spPr>
              <a:xfrm>
                <a:off x="6749410" y="5947885"/>
                <a:ext cx="3663375" cy="43088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163584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a:extLst>
              <a:ext uri="{FF2B5EF4-FFF2-40B4-BE49-F238E27FC236}">
                <a16:creationId xmlns:a16="http://schemas.microsoft.com/office/drawing/2014/main" id="{6BC50811-574F-4849-9E7B-A8E3747A743C}"/>
              </a:ext>
            </a:extLst>
          </p:cNvPr>
          <p:cNvSpPr/>
          <p:nvPr/>
        </p:nvSpPr>
        <p:spPr>
          <a:xfrm>
            <a:off x="10766465" y="5116387"/>
            <a:ext cx="871447" cy="426284"/>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4B0ED7-C6A0-4B74-9A7F-1A206AFD2722}"/>
              </a:ext>
            </a:extLst>
          </p:cNvPr>
          <p:cNvPicPr>
            <a:picLocks noChangeAspect="1"/>
          </p:cNvPicPr>
          <p:nvPr/>
        </p:nvPicPr>
        <p:blipFill>
          <a:blip r:embed="rId2"/>
          <a:stretch>
            <a:fillRect/>
          </a:stretch>
        </p:blipFill>
        <p:spPr>
          <a:xfrm>
            <a:off x="654939" y="1884260"/>
            <a:ext cx="4546917" cy="2488086"/>
          </a:xfrm>
          <a:prstGeom prst="rect">
            <a:avLst/>
          </a:prstGeom>
        </p:spPr>
      </p:pic>
      <p:pic>
        <p:nvPicPr>
          <p:cNvPr id="3" name="Picture 2">
            <a:extLst>
              <a:ext uri="{FF2B5EF4-FFF2-40B4-BE49-F238E27FC236}">
                <a16:creationId xmlns:a16="http://schemas.microsoft.com/office/drawing/2014/main" id="{7EFDCB97-6E99-4B54-BD4C-F446AA148259}"/>
              </a:ext>
            </a:extLst>
          </p:cNvPr>
          <p:cNvPicPr>
            <a:picLocks noChangeAspect="1"/>
          </p:cNvPicPr>
          <p:nvPr/>
        </p:nvPicPr>
        <p:blipFill>
          <a:blip r:embed="rId3"/>
          <a:stretch>
            <a:fillRect/>
          </a:stretch>
        </p:blipFill>
        <p:spPr>
          <a:xfrm>
            <a:off x="6509684" y="1972871"/>
            <a:ext cx="3925263" cy="2410967"/>
          </a:xfrm>
          <a:prstGeom prst="rect">
            <a:avLst/>
          </a:prstGeom>
        </p:spPr>
      </p:pic>
      <p:sp>
        <p:nvSpPr>
          <p:cNvPr id="19" name="TextBox 18">
            <a:extLst>
              <a:ext uri="{FF2B5EF4-FFF2-40B4-BE49-F238E27FC236}">
                <a16:creationId xmlns:a16="http://schemas.microsoft.com/office/drawing/2014/main" id="{09702C23-02D6-4028-8B64-CAB0F57C087E}"/>
              </a:ext>
            </a:extLst>
          </p:cNvPr>
          <p:cNvSpPr txBox="1"/>
          <p:nvPr/>
        </p:nvSpPr>
        <p:spPr>
          <a:xfrm>
            <a:off x="825305" y="1137961"/>
            <a:ext cx="10621107" cy="523220"/>
          </a:xfrm>
          <a:prstGeom prst="rect">
            <a:avLst/>
          </a:prstGeom>
          <a:noFill/>
        </p:spPr>
        <p:txBody>
          <a:bodyPr wrap="square" rtlCol="0">
            <a:spAutoFit/>
          </a:bodyPr>
          <a:lstStyle/>
          <a:p>
            <a:pPr algn="ctr"/>
            <a:r>
              <a:rPr lang="en-US" sz="2800" dirty="0">
                <a:latin typeface="Bebas Neue" panose="020B0606020202050201" pitchFamily="34" charset="0"/>
              </a:rPr>
              <a:t>Step 3: solve for current </a:t>
            </a:r>
            <a:r>
              <a:rPr lang="en-US" sz="2800" b="1" i="1" dirty="0">
                <a:latin typeface="Times New Roman" panose="02020603050405020304" pitchFamily="18" charset="0"/>
                <a:cs typeface="Times New Roman" panose="02020603050405020304" pitchFamily="18" charset="0"/>
              </a:rPr>
              <a:t>I</a:t>
            </a:r>
            <a:endParaRPr lang="en-US" sz="2800" b="1" i="1" baseline="-25000" dirty="0">
              <a:latin typeface="Times New Roman" panose="02020603050405020304" pitchFamily="18" charset="0"/>
              <a:cs typeface="Times New Roman" panose="02020603050405020304" pitchFamily="18" charset="0"/>
            </a:endParaRPr>
          </a:p>
        </p:txBody>
      </p:sp>
      <p:grpSp>
        <p:nvGrpSpPr>
          <p:cNvPr id="29" name="Group 28">
            <a:extLst>
              <a:ext uri="{FF2B5EF4-FFF2-40B4-BE49-F238E27FC236}">
                <a16:creationId xmlns:a16="http://schemas.microsoft.com/office/drawing/2014/main" id="{F2CC2513-D590-45C7-AB4C-408875857174}"/>
              </a:ext>
            </a:extLst>
          </p:cNvPr>
          <p:cNvGrpSpPr/>
          <p:nvPr/>
        </p:nvGrpSpPr>
        <p:grpSpPr>
          <a:xfrm>
            <a:off x="5065402" y="2434488"/>
            <a:ext cx="168634" cy="809717"/>
            <a:chOff x="5065402" y="2434488"/>
            <a:chExt cx="168634" cy="809717"/>
          </a:xfrm>
        </p:grpSpPr>
        <p:sp>
          <p:nvSpPr>
            <p:cNvPr id="22" name="Right Brace 21">
              <a:extLst>
                <a:ext uri="{FF2B5EF4-FFF2-40B4-BE49-F238E27FC236}">
                  <a16:creationId xmlns:a16="http://schemas.microsoft.com/office/drawing/2014/main" id="{9867A610-8843-44DF-A48A-51C425331502}"/>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E2C7C7-B0DE-4634-8106-2D1BE06A6583}"/>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26" name="TextBox 25">
              <a:extLst>
                <a:ext uri="{FF2B5EF4-FFF2-40B4-BE49-F238E27FC236}">
                  <a16:creationId xmlns:a16="http://schemas.microsoft.com/office/drawing/2014/main" id="{F2E24367-9DEA-46FB-989C-6F33DD2AC075}"/>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28" name="TextBox 27">
            <a:extLst>
              <a:ext uri="{FF2B5EF4-FFF2-40B4-BE49-F238E27FC236}">
                <a16:creationId xmlns:a16="http://schemas.microsoft.com/office/drawing/2014/main" id="{8A8E9C1A-4A64-48B1-9CEE-4A37DE845321}"/>
              </a:ext>
            </a:extLst>
          </p:cNvPr>
          <p:cNvSpPr txBox="1"/>
          <p:nvPr/>
        </p:nvSpPr>
        <p:spPr>
          <a:xfrm>
            <a:off x="5199238" y="2619026"/>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8.3V</a:t>
            </a:r>
            <a:endParaRPr lang="en-US" sz="1400" dirty="0"/>
          </a:p>
        </p:txBody>
      </p:sp>
      <p:grpSp>
        <p:nvGrpSpPr>
          <p:cNvPr id="30" name="Group 29">
            <a:extLst>
              <a:ext uri="{FF2B5EF4-FFF2-40B4-BE49-F238E27FC236}">
                <a16:creationId xmlns:a16="http://schemas.microsoft.com/office/drawing/2014/main" id="{DDDEEE15-31B9-416E-9DF8-A289571CD941}"/>
              </a:ext>
            </a:extLst>
          </p:cNvPr>
          <p:cNvGrpSpPr/>
          <p:nvPr/>
        </p:nvGrpSpPr>
        <p:grpSpPr>
          <a:xfrm>
            <a:off x="5065402" y="3249122"/>
            <a:ext cx="168634" cy="809717"/>
            <a:chOff x="5065402" y="2434488"/>
            <a:chExt cx="168634" cy="809717"/>
          </a:xfrm>
        </p:grpSpPr>
        <p:sp>
          <p:nvSpPr>
            <p:cNvPr id="31" name="Right Brace 30">
              <a:extLst>
                <a:ext uri="{FF2B5EF4-FFF2-40B4-BE49-F238E27FC236}">
                  <a16:creationId xmlns:a16="http://schemas.microsoft.com/office/drawing/2014/main" id="{FE4A9DF3-1D73-4B2D-8E46-087A82A1F05D}"/>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2838687A-028F-4B34-BCFA-B831DA4CC73F}"/>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3" name="TextBox 32">
              <a:extLst>
                <a:ext uri="{FF2B5EF4-FFF2-40B4-BE49-F238E27FC236}">
                  <a16:creationId xmlns:a16="http://schemas.microsoft.com/office/drawing/2014/main" id="{3D094EED-5D75-44A6-A22A-8F6781EADFC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35" name="Group 34">
            <a:extLst>
              <a:ext uri="{FF2B5EF4-FFF2-40B4-BE49-F238E27FC236}">
                <a16:creationId xmlns:a16="http://schemas.microsoft.com/office/drawing/2014/main" id="{132D0EBB-FDBA-4117-B821-7044EC0AF68B}"/>
              </a:ext>
            </a:extLst>
          </p:cNvPr>
          <p:cNvGrpSpPr/>
          <p:nvPr/>
        </p:nvGrpSpPr>
        <p:grpSpPr>
          <a:xfrm>
            <a:off x="5635259" y="1991385"/>
            <a:ext cx="168634" cy="2376356"/>
            <a:chOff x="5065402" y="2413035"/>
            <a:chExt cx="168634" cy="2376356"/>
          </a:xfrm>
        </p:grpSpPr>
        <p:sp>
          <p:nvSpPr>
            <p:cNvPr id="36" name="Right Brace 35">
              <a:extLst>
                <a:ext uri="{FF2B5EF4-FFF2-40B4-BE49-F238E27FC236}">
                  <a16:creationId xmlns:a16="http://schemas.microsoft.com/office/drawing/2014/main" id="{0DA91F98-2E13-4F00-A365-DFDD630B228B}"/>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A947AB34-D6C7-4C70-847F-64B9CDB68189}"/>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8" name="TextBox 37">
              <a:extLst>
                <a:ext uri="{FF2B5EF4-FFF2-40B4-BE49-F238E27FC236}">
                  <a16:creationId xmlns:a16="http://schemas.microsoft.com/office/drawing/2014/main" id="{2B3F5931-0088-4308-9912-6C972A7B346A}"/>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47" name="Freeform: Shape 46">
            <a:extLst>
              <a:ext uri="{FF2B5EF4-FFF2-40B4-BE49-F238E27FC236}">
                <a16:creationId xmlns:a16="http://schemas.microsoft.com/office/drawing/2014/main" id="{C3B991BB-B288-449A-B5FA-62ECFF5CB43E}"/>
              </a:ext>
            </a:extLst>
          </p:cNvPr>
          <p:cNvSpPr/>
          <p:nvPr/>
        </p:nvSpPr>
        <p:spPr>
          <a:xfrm>
            <a:off x="2711839" y="2083150"/>
            <a:ext cx="1919786"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E18DFC6-C841-43F7-BD3D-F07A4C16500B}"/>
              </a:ext>
            </a:extLst>
          </p:cNvPr>
          <p:cNvSpPr/>
          <p:nvPr/>
        </p:nvSpPr>
        <p:spPr>
          <a:xfrm>
            <a:off x="4425620" y="3011530"/>
            <a:ext cx="216442" cy="514905"/>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1" name="Freeform: Shape 50">
            <a:extLst>
              <a:ext uri="{FF2B5EF4-FFF2-40B4-BE49-F238E27FC236}">
                <a16:creationId xmlns:a16="http://schemas.microsoft.com/office/drawing/2014/main" id="{D2D007E9-0A5E-4878-B3C2-C95B1E4A8EB4}"/>
              </a:ext>
            </a:extLst>
          </p:cNvPr>
          <p:cNvSpPr/>
          <p:nvPr/>
        </p:nvSpPr>
        <p:spPr>
          <a:xfrm>
            <a:off x="2619531" y="2387184"/>
            <a:ext cx="2031167"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8DF8331-B684-464A-8928-06D0026AE697}"/>
                  </a:ext>
                </a:extLst>
              </p:cNvPr>
              <p:cNvSpPr txBox="1"/>
              <p:nvPr/>
            </p:nvSpPr>
            <p:spPr>
              <a:xfrm>
                <a:off x="6965496" y="4952049"/>
                <a:ext cx="4681794" cy="7543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𝐼</m:t>
                      </m:r>
                      <m:r>
                        <a:rPr lang="en-US" sz="2400" b="0" i="1" smtClean="0">
                          <a:latin typeface="Cambria Math" panose="02040503050406030204" pitchFamily="18" charset="0"/>
                        </a:rPr>
                        <m:t>= </m:t>
                      </m:r>
                      <m:f>
                        <m:fPr>
                          <m:ctrlPr>
                            <a:rPr lang="en-US" sz="2400" b="0" i="1" smtClean="0">
                              <a:latin typeface="Cambria Math" panose="02040503050406030204" pitchFamily="18" charset="0"/>
                            </a:rPr>
                          </m:ctrlPr>
                        </m:fPr>
                        <m:num>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num>
                        <m:den>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8.3</m:t>
                          </m:r>
                          <m:r>
                            <a:rPr lang="en-US" sz="2400" b="0" i="1" smtClean="0">
                              <a:latin typeface="Cambria Math" panose="02040503050406030204" pitchFamily="18" charset="0"/>
                            </a:rPr>
                            <m:t>𝑉</m:t>
                          </m:r>
                        </m:num>
                        <m:den>
                          <m:r>
                            <a:rPr lang="en-US" sz="2400" b="0" i="1" smtClean="0">
                              <a:latin typeface="Cambria Math" panose="02040503050406030204" pitchFamily="18" charset="0"/>
                            </a:rPr>
                            <m:t>100</m:t>
                          </m:r>
                          <m:r>
                            <a:rPr lang="el-GR" sz="2400" b="0" i="1" smtClean="0">
                              <a:latin typeface="Cambria Math" panose="02040503050406030204" pitchFamily="18" charset="0"/>
                            </a:rPr>
                            <m:t>Ω</m:t>
                          </m:r>
                        </m:den>
                      </m:f>
                      <m:r>
                        <a:rPr lang="en-US" sz="2400" b="0" i="1" smtClean="0">
                          <a:latin typeface="Cambria Math" panose="02040503050406030204" pitchFamily="18" charset="0"/>
                        </a:rPr>
                        <m:t>=0.083</m:t>
                      </m:r>
                      <m:r>
                        <a:rPr lang="en-US" sz="2400" b="0" i="1" smtClean="0">
                          <a:latin typeface="Cambria Math" panose="02040503050406030204" pitchFamily="18" charset="0"/>
                        </a:rPr>
                        <m:t>𝐴</m:t>
                      </m:r>
                      <m:r>
                        <a:rPr lang="en-US" sz="2400" b="0" i="1" smtClean="0">
                          <a:latin typeface="Cambria Math" panose="02040503050406030204" pitchFamily="18" charset="0"/>
                        </a:rPr>
                        <m:t>⇒83</m:t>
                      </m:r>
                      <m:r>
                        <a:rPr lang="en-US" sz="2400" b="0" i="1" smtClean="0">
                          <a:latin typeface="Cambria Math" panose="02040503050406030204" pitchFamily="18" charset="0"/>
                        </a:rPr>
                        <m:t>𝑚𝐴</m:t>
                      </m:r>
                    </m:oMath>
                  </m:oMathPara>
                </a14:m>
                <a:endParaRPr lang="en-US" sz="2400" dirty="0"/>
              </a:p>
            </p:txBody>
          </p:sp>
        </mc:Choice>
        <mc:Fallback xmlns="">
          <p:sp>
            <p:nvSpPr>
              <p:cNvPr id="62" name="TextBox 61">
                <a:extLst>
                  <a:ext uri="{FF2B5EF4-FFF2-40B4-BE49-F238E27FC236}">
                    <a16:creationId xmlns:a16="http://schemas.microsoft.com/office/drawing/2014/main" id="{A8DF8331-B684-464A-8928-06D0026AE697}"/>
                  </a:ext>
                </a:extLst>
              </p:cNvPr>
              <p:cNvSpPr txBox="1">
                <a:spLocks noRot="1" noChangeAspect="1" noMove="1" noResize="1" noEditPoints="1" noAdjustHandles="1" noChangeArrowheads="1" noChangeShapeType="1" noTextEdit="1"/>
              </p:cNvSpPr>
              <p:nvPr/>
            </p:nvSpPr>
            <p:spPr>
              <a:xfrm>
                <a:off x="6965496" y="4952049"/>
                <a:ext cx="4681794" cy="754309"/>
              </a:xfrm>
              <a:prstGeom prst="rect">
                <a:avLst/>
              </a:prstGeom>
              <a:blipFill>
                <a:blip r:embed="rId4"/>
                <a:stretch>
                  <a:fillRect/>
                </a:stretch>
              </a:blipFill>
            </p:spPr>
            <p:txBody>
              <a:bodyPr/>
              <a:lstStyle/>
              <a:p>
                <a:r>
                  <a:rPr lang="en-US">
                    <a:noFill/>
                  </a:rPr>
                  <a:t> </a:t>
                </a:r>
              </a:p>
            </p:txBody>
          </p:sp>
        </mc:Fallback>
      </mc:AlternateContent>
      <p:sp>
        <p:nvSpPr>
          <p:cNvPr id="63" name="TextBox 62">
            <a:extLst>
              <a:ext uri="{FF2B5EF4-FFF2-40B4-BE49-F238E27FC236}">
                <a16:creationId xmlns:a16="http://schemas.microsoft.com/office/drawing/2014/main" id="{C4FC545F-7B16-4C92-8287-C1D569E3EC9D}"/>
              </a:ext>
            </a:extLst>
          </p:cNvPr>
          <p:cNvSpPr txBox="1"/>
          <p:nvPr/>
        </p:nvSpPr>
        <p:spPr>
          <a:xfrm>
            <a:off x="829995" y="4806777"/>
            <a:ext cx="5964700" cy="1200329"/>
          </a:xfrm>
          <a:prstGeom prst="rect">
            <a:avLst/>
          </a:prstGeom>
          <a:noFill/>
        </p:spPr>
        <p:txBody>
          <a:bodyPr wrap="square" rtlCol="0">
            <a:spAutoFit/>
          </a:bodyPr>
          <a:lstStyle/>
          <a:p>
            <a:r>
              <a:rPr lang="en-US" sz="2400" dirty="0">
                <a:latin typeface="Segoe Condensed" panose="020B0606040200020203" pitchFamily="34" charset="0"/>
              </a:rPr>
              <a:t>Once </a:t>
            </a: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D</a:t>
            </a:r>
            <a:r>
              <a:rPr lang="en-US" sz="2400" dirty="0">
                <a:latin typeface="Times New Roman" panose="02020603050405020304" pitchFamily="18" charset="0"/>
                <a:cs typeface="Times New Roman" panose="02020603050405020304" pitchFamily="18" charset="0"/>
              </a:rPr>
              <a:t> = </a:t>
            </a:r>
            <a:r>
              <a:rPr lang="en-US" sz="2400" b="1" i="1" dirty="0">
                <a:latin typeface="Times New Roman" panose="02020603050405020304" pitchFamily="18" charset="0"/>
                <a:cs typeface="Times New Roman" panose="02020603050405020304" pitchFamily="18" charset="0"/>
              </a:rPr>
              <a:t>V</a:t>
            </a:r>
            <a:r>
              <a:rPr lang="en-US" sz="2400" b="1" i="1" baseline="-25000" dirty="0">
                <a:latin typeface="Times New Roman" panose="02020603050405020304" pitchFamily="18" charset="0"/>
                <a:cs typeface="Times New Roman" panose="02020603050405020304" pitchFamily="18" charset="0"/>
              </a:rPr>
              <a:t>f</a:t>
            </a:r>
            <a:r>
              <a:rPr lang="en-US" sz="2400" dirty="0">
                <a:latin typeface="Segoe Condensed" panose="020B0606040200020203" pitchFamily="34" charset="0"/>
              </a:rPr>
              <a:t>, we can treat the diode as a simple wire, contributing almost no resistance. Thus, the current through our circuit is simply a function of </a:t>
            </a:r>
            <a:r>
              <a:rPr lang="en-US" sz="2400" b="1" i="1" dirty="0">
                <a:latin typeface="Times New Roman" panose="02020603050405020304" pitchFamily="18" charset="0"/>
                <a:cs typeface="Times New Roman" panose="02020603050405020304" pitchFamily="18" charset="0"/>
              </a:rPr>
              <a:t>R</a:t>
            </a:r>
            <a:r>
              <a:rPr lang="en-US" sz="2400" b="1" i="1" baseline="-25000" dirty="0">
                <a:latin typeface="Times New Roman" panose="02020603050405020304" pitchFamily="18" charset="0"/>
                <a:cs typeface="Times New Roman" panose="02020603050405020304" pitchFamily="18" charset="0"/>
              </a:rPr>
              <a:t>1</a:t>
            </a:r>
            <a:r>
              <a:rPr lang="en-US" sz="2400" dirty="0">
                <a:latin typeface="Segoe Condensed" panose="020B0606040200020203" pitchFamily="34" charset="0"/>
              </a:rPr>
              <a:t>.</a:t>
            </a:r>
          </a:p>
        </p:txBody>
      </p:sp>
      <p:sp>
        <p:nvSpPr>
          <p:cNvPr id="64" name="Freeform: Shape 63">
            <a:extLst>
              <a:ext uri="{FF2B5EF4-FFF2-40B4-BE49-F238E27FC236}">
                <a16:creationId xmlns:a16="http://schemas.microsoft.com/office/drawing/2014/main" id="{1E84988E-6F35-4E9D-A6D2-88427AA18FDC}"/>
              </a:ext>
            </a:extLst>
          </p:cNvPr>
          <p:cNvSpPr/>
          <p:nvPr/>
        </p:nvSpPr>
        <p:spPr>
          <a:xfrm>
            <a:off x="7291754" y="2016369"/>
            <a:ext cx="2433710" cy="600222"/>
          </a:xfrm>
          <a:custGeom>
            <a:avLst/>
            <a:gdLst>
              <a:gd name="connsiteX0" fmla="*/ 0 w 2504049"/>
              <a:gd name="connsiteY0" fmla="*/ 595533 h 600222"/>
              <a:gd name="connsiteX1" fmla="*/ 0 w 2504049"/>
              <a:gd name="connsiteY1" fmla="*/ 0 h 600222"/>
              <a:gd name="connsiteX2" fmla="*/ 2504049 w 2504049"/>
              <a:gd name="connsiteY2" fmla="*/ 0 h 600222"/>
              <a:gd name="connsiteX3" fmla="*/ 2504049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504049"/>
              <a:gd name="connsiteY0" fmla="*/ 595533 h 600222"/>
              <a:gd name="connsiteX1" fmla="*/ 0 w 2504049"/>
              <a:gd name="connsiteY1" fmla="*/ 0 h 600222"/>
              <a:gd name="connsiteX2" fmla="*/ 2504049 w 2504049"/>
              <a:gd name="connsiteY2" fmla="*/ 0 h 600222"/>
              <a:gd name="connsiteX3" fmla="*/ 2485292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485292"/>
              <a:gd name="connsiteY0" fmla="*/ 595533 h 600222"/>
              <a:gd name="connsiteX1" fmla="*/ 0 w 2485292"/>
              <a:gd name="connsiteY1" fmla="*/ 0 h 600222"/>
              <a:gd name="connsiteX2" fmla="*/ 2485292 w 2485292"/>
              <a:gd name="connsiteY2" fmla="*/ 0 h 600222"/>
              <a:gd name="connsiteX3" fmla="*/ 2485292 w 2485292"/>
              <a:gd name="connsiteY3" fmla="*/ 426720 h 600222"/>
              <a:gd name="connsiteX4" fmla="*/ 2227384 w 2485292"/>
              <a:gd name="connsiteY4" fmla="*/ 426720 h 600222"/>
              <a:gd name="connsiteX5" fmla="*/ 2227384 w 2485292"/>
              <a:gd name="connsiteY5" fmla="*/ 225083 h 600222"/>
              <a:gd name="connsiteX6" fmla="*/ 248529 w 2485292"/>
              <a:gd name="connsiteY6" fmla="*/ 225083 h 600222"/>
              <a:gd name="connsiteX7" fmla="*/ 248529 w 2485292"/>
              <a:gd name="connsiteY7" fmla="*/ 600222 h 600222"/>
              <a:gd name="connsiteX8" fmla="*/ 0 w 2485292"/>
              <a:gd name="connsiteY8" fmla="*/ 595533 h 60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292" h="600222">
                <a:moveTo>
                  <a:pt x="0" y="595533"/>
                </a:moveTo>
                <a:lnTo>
                  <a:pt x="0" y="0"/>
                </a:lnTo>
                <a:lnTo>
                  <a:pt x="2485292" y="0"/>
                </a:lnTo>
                <a:lnTo>
                  <a:pt x="2485292" y="426720"/>
                </a:lnTo>
                <a:lnTo>
                  <a:pt x="2227384" y="426720"/>
                </a:lnTo>
                <a:lnTo>
                  <a:pt x="2227384" y="225083"/>
                </a:lnTo>
                <a:lnTo>
                  <a:pt x="248529" y="225083"/>
                </a:lnTo>
                <a:lnTo>
                  <a:pt x="248529" y="600222"/>
                </a:lnTo>
                <a:lnTo>
                  <a:pt x="0" y="595533"/>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D15AEC4-3222-4CC5-900C-EFE1C81A4C59}"/>
              </a:ext>
            </a:extLst>
          </p:cNvPr>
          <p:cNvSpPr/>
          <p:nvPr/>
        </p:nvSpPr>
        <p:spPr>
          <a:xfrm>
            <a:off x="9509022" y="3029377"/>
            <a:ext cx="216442" cy="448292"/>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66" name="Freeform: Shape 65">
            <a:extLst>
              <a:ext uri="{FF2B5EF4-FFF2-40B4-BE49-F238E27FC236}">
                <a16:creationId xmlns:a16="http://schemas.microsoft.com/office/drawing/2014/main" id="{FAEA3543-0630-4A01-9A5C-3916DABD44D9}"/>
              </a:ext>
            </a:extLst>
          </p:cNvPr>
          <p:cNvSpPr/>
          <p:nvPr/>
        </p:nvSpPr>
        <p:spPr>
          <a:xfrm>
            <a:off x="7299298" y="3214215"/>
            <a:ext cx="2442867" cy="1017543"/>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 name="connsiteX0" fmla="*/ 0 w 2031167"/>
              <a:gd name="connsiteY0" fmla="*/ 822500 h 1840043"/>
              <a:gd name="connsiteX1" fmla="*/ 0 w 2031167"/>
              <a:gd name="connsiteY1" fmla="*/ 1840043 h 1840043"/>
              <a:gd name="connsiteX2" fmla="*/ 2031167 w 2031167"/>
              <a:gd name="connsiteY2" fmla="*/ 1840043 h 1840043"/>
              <a:gd name="connsiteX3" fmla="*/ 2031167 w 2031167"/>
              <a:gd name="connsiteY3" fmla="*/ 1487774 h 1840043"/>
              <a:gd name="connsiteX4" fmla="*/ 1813810 w 2031167"/>
              <a:gd name="connsiteY4" fmla="*/ 1487774 h 1840043"/>
              <a:gd name="connsiteX5" fmla="*/ 1813810 w 2031167"/>
              <a:gd name="connsiteY5" fmla="*/ 1645171 h 1840043"/>
              <a:gd name="connsiteX6" fmla="*/ 168639 w 2031167"/>
              <a:gd name="connsiteY6" fmla="*/ 1645171 h 1840043"/>
              <a:gd name="connsiteX7" fmla="*/ 172386 w 2031167"/>
              <a:gd name="connsiteY7" fmla="*/ 0 h 1840043"/>
              <a:gd name="connsiteX8" fmla="*/ 0 w 2031167"/>
              <a:gd name="connsiteY8" fmla="*/ 822500 h 18400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80384 w 2031167"/>
              <a:gd name="connsiteY7" fmla="*/ 12183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56391 w 2031167"/>
              <a:gd name="connsiteY7" fmla="*/ 7494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92631 w 2031167"/>
              <a:gd name="connsiteY6" fmla="*/ 794535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76636 w 2031167"/>
              <a:gd name="connsiteY6" fmla="*/ 803913 h 1017543"/>
              <a:gd name="connsiteX7" fmla="*/ 176384 w 2031167"/>
              <a:gd name="connsiteY7" fmla="*/ 2805 h 1017543"/>
              <a:gd name="connsiteX8" fmla="*/ 0 w 2031167"/>
              <a:gd name="connsiteY8" fmla="*/ 0 h 1017543"/>
              <a:gd name="connsiteX0" fmla="*/ 0 w 2051161"/>
              <a:gd name="connsiteY0" fmla="*/ 0 h 1017543"/>
              <a:gd name="connsiteX1" fmla="*/ 0 w 2051161"/>
              <a:gd name="connsiteY1" fmla="*/ 1017543 h 1017543"/>
              <a:gd name="connsiteX2" fmla="*/ 2031167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57797 w 2051161"/>
              <a:gd name="connsiteY5" fmla="*/ 827360 h 1017543"/>
              <a:gd name="connsiteX6" fmla="*/ 176636 w 2051161"/>
              <a:gd name="connsiteY6" fmla="*/ 803913 h 1017543"/>
              <a:gd name="connsiteX7" fmla="*/ 176384 w 2051161"/>
              <a:gd name="connsiteY7" fmla="*/ 2805 h 1017543"/>
              <a:gd name="connsiteX8" fmla="*/ 0 w 2051161"/>
              <a:gd name="connsiteY8" fmla="*/ 0 h 1017543"/>
              <a:gd name="connsiteX0" fmla="*/ 0 w 2079152"/>
              <a:gd name="connsiteY0" fmla="*/ 0 h 1017543"/>
              <a:gd name="connsiteX1" fmla="*/ 0 w 2079152"/>
              <a:gd name="connsiteY1" fmla="*/ 1017543 h 1017543"/>
              <a:gd name="connsiteX2" fmla="*/ 2051161 w 2079152"/>
              <a:gd name="connsiteY2" fmla="*/ 1017543 h 1017543"/>
              <a:gd name="connsiteX3" fmla="*/ 2079152 w 2079152"/>
              <a:gd name="connsiteY3" fmla="*/ 637138 h 1017543"/>
              <a:gd name="connsiteX4" fmla="*/ 1865794 w 2079152"/>
              <a:gd name="connsiteY4" fmla="*/ 665274 h 1017543"/>
              <a:gd name="connsiteX5" fmla="*/ 1857797 w 2079152"/>
              <a:gd name="connsiteY5" fmla="*/ 827360 h 1017543"/>
              <a:gd name="connsiteX6" fmla="*/ 176636 w 2079152"/>
              <a:gd name="connsiteY6" fmla="*/ 803913 h 1017543"/>
              <a:gd name="connsiteX7" fmla="*/ 176384 w 2079152"/>
              <a:gd name="connsiteY7" fmla="*/ 2805 h 1017543"/>
              <a:gd name="connsiteX8" fmla="*/ 0 w 2079152"/>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65794 w 2083151"/>
              <a:gd name="connsiteY4" fmla="*/ 665274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81789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151" h="1017543">
                <a:moveTo>
                  <a:pt x="0" y="0"/>
                </a:moveTo>
                <a:lnTo>
                  <a:pt x="0" y="1017543"/>
                </a:lnTo>
                <a:lnTo>
                  <a:pt x="2083151" y="1017543"/>
                </a:lnTo>
                <a:lnTo>
                  <a:pt x="2079152" y="637138"/>
                </a:lnTo>
                <a:lnTo>
                  <a:pt x="1885788" y="627760"/>
                </a:lnTo>
                <a:lnTo>
                  <a:pt x="1881789" y="827360"/>
                </a:lnTo>
                <a:lnTo>
                  <a:pt x="176636" y="803913"/>
                </a:lnTo>
                <a:cubicBezTo>
                  <a:pt x="179218" y="530624"/>
                  <a:pt x="173802" y="276094"/>
                  <a:pt x="176384" y="2805"/>
                </a:cubicBez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8641C526-150F-4F85-A379-BAAAF2366B3A}"/>
              </a:ext>
            </a:extLst>
          </p:cNvPr>
          <p:cNvGrpSpPr/>
          <p:nvPr/>
        </p:nvGrpSpPr>
        <p:grpSpPr>
          <a:xfrm>
            <a:off x="3004506" y="2530283"/>
            <a:ext cx="1195752" cy="1195752"/>
            <a:chOff x="3143402" y="2365112"/>
            <a:chExt cx="1195752" cy="1195752"/>
          </a:xfrm>
        </p:grpSpPr>
        <p:sp>
          <p:nvSpPr>
            <p:cNvPr id="92" name="Arc 91">
              <a:extLst>
                <a:ext uri="{FF2B5EF4-FFF2-40B4-BE49-F238E27FC236}">
                  <a16:creationId xmlns:a16="http://schemas.microsoft.com/office/drawing/2014/main" id="{366E66DB-C9E9-43B6-96E4-094E35937C05}"/>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93" name="TextBox 92">
              <a:extLst>
                <a:ext uri="{FF2B5EF4-FFF2-40B4-BE49-F238E27FC236}">
                  <a16:creationId xmlns:a16="http://schemas.microsoft.com/office/drawing/2014/main" id="{9E6AE486-AD8D-4E29-A1B8-8DD514BE12F6}"/>
                </a:ext>
              </a:extLst>
            </p:cNvPr>
            <p:cNvSpPr txBox="1"/>
            <p:nvPr/>
          </p:nvSpPr>
          <p:spPr>
            <a:xfrm>
              <a:off x="3216801" y="2547489"/>
              <a:ext cx="1048953" cy="830997"/>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200" dirty="0"/>
                <a:t>How much </a:t>
              </a:r>
              <a:r>
                <a:rPr lang="en-US" sz="1200" b="1" dirty="0"/>
                <a:t>current </a:t>
              </a:r>
              <a:r>
                <a:rPr lang="en-US" sz="1200" b="1" i="1" dirty="0">
                  <a:latin typeface="Times New Roman" panose="02020603050405020304" pitchFamily="18" charset="0"/>
                  <a:cs typeface="Times New Roman" panose="02020603050405020304" pitchFamily="18" charset="0"/>
                </a:rPr>
                <a:t>I </a:t>
              </a:r>
              <a:r>
                <a:rPr lang="en-US" sz="1200" dirty="0"/>
                <a:t>is flowing through this circuit.</a:t>
              </a:r>
              <a:endParaRPr lang="en-US" sz="1200" b="1" dirty="0"/>
            </a:p>
          </p:txBody>
        </p:sp>
      </p:grpSp>
      <p:grpSp>
        <p:nvGrpSpPr>
          <p:cNvPr id="94" name="Group 93">
            <a:extLst>
              <a:ext uri="{FF2B5EF4-FFF2-40B4-BE49-F238E27FC236}">
                <a16:creationId xmlns:a16="http://schemas.microsoft.com/office/drawing/2014/main" id="{CC2F2CA0-473C-4246-9D3F-AA5DF263956B}"/>
              </a:ext>
            </a:extLst>
          </p:cNvPr>
          <p:cNvGrpSpPr/>
          <p:nvPr/>
        </p:nvGrpSpPr>
        <p:grpSpPr>
          <a:xfrm>
            <a:off x="7910733" y="2463627"/>
            <a:ext cx="1195752" cy="1195752"/>
            <a:chOff x="3143402" y="2365112"/>
            <a:chExt cx="1195752" cy="1195752"/>
          </a:xfrm>
        </p:grpSpPr>
        <p:sp>
          <p:nvSpPr>
            <p:cNvPr id="95" name="Arc 94">
              <a:extLst>
                <a:ext uri="{FF2B5EF4-FFF2-40B4-BE49-F238E27FC236}">
                  <a16:creationId xmlns:a16="http://schemas.microsoft.com/office/drawing/2014/main" id="{6F2D0DC7-42AF-41E7-965E-0EB4582F6DB3}"/>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96" name="TextBox 95">
              <a:extLst>
                <a:ext uri="{FF2B5EF4-FFF2-40B4-BE49-F238E27FC236}">
                  <a16:creationId xmlns:a16="http://schemas.microsoft.com/office/drawing/2014/main" id="{0470D46B-213F-4C40-BE66-E3CA4309A3BD}"/>
                </a:ext>
              </a:extLst>
            </p:cNvPr>
            <p:cNvSpPr txBox="1"/>
            <p:nvPr/>
          </p:nvSpPr>
          <p:spPr>
            <a:xfrm>
              <a:off x="3216801" y="2547489"/>
              <a:ext cx="1048953" cy="830997"/>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200" dirty="0"/>
                <a:t>How much </a:t>
              </a:r>
              <a:r>
                <a:rPr lang="en-US" sz="1200" b="1" dirty="0"/>
                <a:t>current </a:t>
              </a:r>
              <a:r>
                <a:rPr lang="en-US" sz="1200" b="1" i="1" dirty="0">
                  <a:latin typeface="Times New Roman" panose="02020603050405020304" pitchFamily="18" charset="0"/>
                  <a:cs typeface="Times New Roman" panose="02020603050405020304" pitchFamily="18" charset="0"/>
                </a:rPr>
                <a:t>I </a:t>
              </a:r>
              <a:r>
                <a:rPr lang="en-US" sz="1200" dirty="0"/>
                <a:t>is flowing through this circuit.</a:t>
              </a:r>
              <a:endParaRPr lang="en-US" sz="1200" b="1" dirty="0"/>
            </a:p>
          </p:txBody>
        </p:sp>
      </p:grpSp>
      <p:sp>
        <p:nvSpPr>
          <p:cNvPr id="97" name="TextBox 96">
            <a:extLst>
              <a:ext uri="{FF2B5EF4-FFF2-40B4-BE49-F238E27FC236}">
                <a16:creationId xmlns:a16="http://schemas.microsoft.com/office/drawing/2014/main" id="{F986EA75-8975-4E1A-A8E4-2782EC1D0F89}"/>
              </a:ext>
            </a:extLst>
          </p:cNvPr>
          <p:cNvSpPr txBox="1"/>
          <p:nvPr/>
        </p:nvSpPr>
        <p:spPr>
          <a:xfrm>
            <a:off x="5199238" y="345129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0.7V</a:t>
            </a:r>
            <a:endParaRPr lang="en-US" sz="1400" dirty="0"/>
          </a:p>
        </p:txBody>
      </p:sp>
      <p:sp>
        <p:nvSpPr>
          <p:cNvPr id="98" name="TextBox 97">
            <a:extLst>
              <a:ext uri="{FF2B5EF4-FFF2-40B4-BE49-F238E27FC236}">
                <a16:creationId xmlns:a16="http://schemas.microsoft.com/office/drawing/2014/main" id="{31734B59-A11A-4CE2-87A0-81BCDA0122AC}"/>
              </a:ext>
            </a:extLst>
          </p:cNvPr>
          <p:cNvSpPr txBox="1"/>
          <p:nvPr/>
        </p:nvSpPr>
        <p:spPr>
          <a:xfrm>
            <a:off x="5789432" y="2954234"/>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99" name="Group 98">
            <a:extLst>
              <a:ext uri="{FF2B5EF4-FFF2-40B4-BE49-F238E27FC236}">
                <a16:creationId xmlns:a16="http://schemas.microsoft.com/office/drawing/2014/main" id="{F039CF97-7C81-4BC8-9659-BF7A1B3C6524}"/>
              </a:ext>
            </a:extLst>
          </p:cNvPr>
          <p:cNvGrpSpPr/>
          <p:nvPr/>
        </p:nvGrpSpPr>
        <p:grpSpPr>
          <a:xfrm>
            <a:off x="10327317" y="2367616"/>
            <a:ext cx="168634" cy="809717"/>
            <a:chOff x="5065402" y="2434488"/>
            <a:chExt cx="168634" cy="809717"/>
          </a:xfrm>
        </p:grpSpPr>
        <p:sp>
          <p:nvSpPr>
            <p:cNvPr id="100" name="Right Brace 99">
              <a:extLst>
                <a:ext uri="{FF2B5EF4-FFF2-40B4-BE49-F238E27FC236}">
                  <a16:creationId xmlns:a16="http://schemas.microsoft.com/office/drawing/2014/main" id="{3E7E3BAB-571B-4D83-94D6-3D0D200F913B}"/>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TextBox 100">
              <a:extLst>
                <a:ext uri="{FF2B5EF4-FFF2-40B4-BE49-F238E27FC236}">
                  <a16:creationId xmlns:a16="http://schemas.microsoft.com/office/drawing/2014/main" id="{F3793436-2F17-48B6-B6D8-601B565F91B2}"/>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02" name="TextBox 101">
              <a:extLst>
                <a:ext uri="{FF2B5EF4-FFF2-40B4-BE49-F238E27FC236}">
                  <a16:creationId xmlns:a16="http://schemas.microsoft.com/office/drawing/2014/main" id="{ABDA3965-E62D-4102-8936-AB834E79B35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103" name="TextBox 102">
            <a:extLst>
              <a:ext uri="{FF2B5EF4-FFF2-40B4-BE49-F238E27FC236}">
                <a16:creationId xmlns:a16="http://schemas.microsoft.com/office/drawing/2014/main" id="{6D640A5F-184C-40C5-91D7-C1A2D0FB230F}"/>
              </a:ext>
            </a:extLst>
          </p:cNvPr>
          <p:cNvSpPr txBox="1"/>
          <p:nvPr/>
        </p:nvSpPr>
        <p:spPr>
          <a:xfrm>
            <a:off x="10461153" y="2552154"/>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8.3V</a:t>
            </a:r>
            <a:endParaRPr lang="en-US" sz="1400" dirty="0"/>
          </a:p>
        </p:txBody>
      </p:sp>
      <p:grpSp>
        <p:nvGrpSpPr>
          <p:cNvPr id="104" name="Group 103">
            <a:extLst>
              <a:ext uri="{FF2B5EF4-FFF2-40B4-BE49-F238E27FC236}">
                <a16:creationId xmlns:a16="http://schemas.microsoft.com/office/drawing/2014/main" id="{64849925-D9C3-46A7-BA42-3E9F77564BB7}"/>
              </a:ext>
            </a:extLst>
          </p:cNvPr>
          <p:cNvGrpSpPr/>
          <p:nvPr/>
        </p:nvGrpSpPr>
        <p:grpSpPr>
          <a:xfrm>
            <a:off x="10327317" y="3182250"/>
            <a:ext cx="168634" cy="809717"/>
            <a:chOff x="5065402" y="2434488"/>
            <a:chExt cx="168634" cy="809717"/>
          </a:xfrm>
        </p:grpSpPr>
        <p:sp>
          <p:nvSpPr>
            <p:cNvPr id="105" name="Right Brace 104">
              <a:extLst>
                <a:ext uri="{FF2B5EF4-FFF2-40B4-BE49-F238E27FC236}">
                  <a16:creationId xmlns:a16="http://schemas.microsoft.com/office/drawing/2014/main" id="{0840152C-1154-4341-AEF4-6351D0AAF01D}"/>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329B2616-2376-4988-B729-894AEBC49757}"/>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07" name="TextBox 106">
              <a:extLst>
                <a:ext uri="{FF2B5EF4-FFF2-40B4-BE49-F238E27FC236}">
                  <a16:creationId xmlns:a16="http://schemas.microsoft.com/office/drawing/2014/main" id="{9D87EB19-4BD0-4CF8-9BE8-3173C74436EE}"/>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108" name="Group 107">
            <a:extLst>
              <a:ext uri="{FF2B5EF4-FFF2-40B4-BE49-F238E27FC236}">
                <a16:creationId xmlns:a16="http://schemas.microsoft.com/office/drawing/2014/main" id="{07603485-75CF-4AE7-A197-71AECE37EE58}"/>
              </a:ext>
            </a:extLst>
          </p:cNvPr>
          <p:cNvGrpSpPr/>
          <p:nvPr/>
        </p:nvGrpSpPr>
        <p:grpSpPr>
          <a:xfrm>
            <a:off x="10897174" y="1924513"/>
            <a:ext cx="168634" cy="2376356"/>
            <a:chOff x="5065402" y="2413035"/>
            <a:chExt cx="168634" cy="2376356"/>
          </a:xfrm>
        </p:grpSpPr>
        <p:sp>
          <p:nvSpPr>
            <p:cNvPr id="109" name="Right Brace 108">
              <a:extLst>
                <a:ext uri="{FF2B5EF4-FFF2-40B4-BE49-F238E27FC236}">
                  <a16:creationId xmlns:a16="http://schemas.microsoft.com/office/drawing/2014/main" id="{FAD6BE50-CF1C-41A2-87E4-887B50BFA6CE}"/>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C1CD6D80-1F67-4ACB-8ED5-D2B1D0A25F4D}"/>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11" name="TextBox 110">
              <a:extLst>
                <a:ext uri="{FF2B5EF4-FFF2-40B4-BE49-F238E27FC236}">
                  <a16:creationId xmlns:a16="http://schemas.microsoft.com/office/drawing/2014/main" id="{B5B95534-5392-4B4D-BE70-635E74722E26}"/>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112" name="TextBox 111">
            <a:extLst>
              <a:ext uri="{FF2B5EF4-FFF2-40B4-BE49-F238E27FC236}">
                <a16:creationId xmlns:a16="http://schemas.microsoft.com/office/drawing/2014/main" id="{27400DC8-17DA-4DA1-BEB9-7A3A9662C076}"/>
              </a:ext>
            </a:extLst>
          </p:cNvPr>
          <p:cNvSpPr txBox="1"/>
          <p:nvPr/>
        </p:nvSpPr>
        <p:spPr>
          <a:xfrm>
            <a:off x="10461153" y="3384419"/>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0.7V</a:t>
            </a:r>
            <a:endParaRPr lang="en-US" sz="1400" dirty="0"/>
          </a:p>
        </p:txBody>
      </p:sp>
      <p:sp>
        <p:nvSpPr>
          <p:cNvPr id="113" name="TextBox 112">
            <a:extLst>
              <a:ext uri="{FF2B5EF4-FFF2-40B4-BE49-F238E27FC236}">
                <a16:creationId xmlns:a16="http://schemas.microsoft.com/office/drawing/2014/main" id="{6BB5A8BB-E22B-468C-A072-527967228752}"/>
              </a:ext>
            </a:extLst>
          </p:cNvPr>
          <p:cNvSpPr txBox="1"/>
          <p:nvPr/>
        </p:nvSpPr>
        <p:spPr>
          <a:xfrm>
            <a:off x="11051347" y="2887362"/>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spTree>
    <p:extLst>
      <p:ext uri="{BB962C8B-B14F-4D97-AF65-F5344CB8AC3E}">
        <p14:creationId xmlns:p14="http://schemas.microsoft.com/office/powerpoint/2010/main" val="34848257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ectangle 67">
            <a:extLst>
              <a:ext uri="{FF2B5EF4-FFF2-40B4-BE49-F238E27FC236}">
                <a16:creationId xmlns:a16="http://schemas.microsoft.com/office/drawing/2014/main" id="{6D3F532C-432C-497B-89CC-26F8730E8DD5}"/>
              </a:ext>
            </a:extLst>
          </p:cNvPr>
          <p:cNvSpPr/>
          <p:nvPr/>
        </p:nvSpPr>
        <p:spPr>
          <a:xfrm>
            <a:off x="3283462" y="5838008"/>
            <a:ext cx="976658" cy="390903"/>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B802FE1D-AE49-4CA3-89AB-14018DE9AD99}"/>
              </a:ext>
            </a:extLst>
          </p:cNvPr>
          <p:cNvSpPr/>
          <p:nvPr/>
        </p:nvSpPr>
        <p:spPr>
          <a:xfrm>
            <a:off x="7819507" y="5802627"/>
            <a:ext cx="1071275" cy="426284"/>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C4B0ED7-C6A0-4B74-9A7F-1A206AFD2722}"/>
              </a:ext>
            </a:extLst>
          </p:cNvPr>
          <p:cNvPicPr>
            <a:picLocks noChangeAspect="1"/>
          </p:cNvPicPr>
          <p:nvPr/>
        </p:nvPicPr>
        <p:blipFill>
          <a:blip r:embed="rId2"/>
          <a:stretch>
            <a:fillRect/>
          </a:stretch>
        </p:blipFill>
        <p:spPr>
          <a:xfrm>
            <a:off x="654939" y="1884260"/>
            <a:ext cx="4546917" cy="2488086"/>
          </a:xfrm>
          <a:prstGeom prst="rect">
            <a:avLst/>
          </a:prstGeom>
        </p:spPr>
      </p:pic>
      <p:pic>
        <p:nvPicPr>
          <p:cNvPr id="3" name="Picture 2">
            <a:extLst>
              <a:ext uri="{FF2B5EF4-FFF2-40B4-BE49-F238E27FC236}">
                <a16:creationId xmlns:a16="http://schemas.microsoft.com/office/drawing/2014/main" id="{7EFDCB97-6E99-4B54-BD4C-F446AA148259}"/>
              </a:ext>
            </a:extLst>
          </p:cNvPr>
          <p:cNvPicPr>
            <a:picLocks noChangeAspect="1"/>
          </p:cNvPicPr>
          <p:nvPr/>
        </p:nvPicPr>
        <p:blipFill>
          <a:blip r:embed="rId3"/>
          <a:stretch>
            <a:fillRect/>
          </a:stretch>
        </p:blipFill>
        <p:spPr>
          <a:xfrm>
            <a:off x="6509684" y="1972871"/>
            <a:ext cx="3925263" cy="2410967"/>
          </a:xfrm>
          <a:prstGeom prst="rect">
            <a:avLst/>
          </a:prstGeom>
        </p:spPr>
      </p:pic>
      <p:sp>
        <p:nvSpPr>
          <p:cNvPr id="19" name="TextBox 18">
            <a:extLst>
              <a:ext uri="{FF2B5EF4-FFF2-40B4-BE49-F238E27FC236}">
                <a16:creationId xmlns:a16="http://schemas.microsoft.com/office/drawing/2014/main" id="{09702C23-02D6-4028-8B64-CAB0F57C087E}"/>
              </a:ext>
            </a:extLst>
          </p:cNvPr>
          <p:cNvSpPr txBox="1"/>
          <p:nvPr/>
        </p:nvSpPr>
        <p:spPr>
          <a:xfrm>
            <a:off x="825305" y="1091071"/>
            <a:ext cx="10494497" cy="523220"/>
          </a:xfrm>
          <a:prstGeom prst="rect">
            <a:avLst/>
          </a:prstGeom>
          <a:noFill/>
        </p:spPr>
        <p:txBody>
          <a:bodyPr wrap="square" rtlCol="0">
            <a:spAutoFit/>
          </a:bodyPr>
          <a:lstStyle/>
          <a:p>
            <a:pPr algn="ctr"/>
            <a:r>
              <a:rPr lang="en-US" sz="2800" dirty="0">
                <a:latin typeface="Bebas Neue" panose="020B0606020202050201" pitchFamily="34" charset="0"/>
              </a:rPr>
              <a:t>Step 4: solve for power absorption at resistor and diode</a:t>
            </a:r>
            <a:endParaRPr lang="en-US" sz="2800" b="1" i="1" baseline="-25000" dirty="0">
              <a:latin typeface="Times New Roman" panose="02020603050405020304" pitchFamily="18" charset="0"/>
              <a:cs typeface="Times New Roman" panose="02020603050405020304" pitchFamily="18" charset="0"/>
            </a:endParaRPr>
          </a:p>
        </p:txBody>
      </p:sp>
      <p:grpSp>
        <p:nvGrpSpPr>
          <p:cNvPr id="29" name="Group 28">
            <a:extLst>
              <a:ext uri="{FF2B5EF4-FFF2-40B4-BE49-F238E27FC236}">
                <a16:creationId xmlns:a16="http://schemas.microsoft.com/office/drawing/2014/main" id="{F2CC2513-D590-45C7-AB4C-408875857174}"/>
              </a:ext>
            </a:extLst>
          </p:cNvPr>
          <p:cNvGrpSpPr/>
          <p:nvPr/>
        </p:nvGrpSpPr>
        <p:grpSpPr>
          <a:xfrm>
            <a:off x="5065402" y="2434488"/>
            <a:ext cx="168634" cy="809717"/>
            <a:chOff x="5065402" y="2434488"/>
            <a:chExt cx="168634" cy="809717"/>
          </a:xfrm>
        </p:grpSpPr>
        <p:sp>
          <p:nvSpPr>
            <p:cNvPr id="22" name="Right Brace 21">
              <a:extLst>
                <a:ext uri="{FF2B5EF4-FFF2-40B4-BE49-F238E27FC236}">
                  <a16:creationId xmlns:a16="http://schemas.microsoft.com/office/drawing/2014/main" id="{9867A610-8843-44DF-A48A-51C425331502}"/>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E2C7C7-B0DE-4634-8106-2D1BE06A6583}"/>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26" name="TextBox 25">
              <a:extLst>
                <a:ext uri="{FF2B5EF4-FFF2-40B4-BE49-F238E27FC236}">
                  <a16:creationId xmlns:a16="http://schemas.microsoft.com/office/drawing/2014/main" id="{F2E24367-9DEA-46FB-989C-6F33DD2AC075}"/>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28" name="TextBox 27">
            <a:extLst>
              <a:ext uri="{FF2B5EF4-FFF2-40B4-BE49-F238E27FC236}">
                <a16:creationId xmlns:a16="http://schemas.microsoft.com/office/drawing/2014/main" id="{8A8E9C1A-4A64-48B1-9CEE-4A37DE845321}"/>
              </a:ext>
            </a:extLst>
          </p:cNvPr>
          <p:cNvSpPr txBox="1"/>
          <p:nvPr/>
        </p:nvSpPr>
        <p:spPr>
          <a:xfrm>
            <a:off x="5199238" y="2619026"/>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8.3V</a:t>
            </a:r>
            <a:endParaRPr lang="en-US" sz="1400" dirty="0"/>
          </a:p>
        </p:txBody>
      </p:sp>
      <p:grpSp>
        <p:nvGrpSpPr>
          <p:cNvPr id="30" name="Group 29">
            <a:extLst>
              <a:ext uri="{FF2B5EF4-FFF2-40B4-BE49-F238E27FC236}">
                <a16:creationId xmlns:a16="http://schemas.microsoft.com/office/drawing/2014/main" id="{DDDEEE15-31B9-416E-9DF8-A289571CD941}"/>
              </a:ext>
            </a:extLst>
          </p:cNvPr>
          <p:cNvGrpSpPr/>
          <p:nvPr/>
        </p:nvGrpSpPr>
        <p:grpSpPr>
          <a:xfrm>
            <a:off x="5065402" y="3249122"/>
            <a:ext cx="168634" cy="809717"/>
            <a:chOff x="5065402" y="2434488"/>
            <a:chExt cx="168634" cy="809717"/>
          </a:xfrm>
        </p:grpSpPr>
        <p:sp>
          <p:nvSpPr>
            <p:cNvPr id="31" name="Right Brace 30">
              <a:extLst>
                <a:ext uri="{FF2B5EF4-FFF2-40B4-BE49-F238E27FC236}">
                  <a16:creationId xmlns:a16="http://schemas.microsoft.com/office/drawing/2014/main" id="{FE4A9DF3-1D73-4B2D-8E46-087A82A1F05D}"/>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2838687A-028F-4B34-BCFA-B831DA4CC73F}"/>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3" name="TextBox 32">
              <a:extLst>
                <a:ext uri="{FF2B5EF4-FFF2-40B4-BE49-F238E27FC236}">
                  <a16:creationId xmlns:a16="http://schemas.microsoft.com/office/drawing/2014/main" id="{3D094EED-5D75-44A6-A22A-8F6781EADFC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35" name="Group 34">
            <a:extLst>
              <a:ext uri="{FF2B5EF4-FFF2-40B4-BE49-F238E27FC236}">
                <a16:creationId xmlns:a16="http://schemas.microsoft.com/office/drawing/2014/main" id="{132D0EBB-FDBA-4117-B821-7044EC0AF68B}"/>
              </a:ext>
            </a:extLst>
          </p:cNvPr>
          <p:cNvGrpSpPr/>
          <p:nvPr/>
        </p:nvGrpSpPr>
        <p:grpSpPr>
          <a:xfrm>
            <a:off x="5635259" y="1991385"/>
            <a:ext cx="168634" cy="2376356"/>
            <a:chOff x="5065402" y="2413035"/>
            <a:chExt cx="168634" cy="2376356"/>
          </a:xfrm>
        </p:grpSpPr>
        <p:sp>
          <p:nvSpPr>
            <p:cNvPr id="36" name="Right Brace 35">
              <a:extLst>
                <a:ext uri="{FF2B5EF4-FFF2-40B4-BE49-F238E27FC236}">
                  <a16:creationId xmlns:a16="http://schemas.microsoft.com/office/drawing/2014/main" id="{0DA91F98-2E13-4F00-A365-DFDD630B228B}"/>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A947AB34-D6C7-4C70-847F-64B9CDB68189}"/>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8" name="TextBox 37">
              <a:extLst>
                <a:ext uri="{FF2B5EF4-FFF2-40B4-BE49-F238E27FC236}">
                  <a16:creationId xmlns:a16="http://schemas.microsoft.com/office/drawing/2014/main" id="{2B3F5931-0088-4308-9912-6C972A7B346A}"/>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47" name="Freeform: Shape 46">
            <a:extLst>
              <a:ext uri="{FF2B5EF4-FFF2-40B4-BE49-F238E27FC236}">
                <a16:creationId xmlns:a16="http://schemas.microsoft.com/office/drawing/2014/main" id="{C3B991BB-B288-449A-B5FA-62ECFF5CB43E}"/>
              </a:ext>
            </a:extLst>
          </p:cNvPr>
          <p:cNvSpPr/>
          <p:nvPr/>
        </p:nvSpPr>
        <p:spPr>
          <a:xfrm>
            <a:off x="2711839" y="2083150"/>
            <a:ext cx="1919786"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E18DFC6-C841-43F7-BD3D-F07A4C16500B}"/>
              </a:ext>
            </a:extLst>
          </p:cNvPr>
          <p:cNvSpPr/>
          <p:nvPr/>
        </p:nvSpPr>
        <p:spPr>
          <a:xfrm>
            <a:off x="4425620" y="3011530"/>
            <a:ext cx="216442" cy="514905"/>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1" name="Freeform: Shape 50">
            <a:extLst>
              <a:ext uri="{FF2B5EF4-FFF2-40B4-BE49-F238E27FC236}">
                <a16:creationId xmlns:a16="http://schemas.microsoft.com/office/drawing/2014/main" id="{D2D007E9-0A5E-4878-B3C2-C95B1E4A8EB4}"/>
              </a:ext>
            </a:extLst>
          </p:cNvPr>
          <p:cNvSpPr/>
          <p:nvPr/>
        </p:nvSpPr>
        <p:spPr>
          <a:xfrm>
            <a:off x="2619531" y="2387184"/>
            <a:ext cx="2031167"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Freeform: Shape 63">
            <a:extLst>
              <a:ext uri="{FF2B5EF4-FFF2-40B4-BE49-F238E27FC236}">
                <a16:creationId xmlns:a16="http://schemas.microsoft.com/office/drawing/2014/main" id="{1E84988E-6F35-4E9D-A6D2-88427AA18FDC}"/>
              </a:ext>
            </a:extLst>
          </p:cNvPr>
          <p:cNvSpPr/>
          <p:nvPr/>
        </p:nvSpPr>
        <p:spPr>
          <a:xfrm>
            <a:off x="7291754" y="2016369"/>
            <a:ext cx="2433710" cy="600222"/>
          </a:xfrm>
          <a:custGeom>
            <a:avLst/>
            <a:gdLst>
              <a:gd name="connsiteX0" fmla="*/ 0 w 2504049"/>
              <a:gd name="connsiteY0" fmla="*/ 595533 h 600222"/>
              <a:gd name="connsiteX1" fmla="*/ 0 w 2504049"/>
              <a:gd name="connsiteY1" fmla="*/ 0 h 600222"/>
              <a:gd name="connsiteX2" fmla="*/ 2504049 w 2504049"/>
              <a:gd name="connsiteY2" fmla="*/ 0 h 600222"/>
              <a:gd name="connsiteX3" fmla="*/ 2504049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504049"/>
              <a:gd name="connsiteY0" fmla="*/ 595533 h 600222"/>
              <a:gd name="connsiteX1" fmla="*/ 0 w 2504049"/>
              <a:gd name="connsiteY1" fmla="*/ 0 h 600222"/>
              <a:gd name="connsiteX2" fmla="*/ 2504049 w 2504049"/>
              <a:gd name="connsiteY2" fmla="*/ 0 h 600222"/>
              <a:gd name="connsiteX3" fmla="*/ 2485292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485292"/>
              <a:gd name="connsiteY0" fmla="*/ 595533 h 600222"/>
              <a:gd name="connsiteX1" fmla="*/ 0 w 2485292"/>
              <a:gd name="connsiteY1" fmla="*/ 0 h 600222"/>
              <a:gd name="connsiteX2" fmla="*/ 2485292 w 2485292"/>
              <a:gd name="connsiteY2" fmla="*/ 0 h 600222"/>
              <a:gd name="connsiteX3" fmla="*/ 2485292 w 2485292"/>
              <a:gd name="connsiteY3" fmla="*/ 426720 h 600222"/>
              <a:gd name="connsiteX4" fmla="*/ 2227384 w 2485292"/>
              <a:gd name="connsiteY4" fmla="*/ 426720 h 600222"/>
              <a:gd name="connsiteX5" fmla="*/ 2227384 w 2485292"/>
              <a:gd name="connsiteY5" fmla="*/ 225083 h 600222"/>
              <a:gd name="connsiteX6" fmla="*/ 248529 w 2485292"/>
              <a:gd name="connsiteY6" fmla="*/ 225083 h 600222"/>
              <a:gd name="connsiteX7" fmla="*/ 248529 w 2485292"/>
              <a:gd name="connsiteY7" fmla="*/ 600222 h 600222"/>
              <a:gd name="connsiteX8" fmla="*/ 0 w 2485292"/>
              <a:gd name="connsiteY8" fmla="*/ 595533 h 6002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292" h="600222">
                <a:moveTo>
                  <a:pt x="0" y="595533"/>
                </a:moveTo>
                <a:lnTo>
                  <a:pt x="0" y="0"/>
                </a:lnTo>
                <a:lnTo>
                  <a:pt x="2485292" y="0"/>
                </a:lnTo>
                <a:lnTo>
                  <a:pt x="2485292" y="426720"/>
                </a:lnTo>
                <a:lnTo>
                  <a:pt x="2227384" y="426720"/>
                </a:lnTo>
                <a:lnTo>
                  <a:pt x="2227384" y="225083"/>
                </a:lnTo>
                <a:lnTo>
                  <a:pt x="248529" y="225083"/>
                </a:lnTo>
                <a:lnTo>
                  <a:pt x="248529" y="600222"/>
                </a:lnTo>
                <a:lnTo>
                  <a:pt x="0" y="595533"/>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D15AEC4-3222-4CC5-900C-EFE1C81A4C59}"/>
              </a:ext>
            </a:extLst>
          </p:cNvPr>
          <p:cNvSpPr/>
          <p:nvPr/>
        </p:nvSpPr>
        <p:spPr>
          <a:xfrm>
            <a:off x="9509022" y="3029377"/>
            <a:ext cx="216442" cy="448292"/>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66" name="Freeform: Shape 65">
            <a:extLst>
              <a:ext uri="{FF2B5EF4-FFF2-40B4-BE49-F238E27FC236}">
                <a16:creationId xmlns:a16="http://schemas.microsoft.com/office/drawing/2014/main" id="{FAEA3543-0630-4A01-9A5C-3916DABD44D9}"/>
              </a:ext>
            </a:extLst>
          </p:cNvPr>
          <p:cNvSpPr/>
          <p:nvPr/>
        </p:nvSpPr>
        <p:spPr>
          <a:xfrm>
            <a:off x="7299298" y="3214215"/>
            <a:ext cx="2442867" cy="1017543"/>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 name="connsiteX0" fmla="*/ 0 w 2031167"/>
              <a:gd name="connsiteY0" fmla="*/ 822500 h 1840043"/>
              <a:gd name="connsiteX1" fmla="*/ 0 w 2031167"/>
              <a:gd name="connsiteY1" fmla="*/ 1840043 h 1840043"/>
              <a:gd name="connsiteX2" fmla="*/ 2031167 w 2031167"/>
              <a:gd name="connsiteY2" fmla="*/ 1840043 h 1840043"/>
              <a:gd name="connsiteX3" fmla="*/ 2031167 w 2031167"/>
              <a:gd name="connsiteY3" fmla="*/ 1487774 h 1840043"/>
              <a:gd name="connsiteX4" fmla="*/ 1813810 w 2031167"/>
              <a:gd name="connsiteY4" fmla="*/ 1487774 h 1840043"/>
              <a:gd name="connsiteX5" fmla="*/ 1813810 w 2031167"/>
              <a:gd name="connsiteY5" fmla="*/ 1645171 h 1840043"/>
              <a:gd name="connsiteX6" fmla="*/ 168639 w 2031167"/>
              <a:gd name="connsiteY6" fmla="*/ 1645171 h 1840043"/>
              <a:gd name="connsiteX7" fmla="*/ 172386 w 2031167"/>
              <a:gd name="connsiteY7" fmla="*/ 0 h 1840043"/>
              <a:gd name="connsiteX8" fmla="*/ 0 w 2031167"/>
              <a:gd name="connsiteY8" fmla="*/ 822500 h 18400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80384 w 2031167"/>
              <a:gd name="connsiteY7" fmla="*/ 12183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56391 w 2031167"/>
              <a:gd name="connsiteY7" fmla="*/ 7494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92631 w 2031167"/>
              <a:gd name="connsiteY6" fmla="*/ 794535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76636 w 2031167"/>
              <a:gd name="connsiteY6" fmla="*/ 803913 h 1017543"/>
              <a:gd name="connsiteX7" fmla="*/ 176384 w 2031167"/>
              <a:gd name="connsiteY7" fmla="*/ 2805 h 1017543"/>
              <a:gd name="connsiteX8" fmla="*/ 0 w 2031167"/>
              <a:gd name="connsiteY8" fmla="*/ 0 h 1017543"/>
              <a:gd name="connsiteX0" fmla="*/ 0 w 2051161"/>
              <a:gd name="connsiteY0" fmla="*/ 0 h 1017543"/>
              <a:gd name="connsiteX1" fmla="*/ 0 w 2051161"/>
              <a:gd name="connsiteY1" fmla="*/ 1017543 h 1017543"/>
              <a:gd name="connsiteX2" fmla="*/ 2031167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57797 w 2051161"/>
              <a:gd name="connsiteY5" fmla="*/ 827360 h 1017543"/>
              <a:gd name="connsiteX6" fmla="*/ 176636 w 2051161"/>
              <a:gd name="connsiteY6" fmla="*/ 803913 h 1017543"/>
              <a:gd name="connsiteX7" fmla="*/ 176384 w 2051161"/>
              <a:gd name="connsiteY7" fmla="*/ 2805 h 1017543"/>
              <a:gd name="connsiteX8" fmla="*/ 0 w 2051161"/>
              <a:gd name="connsiteY8" fmla="*/ 0 h 1017543"/>
              <a:gd name="connsiteX0" fmla="*/ 0 w 2079152"/>
              <a:gd name="connsiteY0" fmla="*/ 0 h 1017543"/>
              <a:gd name="connsiteX1" fmla="*/ 0 w 2079152"/>
              <a:gd name="connsiteY1" fmla="*/ 1017543 h 1017543"/>
              <a:gd name="connsiteX2" fmla="*/ 2051161 w 2079152"/>
              <a:gd name="connsiteY2" fmla="*/ 1017543 h 1017543"/>
              <a:gd name="connsiteX3" fmla="*/ 2079152 w 2079152"/>
              <a:gd name="connsiteY3" fmla="*/ 637138 h 1017543"/>
              <a:gd name="connsiteX4" fmla="*/ 1865794 w 2079152"/>
              <a:gd name="connsiteY4" fmla="*/ 665274 h 1017543"/>
              <a:gd name="connsiteX5" fmla="*/ 1857797 w 2079152"/>
              <a:gd name="connsiteY5" fmla="*/ 827360 h 1017543"/>
              <a:gd name="connsiteX6" fmla="*/ 176636 w 2079152"/>
              <a:gd name="connsiteY6" fmla="*/ 803913 h 1017543"/>
              <a:gd name="connsiteX7" fmla="*/ 176384 w 2079152"/>
              <a:gd name="connsiteY7" fmla="*/ 2805 h 1017543"/>
              <a:gd name="connsiteX8" fmla="*/ 0 w 2079152"/>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65794 w 2083151"/>
              <a:gd name="connsiteY4" fmla="*/ 665274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81789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151" h="1017543">
                <a:moveTo>
                  <a:pt x="0" y="0"/>
                </a:moveTo>
                <a:lnTo>
                  <a:pt x="0" y="1017543"/>
                </a:lnTo>
                <a:lnTo>
                  <a:pt x="2083151" y="1017543"/>
                </a:lnTo>
                <a:lnTo>
                  <a:pt x="2079152" y="637138"/>
                </a:lnTo>
                <a:lnTo>
                  <a:pt x="1885788" y="627760"/>
                </a:lnTo>
                <a:lnTo>
                  <a:pt x="1881789" y="827360"/>
                </a:lnTo>
                <a:lnTo>
                  <a:pt x="176636" y="803913"/>
                </a:lnTo>
                <a:cubicBezTo>
                  <a:pt x="179218" y="530624"/>
                  <a:pt x="173802" y="276094"/>
                  <a:pt x="176384" y="2805"/>
                </a:cubicBez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1" name="Group 90">
            <a:extLst>
              <a:ext uri="{FF2B5EF4-FFF2-40B4-BE49-F238E27FC236}">
                <a16:creationId xmlns:a16="http://schemas.microsoft.com/office/drawing/2014/main" id="{8641C526-150F-4F85-A379-BAAAF2366B3A}"/>
              </a:ext>
            </a:extLst>
          </p:cNvPr>
          <p:cNvGrpSpPr/>
          <p:nvPr/>
        </p:nvGrpSpPr>
        <p:grpSpPr>
          <a:xfrm>
            <a:off x="2994978" y="2530283"/>
            <a:ext cx="1219267" cy="1195752"/>
            <a:chOff x="3133874" y="2365112"/>
            <a:chExt cx="1219267" cy="1195752"/>
          </a:xfrm>
        </p:grpSpPr>
        <p:sp>
          <p:nvSpPr>
            <p:cNvPr id="92" name="Arc 91">
              <a:extLst>
                <a:ext uri="{FF2B5EF4-FFF2-40B4-BE49-F238E27FC236}">
                  <a16:creationId xmlns:a16="http://schemas.microsoft.com/office/drawing/2014/main" id="{366E66DB-C9E9-43B6-96E4-094E35937C05}"/>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93" name="TextBox 92">
              <a:extLst>
                <a:ext uri="{FF2B5EF4-FFF2-40B4-BE49-F238E27FC236}">
                  <a16:creationId xmlns:a16="http://schemas.microsoft.com/office/drawing/2014/main" id="{9E6AE486-AD8D-4E29-A1B8-8DD514BE12F6}"/>
                </a:ext>
              </a:extLst>
            </p:cNvPr>
            <p:cNvSpPr txBox="1"/>
            <p:nvPr/>
          </p:nvSpPr>
          <p:spPr>
            <a:xfrm>
              <a:off x="3133874" y="2792409"/>
              <a:ext cx="1219267" cy="369332"/>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83mA</a:t>
              </a:r>
              <a:endParaRPr lang="en-US" sz="1200" b="1" i="1" dirty="0">
                <a:latin typeface="Times New Roman" panose="02020603050405020304" pitchFamily="18" charset="0"/>
                <a:cs typeface="Times New Roman" panose="02020603050405020304" pitchFamily="18" charset="0"/>
              </a:endParaRPr>
            </a:p>
          </p:txBody>
        </p:sp>
      </p:grpSp>
      <p:sp>
        <p:nvSpPr>
          <p:cNvPr id="97" name="TextBox 96">
            <a:extLst>
              <a:ext uri="{FF2B5EF4-FFF2-40B4-BE49-F238E27FC236}">
                <a16:creationId xmlns:a16="http://schemas.microsoft.com/office/drawing/2014/main" id="{F986EA75-8975-4E1A-A8E4-2782EC1D0F89}"/>
              </a:ext>
            </a:extLst>
          </p:cNvPr>
          <p:cNvSpPr txBox="1"/>
          <p:nvPr/>
        </p:nvSpPr>
        <p:spPr>
          <a:xfrm>
            <a:off x="5199238" y="345129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0.7V</a:t>
            </a:r>
            <a:endParaRPr lang="en-US" sz="1400" dirty="0"/>
          </a:p>
        </p:txBody>
      </p:sp>
      <p:sp>
        <p:nvSpPr>
          <p:cNvPr id="98" name="TextBox 97">
            <a:extLst>
              <a:ext uri="{FF2B5EF4-FFF2-40B4-BE49-F238E27FC236}">
                <a16:creationId xmlns:a16="http://schemas.microsoft.com/office/drawing/2014/main" id="{31734B59-A11A-4CE2-87A0-81BCDA0122AC}"/>
              </a:ext>
            </a:extLst>
          </p:cNvPr>
          <p:cNvSpPr txBox="1"/>
          <p:nvPr/>
        </p:nvSpPr>
        <p:spPr>
          <a:xfrm>
            <a:off x="5789432" y="2954234"/>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99" name="Group 98">
            <a:extLst>
              <a:ext uri="{FF2B5EF4-FFF2-40B4-BE49-F238E27FC236}">
                <a16:creationId xmlns:a16="http://schemas.microsoft.com/office/drawing/2014/main" id="{F039CF97-7C81-4BC8-9659-BF7A1B3C6524}"/>
              </a:ext>
            </a:extLst>
          </p:cNvPr>
          <p:cNvGrpSpPr/>
          <p:nvPr/>
        </p:nvGrpSpPr>
        <p:grpSpPr>
          <a:xfrm>
            <a:off x="10327317" y="2367616"/>
            <a:ext cx="168634" cy="809717"/>
            <a:chOff x="5065402" y="2434488"/>
            <a:chExt cx="168634" cy="809717"/>
          </a:xfrm>
        </p:grpSpPr>
        <p:sp>
          <p:nvSpPr>
            <p:cNvPr id="100" name="Right Brace 99">
              <a:extLst>
                <a:ext uri="{FF2B5EF4-FFF2-40B4-BE49-F238E27FC236}">
                  <a16:creationId xmlns:a16="http://schemas.microsoft.com/office/drawing/2014/main" id="{3E7E3BAB-571B-4D83-94D6-3D0D200F913B}"/>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TextBox 100">
              <a:extLst>
                <a:ext uri="{FF2B5EF4-FFF2-40B4-BE49-F238E27FC236}">
                  <a16:creationId xmlns:a16="http://schemas.microsoft.com/office/drawing/2014/main" id="{F3793436-2F17-48B6-B6D8-601B565F91B2}"/>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02" name="TextBox 101">
              <a:extLst>
                <a:ext uri="{FF2B5EF4-FFF2-40B4-BE49-F238E27FC236}">
                  <a16:creationId xmlns:a16="http://schemas.microsoft.com/office/drawing/2014/main" id="{ABDA3965-E62D-4102-8936-AB834E79B35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103" name="TextBox 102">
            <a:extLst>
              <a:ext uri="{FF2B5EF4-FFF2-40B4-BE49-F238E27FC236}">
                <a16:creationId xmlns:a16="http://schemas.microsoft.com/office/drawing/2014/main" id="{6D640A5F-184C-40C5-91D7-C1A2D0FB230F}"/>
              </a:ext>
            </a:extLst>
          </p:cNvPr>
          <p:cNvSpPr txBox="1"/>
          <p:nvPr/>
        </p:nvSpPr>
        <p:spPr>
          <a:xfrm>
            <a:off x="10461153" y="2552154"/>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8.3V</a:t>
            </a:r>
            <a:endParaRPr lang="en-US" sz="1400" dirty="0"/>
          </a:p>
        </p:txBody>
      </p:sp>
      <p:grpSp>
        <p:nvGrpSpPr>
          <p:cNvPr id="104" name="Group 103">
            <a:extLst>
              <a:ext uri="{FF2B5EF4-FFF2-40B4-BE49-F238E27FC236}">
                <a16:creationId xmlns:a16="http://schemas.microsoft.com/office/drawing/2014/main" id="{64849925-D9C3-46A7-BA42-3E9F77564BB7}"/>
              </a:ext>
            </a:extLst>
          </p:cNvPr>
          <p:cNvGrpSpPr/>
          <p:nvPr/>
        </p:nvGrpSpPr>
        <p:grpSpPr>
          <a:xfrm>
            <a:off x="10327317" y="3182250"/>
            <a:ext cx="168634" cy="809717"/>
            <a:chOff x="5065402" y="2434488"/>
            <a:chExt cx="168634" cy="809717"/>
          </a:xfrm>
        </p:grpSpPr>
        <p:sp>
          <p:nvSpPr>
            <p:cNvPr id="105" name="Right Brace 104">
              <a:extLst>
                <a:ext uri="{FF2B5EF4-FFF2-40B4-BE49-F238E27FC236}">
                  <a16:creationId xmlns:a16="http://schemas.microsoft.com/office/drawing/2014/main" id="{0840152C-1154-4341-AEF4-6351D0AAF01D}"/>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a:extLst>
                <a:ext uri="{FF2B5EF4-FFF2-40B4-BE49-F238E27FC236}">
                  <a16:creationId xmlns:a16="http://schemas.microsoft.com/office/drawing/2014/main" id="{329B2616-2376-4988-B729-894AEBC49757}"/>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07" name="TextBox 106">
              <a:extLst>
                <a:ext uri="{FF2B5EF4-FFF2-40B4-BE49-F238E27FC236}">
                  <a16:creationId xmlns:a16="http://schemas.microsoft.com/office/drawing/2014/main" id="{9D87EB19-4BD0-4CF8-9BE8-3173C74436EE}"/>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108" name="Group 107">
            <a:extLst>
              <a:ext uri="{FF2B5EF4-FFF2-40B4-BE49-F238E27FC236}">
                <a16:creationId xmlns:a16="http://schemas.microsoft.com/office/drawing/2014/main" id="{07603485-75CF-4AE7-A197-71AECE37EE58}"/>
              </a:ext>
            </a:extLst>
          </p:cNvPr>
          <p:cNvGrpSpPr/>
          <p:nvPr/>
        </p:nvGrpSpPr>
        <p:grpSpPr>
          <a:xfrm>
            <a:off x="10897174" y="1924513"/>
            <a:ext cx="168634" cy="2376356"/>
            <a:chOff x="5065402" y="2413035"/>
            <a:chExt cx="168634" cy="2376356"/>
          </a:xfrm>
        </p:grpSpPr>
        <p:sp>
          <p:nvSpPr>
            <p:cNvPr id="109" name="Right Brace 108">
              <a:extLst>
                <a:ext uri="{FF2B5EF4-FFF2-40B4-BE49-F238E27FC236}">
                  <a16:creationId xmlns:a16="http://schemas.microsoft.com/office/drawing/2014/main" id="{FAD6BE50-CF1C-41A2-87E4-887B50BFA6CE}"/>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0" name="TextBox 109">
              <a:extLst>
                <a:ext uri="{FF2B5EF4-FFF2-40B4-BE49-F238E27FC236}">
                  <a16:creationId xmlns:a16="http://schemas.microsoft.com/office/drawing/2014/main" id="{C1CD6D80-1F67-4ACB-8ED5-D2B1D0A25F4D}"/>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11" name="TextBox 110">
              <a:extLst>
                <a:ext uri="{FF2B5EF4-FFF2-40B4-BE49-F238E27FC236}">
                  <a16:creationId xmlns:a16="http://schemas.microsoft.com/office/drawing/2014/main" id="{B5B95534-5392-4B4D-BE70-635E74722E26}"/>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112" name="TextBox 111">
            <a:extLst>
              <a:ext uri="{FF2B5EF4-FFF2-40B4-BE49-F238E27FC236}">
                <a16:creationId xmlns:a16="http://schemas.microsoft.com/office/drawing/2014/main" id="{27400DC8-17DA-4DA1-BEB9-7A3A9662C076}"/>
              </a:ext>
            </a:extLst>
          </p:cNvPr>
          <p:cNvSpPr txBox="1"/>
          <p:nvPr/>
        </p:nvSpPr>
        <p:spPr>
          <a:xfrm>
            <a:off x="10461153" y="3384419"/>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0.7V</a:t>
            </a:r>
            <a:endParaRPr lang="en-US" sz="1400" dirty="0"/>
          </a:p>
        </p:txBody>
      </p:sp>
      <p:sp>
        <p:nvSpPr>
          <p:cNvPr id="113" name="TextBox 112">
            <a:extLst>
              <a:ext uri="{FF2B5EF4-FFF2-40B4-BE49-F238E27FC236}">
                <a16:creationId xmlns:a16="http://schemas.microsoft.com/office/drawing/2014/main" id="{6BB5A8BB-E22B-468C-A072-527967228752}"/>
              </a:ext>
            </a:extLst>
          </p:cNvPr>
          <p:cNvSpPr txBox="1"/>
          <p:nvPr/>
        </p:nvSpPr>
        <p:spPr>
          <a:xfrm>
            <a:off x="11051347" y="2887362"/>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28AAE1A0-C469-46E6-93B2-A7E0445F774B}"/>
                  </a:ext>
                </a:extLst>
              </p:cNvPr>
              <p:cNvSpPr txBox="1"/>
              <p:nvPr/>
            </p:nvSpPr>
            <p:spPr>
              <a:xfrm>
                <a:off x="2375501" y="4927351"/>
                <a:ext cx="1884618"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r>
                        <a:rPr lang="en-US" sz="2400" b="0" i="1" smtClean="0">
                          <a:latin typeface="Cambria Math" panose="02040503050406030204" pitchFamily="18" charset="0"/>
                        </a:rPr>
                        <m:t>𝐼</m:t>
                      </m:r>
                    </m:oMath>
                  </m:oMathPara>
                </a14:m>
                <a:endParaRPr lang="en-US" sz="2400" b="0" dirty="0"/>
              </a:p>
              <a:p>
                <a:endParaRPr lang="en-US" sz="2400" dirty="0"/>
              </a:p>
            </p:txBody>
          </p:sp>
        </mc:Choice>
        <mc:Fallback xmlns="">
          <p:sp>
            <p:nvSpPr>
              <p:cNvPr id="49" name="TextBox 48">
                <a:extLst>
                  <a:ext uri="{FF2B5EF4-FFF2-40B4-BE49-F238E27FC236}">
                    <a16:creationId xmlns:a16="http://schemas.microsoft.com/office/drawing/2014/main" id="{28AAE1A0-C469-46E6-93B2-A7E0445F774B}"/>
                  </a:ext>
                </a:extLst>
              </p:cNvPr>
              <p:cNvSpPr txBox="1">
                <a:spLocks noRot="1" noChangeAspect="1" noMove="1" noResize="1" noEditPoints="1" noAdjustHandles="1" noChangeArrowheads="1" noChangeShapeType="1" noTextEdit="1"/>
              </p:cNvSpPr>
              <p:nvPr/>
            </p:nvSpPr>
            <p:spPr>
              <a:xfrm>
                <a:off x="2375501" y="4927351"/>
                <a:ext cx="1884618" cy="738664"/>
              </a:xfrm>
              <a:prstGeom prst="rect">
                <a:avLst/>
              </a:prstGeom>
              <a:blipFill>
                <a:blip r:embed="rId4"/>
                <a:stretch>
                  <a:fillRect/>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8375A0DA-E52F-4AC1-AA3F-CFE732763983}"/>
              </a:ext>
            </a:extLst>
          </p:cNvPr>
          <p:cNvSpPr txBox="1"/>
          <p:nvPr/>
        </p:nvSpPr>
        <p:spPr>
          <a:xfrm>
            <a:off x="2341561" y="4518952"/>
            <a:ext cx="3041676" cy="400110"/>
          </a:xfrm>
          <a:prstGeom prst="rect">
            <a:avLst/>
          </a:prstGeom>
          <a:noFill/>
        </p:spPr>
        <p:txBody>
          <a:bodyPr wrap="square" rtlCol="0">
            <a:spAutoFit/>
          </a:bodyPr>
          <a:lstStyle/>
          <a:p>
            <a:r>
              <a:rPr lang="en-US" sz="2000" dirty="0">
                <a:latin typeface="Segoe Condensed" panose="020B0606040200020203" pitchFamily="34" charset="0"/>
              </a:rPr>
              <a:t>Power dissipated at resistor </a:t>
            </a:r>
            <a:r>
              <a:rPr lang="en-US" sz="2000" b="1" i="1" dirty="0">
                <a:latin typeface="Times New Roman" panose="02020603050405020304" pitchFamily="18" charset="0"/>
                <a:cs typeface="Times New Roman" panose="02020603050405020304" pitchFamily="18" charset="0"/>
              </a:rPr>
              <a:t>R</a:t>
            </a:r>
            <a:r>
              <a:rPr lang="en-US" sz="2000" b="1" i="1" baseline="-25000" dirty="0">
                <a:latin typeface="Times New Roman" panose="02020603050405020304" pitchFamily="18" charset="0"/>
                <a:cs typeface="Times New Roman" panose="02020603050405020304" pitchFamily="18" charset="0"/>
              </a:rPr>
              <a:t>1</a:t>
            </a:r>
            <a:endParaRPr lang="en-US" sz="2000" dirty="0">
              <a:latin typeface="Segoe Condensed" panose="020B0606040200020203" pitchFamily="34" charset="0"/>
            </a:endParaRPr>
          </a:p>
        </p:txBody>
      </p:sp>
      <p:sp>
        <p:nvSpPr>
          <p:cNvPr id="53" name="TextBox 52">
            <a:extLst>
              <a:ext uri="{FF2B5EF4-FFF2-40B4-BE49-F238E27FC236}">
                <a16:creationId xmlns:a16="http://schemas.microsoft.com/office/drawing/2014/main" id="{0887C2B2-F603-4010-8B5E-1FC610F7E082}"/>
              </a:ext>
            </a:extLst>
          </p:cNvPr>
          <p:cNvSpPr txBox="1"/>
          <p:nvPr/>
        </p:nvSpPr>
        <p:spPr>
          <a:xfrm>
            <a:off x="6808763" y="4518952"/>
            <a:ext cx="3041676" cy="400110"/>
          </a:xfrm>
          <a:prstGeom prst="rect">
            <a:avLst/>
          </a:prstGeom>
          <a:noFill/>
        </p:spPr>
        <p:txBody>
          <a:bodyPr wrap="square" rtlCol="0">
            <a:spAutoFit/>
          </a:bodyPr>
          <a:lstStyle/>
          <a:p>
            <a:r>
              <a:rPr lang="en-US" sz="2000" dirty="0">
                <a:latin typeface="Segoe Condensed" panose="020B0606040200020203" pitchFamily="34" charset="0"/>
              </a:rPr>
              <a:t>Power dissipated at diode </a:t>
            </a:r>
            <a:r>
              <a:rPr lang="en-US" sz="2000" b="1" i="1" dirty="0">
                <a:latin typeface="Times New Roman" panose="02020603050405020304" pitchFamily="18" charset="0"/>
                <a:cs typeface="Times New Roman" panose="02020603050405020304" pitchFamily="18" charset="0"/>
              </a:rPr>
              <a:t>D</a:t>
            </a:r>
            <a:r>
              <a:rPr lang="en-US" sz="2000" b="1" i="1" baseline="-25000" dirty="0">
                <a:latin typeface="Times New Roman" panose="02020603050405020304" pitchFamily="18" charset="0"/>
                <a:cs typeface="Times New Roman" panose="02020603050405020304" pitchFamily="18" charset="0"/>
              </a:rPr>
              <a:t>1</a:t>
            </a:r>
            <a:endParaRPr lang="en-US" sz="2000" dirty="0">
              <a:latin typeface="Segoe Condensed" panose="020B0606040200020203" pitchFamily="34" charset="0"/>
            </a:endParaRPr>
          </a:p>
        </p:txBody>
      </p:sp>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38937334-C135-4928-9F14-1746372DC0B5}"/>
                  </a:ext>
                </a:extLst>
              </p:cNvPr>
              <p:cNvSpPr txBox="1"/>
              <p:nvPr/>
            </p:nvSpPr>
            <p:spPr>
              <a:xfrm>
                <a:off x="2506002" y="5325758"/>
                <a:ext cx="3041676"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𝑃</m:t>
                          </m:r>
                        </m:e>
                        <m:sub>
                          <m:r>
                            <a:rPr lang="en-US" sz="2400" b="0" i="1" smtClean="0">
                              <a:solidFill>
                                <a:schemeClr val="bg1"/>
                              </a:solidFill>
                              <a:latin typeface="Cambria Math" panose="02040503050406030204" pitchFamily="18" charset="0"/>
                            </a:rPr>
                            <m:t>𝑅</m:t>
                          </m:r>
                        </m:sub>
                      </m:sSub>
                      <m:r>
                        <a:rPr lang="en-US" sz="2400" b="0" i="1" smtClean="0">
                          <a:latin typeface="Cambria Math" panose="02040503050406030204" pitchFamily="18" charset="0"/>
                        </a:rPr>
                        <m:t>=8.3</m:t>
                      </m:r>
                      <m:r>
                        <a:rPr lang="en-US" sz="2400" b="0" i="1" smtClean="0">
                          <a:latin typeface="Cambria Math" panose="02040503050406030204" pitchFamily="18" charset="0"/>
                        </a:rPr>
                        <m:t>𝑉</m:t>
                      </m:r>
                      <m:r>
                        <a:rPr lang="en-US" sz="2400" b="0" i="1" smtClean="0">
                          <a:latin typeface="Cambria Math" panose="02040503050406030204" pitchFamily="18" charset="0"/>
                        </a:rPr>
                        <m:t> ∗0.083</m:t>
                      </m:r>
                      <m:r>
                        <a:rPr lang="en-US" sz="2400" b="0" i="1" smtClean="0">
                          <a:latin typeface="Cambria Math" panose="02040503050406030204" pitchFamily="18" charset="0"/>
                        </a:rPr>
                        <m:t>𝐴</m:t>
                      </m:r>
                    </m:oMath>
                  </m:oMathPara>
                </a14:m>
                <a:endParaRPr lang="en-US" sz="2400" dirty="0"/>
              </a:p>
            </p:txBody>
          </p:sp>
        </mc:Choice>
        <mc:Fallback xmlns="">
          <p:sp>
            <p:nvSpPr>
              <p:cNvPr id="54" name="TextBox 53">
                <a:extLst>
                  <a:ext uri="{FF2B5EF4-FFF2-40B4-BE49-F238E27FC236}">
                    <a16:creationId xmlns:a16="http://schemas.microsoft.com/office/drawing/2014/main" id="{38937334-C135-4928-9F14-1746372DC0B5}"/>
                  </a:ext>
                </a:extLst>
              </p:cNvPr>
              <p:cNvSpPr txBox="1">
                <a:spLocks noRot="1" noChangeAspect="1" noMove="1" noResize="1" noEditPoints="1" noAdjustHandles="1" noChangeArrowheads="1" noChangeShapeType="1" noTextEdit="1"/>
              </p:cNvSpPr>
              <p:nvPr/>
            </p:nvSpPr>
            <p:spPr>
              <a:xfrm>
                <a:off x="2506002" y="5325758"/>
                <a:ext cx="3041676" cy="461665"/>
              </a:xfrm>
              <a:prstGeom prst="rect">
                <a:avLst/>
              </a:prstGeom>
              <a:blipFill>
                <a:blip r:embed="rId5"/>
                <a:stretch>
                  <a:fillRect l="-401"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DD8DC1F-86A8-4981-B81D-CC6A1FDE25B4}"/>
                  </a:ext>
                </a:extLst>
              </p:cNvPr>
              <p:cNvSpPr txBox="1"/>
              <p:nvPr/>
            </p:nvSpPr>
            <p:spPr>
              <a:xfrm>
                <a:off x="2506002" y="5802627"/>
                <a:ext cx="3041676"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𝑃</m:t>
                          </m:r>
                        </m:e>
                        <m:sub>
                          <m:r>
                            <a:rPr lang="en-US" sz="2400" b="0" i="1" smtClean="0">
                              <a:solidFill>
                                <a:schemeClr val="bg1"/>
                              </a:solidFill>
                              <a:latin typeface="Cambria Math" panose="02040503050406030204" pitchFamily="18" charset="0"/>
                            </a:rPr>
                            <m:t>𝑅</m:t>
                          </m:r>
                        </m:sub>
                      </m:sSub>
                      <m:r>
                        <a:rPr lang="en-US" sz="2400" b="0" i="1" smtClean="0">
                          <a:latin typeface="Cambria Math" panose="02040503050406030204" pitchFamily="18" charset="0"/>
                        </a:rPr>
                        <m:t>=0.69</m:t>
                      </m:r>
                      <m:r>
                        <a:rPr lang="en-US" sz="2400" b="0" i="1" smtClean="0">
                          <a:latin typeface="Cambria Math" panose="02040503050406030204" pitchFamily="18" charset="0"/>
                        </a:rPr>
                        <m:t>𝑊</m:t>
                      </m:r>
                    </m:oMath>
                  </m:oMathPara>
                </a14:m>
                <a:endParaRPr lang="en-US" sz="2400" dirty="0"/>
              </a:p>
            </p:txBody>
          </p:sp>
        </mc:Choice>
        <mc:Fallback xmlns="">
          <p:sp>
            <p:nvSpPr>
              <p:cNvPr id="55" name="TextBox 54">
                <a:extLst>
                  <a:ext uri="{FF2B5EF4-FFF2-40B4-BE49-F238E27FC236}">
                    <a16:creationId xmlns:a16="http://schemas.microsoft.com/office/drawing/2014/main" id="{7DD8DC1F-86A8-4981-B81D-CC6A1FDE25B4}"/>
                  </a:ext>
                </a:extLst>
              </p:cNvPr>
              <p:cNvSpPr txBox="1">
                <a:spLocks noRot="1" noChangeAspect="1" noMove="1" noResize="1" noEditPoints="1" noAdjustHandles="1" noChangeArrowheads="1" noChangeShapeType="1" noTextEdit="1"/>
              </p:cNvSpPr>
              <p:nvPr/>
            </p:nvSpPr>
            <p:spPr>
              <a:xfrm>
                <a:off x="2506002" y="5802627"/>
                <a:ext cx="3041676" cy="461665"/>
              </a:xfrm>
              <a:prstGeom prst="rect">
                <a:avLst/>
              </a:prstGeom>
              <a:blipFill>
                <a:blip r:embed="rId6"/>
                <a:stretch>
                  <a:fillRect l="-40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65999B7-71AC-45D6-AACA-5522320D5F99}"/>
                  </a:ext>
                </a:extLst>
              </p:cNvPr>
              <p:cNvSpPr txBox="1"/>
              <p:nvPr/>
            </p:nvSpPr>
            <p:spPr>
              <a:xfrm>
                <a:off x="6970015" y="4927351"/>
                <a:ext cx="1706814"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𝑃</m:t>
                          </m:r>
                        </m:e>
                        <m:sub>
                          <m:r>
                            <a:rPr lang="en-US" sz="2400" b="0" i="1" smtClean="0">
                              <a:latin typeface="Cambria Math" panose="02040503050406030204" pitchFamily="18" charset="0"/>
                            </a:rPr>
                            <m:t>𝐷</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𝐷</m:t>
                          </m:r>
                        </m:sub>
                      </m:sSub>
                      <m:r>
                        <a:rPr lang="en-US" sz="2400" b="0" i="1" smtClean="0">
                          <a:latin typeface="Cambria Math" panose="02040503050406030204" pitchFamily="18" charset="0"/>
                        </a:rPr>
                        <m:t>∗</m:t>
                      </m:r>
                      <m:r>
                        <a:rPr lang="en-US" sz="2400" b="0" i="1" smtClean="0">
                          <a:latin typeface="Cambria Math" panose="02040503050406030204" pitchFamily="18" charset="0"/>
                        </a:rPr>
                        <m:t>𝐼</m:t>
                      </m:r>
                    </m:oMath>
                  </m:oMathPara>
                </a14:m>
                <a:endParaRPr lang="en-US" sz="2400" b="0" dirty="0"/>
              </a:p>
              <a:p>
                <a:endParaRPr lang="en-US" sz="2400" dirty="0"/>
              </a:p>
            </p:txBody>
          </p:sp>
        </mc:Choice>
        <mc:Fallback xmlns="">
          <p:sp>
            <p:nvSpPr>
              <p:cNvPr id="56" name="TextBox 55">
                <a:extLst>
                  <a:ext uri="{FF2B5EF4-FFF2-40B4-BE49-F238E27FC236}">
                    <a16:creationId xmlns:a16="http://schemas.microsoft.com/office/drawing/2014/main" id="{065999B7-71AC-45D6-AACA-5522320D5F99}"/>
                  </a:ext>
                </a:extLst>
              </p:cNvPr>
              <p:cNvSpPr txBox="1">
                <a:spLocks noRot="1" noChangeAspect="1" noMove="1" noResize="1" noEditPoints="1" noAdjustHandles="1" noChangeArrowheads="1" noChangeShapeType="1" noTextEdit="1"/>
              </p:cNvSpPr>
              <p:nvPr/>
            </p:nvSpPr>
            <p:spPr>
              <a:xfrm>
                <a:off x="6970015" y="4927351"/>
                <a:ext cx="1706814" cy="73866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7" name="TextBox 56">
                <a:extLst>
                  <a:ext uri="{FF2B5EF4-FFF2-40B4-BE49-F238E27FC236}">
                    <a16:creationId xmlns:a16="http://schemas.microsoft.com/office/drawing/2014/main" id="{D4886B60-52D3-42A4-A533-D8A30E027E14}"/>
                  </a:ext>
                </a:extLst>
              </p:cNvPr>
              <p:cNvSpPr txBox="1"/>
              <p:nvPr/>
            </p:nvSpPr>
            <p:spPr>
              <a:xfrm>
                <a:off x="7025492" y="5325758"/>
                <a:ext cx="3041676"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𝑃</m:t>
                          </m:r>
                        </m:e>
                        <m:sub>
                          <m:r>
                            <a:rPr lang="en-US" sz="2400" b="0" i="1" smtClean="0">
                              <a:solidFill>
                                <a:schemeClr val="bg1"/>
                              </a:solidFill>
                              <a:latin typeface="Cambria Math" panose="02040503050406030204" pitchFamily="18" charset="0"/>
                            </a:rPr>
                            <m:t>𝑅</m:t>
                          </m:r>
                        </m:sub>
                      </m:sSub>
                      <m:r>
                        <a:rPr lang="en-US" sz="2400" b="0" i="1" smtClean="0">
                          <a:latin typeface="Cambria Math" panose="02040503050406030204" pitchFamily="18" charset="0"/>
                        </a:rPr>
                        <m:t>=0.7</m:t>
                      </m:r>
                      <m:r>
                        <a:rPr lang="en-US" sz="2400" b="0" i="1" smtClean="0">
                          <a:latin typeface="Cambria Math" panose="02040503050406030204" pitchFamily="18" charset="0"/>
                        </a:rPr>
                        <m:t>𝑉</m:t>
                      </m:r>
                      <m:r>
                        <a:rPr lang="en-US" sz="2400" b="0" i="1" smtClean="0">
                          <a:latin typeface="Cambria Math" panose="02040503050406030204" pitchFamily="18" charset="0"/>
                        </a:rPr>
                        <m:t> ∗0.083</m:t>
                      </m:r>
                      <m:r>
                        <a:rPr lang="en-US" sz="2400" b="0" i="1" smtClean="0">
                          <a:latin typeface="Cambria Math" panose="02040503050406030204" pitchFamily="18" charset="0"/>
                        </a:rPr>
                        <m:t>𝐴</m:t>
                      </m:r>
                    </m:oMath>
                  </m:oMathPara>
                </a14:m>
                <a:endParaRPr lang="en-US" sz="2400" dirty="0"/>
              </a:p>
            </p:txBody>
          </p:sp>
        </mc:Choice>
        <mc:Fallback xmlns="">
          <p:sp>
            <p:nvSpPr>
              <p:cNvPr id="57" name="TextBox 56">
                <a:extLst>
                  <a:ext uri="{FF2B5EF4-FFF2-40B4-BE49-F238E27FC236}">
                    <a16:creationId xmlns:a16="http://schemas.microsoft.com/office/drawing/2014/main" id="{D4886B60-52D3-42A4-A533-D8A30E027E14}"/>
                  </a:ext>
                </a:extLst>
              </p:cNvPr>
              <p:cNvSpPr txBox="1">
                <a:spLocks noRot="1" noChangeAspect="1" noMove="1" noResize="1" noEditPoints="1" noAdjustHandles="1" noChangeArrowheads="1" noChangeShapeType="1" noTextEdit="1"/>
              </p:cNvSpPr>
              <p:nvPr/>
            </p:nvSpPr>
            <p:spPr>
              <a:xfrm>
                <a:off x="7025492" y="5325758"/>
                <a:ext cx="3041676" cy="461665"/>
              </a:xfrm>
              <a:prstGeom prst="rect">
                <a:avLst/>
              </a:prstGeom>
              <a:blipFill>
                <a:blip r:embed="rId8"/>
                <a:stretch>
                  <a:fillRect l="-401" b="-1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9B771F11-FCD8-409C-87C7-E81625ED2737}"/>
                  </a:ext>
                </a:extLst>
              </p:cNvPr>
              <p:cNvSpPr txBox="1"/>
              <p:nvPr/>
            </p:nvSpPr>
            <p:spPr>
              <a:xfrm>
                <a:off x="7025492" y="5802627"/>
                <a:ext cx="3041676"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sz="2400" b="0" i="1" smtClean="0">
                              <a:solidFill>
                                <a:schemeClr val="bg1"/>
                              </a:solidFill>
                              <a:latin typeface="Cambria Math" panose="02040503050406030204" pitchFamily="18" charset="0"/>
                            </a:rPr>
                          </m:ctrlPr>
                        </m:sSubPr>
                        <m:e>
                          <m:r>
                            <a:rPr lang="en-US" sz="2400" b="0" i="1" smtClean="0">
                              <a:solidFill>
                                <a:schemeClr val="bg1"/>
                              </a:solidFill>
                              <a:latin typeface="Cambria Math" panose="02040503050406030204" pitchFamily="18" charset="0"/>
                            </a:rPr>
                            <m:t>𝑃</m:t>
                          </m:r>
                        </m:e>
                        <m:sub>
                          <m:r>
                            <a:rPr lang="en-US" sz="2400" b="0" i="1" smtClean="0">
                              <a:solidFill>
                                <a:schemeClr val="bg1"/>
                              </a:solidFill>
                              <a:latin typeface="Cambria Math" panose="02040503050406030204" pitchFamily="18" charset="0"/>
                            </a:rPr>
                            <m:t>𝑅</m:t>
                          </m:r>
                        </m:sub>
                      </m:sSub>
                      <m:r>
                        <a:rPr lang="en-US" sz="2400" b="0" i="1" smtClean="0">
                          <a:latin typeface="Cambria Math" panose="02040503050406030204" pitchFamily="18" charset="0"/>
                        </a:rPr>
                        <m:t>=0.058</m:t>
                      </m:r>
                      <m:r>
                        <a:rPr lang="en-US" sz="2400" b="0" i="1" smtClean="0">
                          <a:latin typeface="Cambria Math" panose="02040503050406030204" pitchFamily="18" charset="0"/>
                        </a:rPr>
                        <m:t>𝑊</m:t>
                      </m:r>
                    </m:oMath>
                  </m:oMathPara>
                </a14:m>
                <a:endParaRPr lang="en-US" sz="2400" dirty="0"/>
              </a:p>
            </p:txBody>
          </p:sp>
        </mc:Choice>
        <mc:Fallback xmlns="">
          <p:sp>
            <p:nvSpPr>
              <p:cNvPr id="58" name="TextBox 57">
                <a:extLst>
                  <a:ext uri="{FF2B5EF4-FFF2-40B4-BE49-F238E27FC236}">
                    <a16:creationId xmlns:a16="http://schemas.microsoft.com/office/drawing/2014/main" id="{9B771F11-FCD8-409C-87C7-E81625ED2737}"/>
                  </a:ext>
                </a:extLst>
              </p:cNvPr>
              <p:cNvSpPr txBox="1">
                <a:spLocks noRot="1" noChangeAspect="1" noMove="1" noResize="1" noEditPoints="1" noAdjustHandles="1" noChangeArrowheads="1" noChangeShapeType="1" noTextEdit="1"/>
              </p:cNvSpPr>
              <p:nvPr/>
            </p:nvSpPr>
            <p:spPr>
              <a:xfrm>
                <a:off x="7025492" y="5802627"/>
                <a:ext cx="3041676" cy="461665"/>
              </a:xfrm>
              <a:prstGeom prst="rect">
                <a:avLst/>
              </a:prstGeom>
              <a:blipFill>
                <a:blip r:embed="rId9"/>
                <a:stretch>
                  <a:fillRect l="-401"/>
                </a:stretch>
              </a:blipFill>
            </p:spPr>
            <p:txBody>
              <a:bodyPr/>
              <a:lstStyle/>
              <a:p>
                <a:r>
                  <a:rPr lang="en-US">
                    <a:noFill/>
                  </a:rPr>
                  <a:t> </a:t>
                </a:r>
              </a:p>
            </p:txBody>
          </p:sp>
        </mc:Fallback>
      </mc:AlternateContent>
      <p:grpSp>
        <p:nvGrpSpPr>
          <p:cNvPr id="59" name="Group 58">
            <a:extLst>
              <a:ext uri="{FF2B5EF4-FFF2-40B4-BE49-F238E27FC236}">
                <a16:creationId xmlns:a16="http://schemas.microsoft.com/office/drawing/2014/main" id="{3916D5A7-33B4-49CB-99CF-543B520B1739}"/>
              </a:ext>
            </a:extLst>
          </p:cNvPr>
          <p:cNvGrpSpPr/>
          <p:nvPr/>
        </p:nvGrpSpPr>
        <p:grpSpPr>
          <a:xfrm>
            <a:off x="7908280" y="2490734"/>
            <a:ext cx="1219267" cy="1195752"/>
            <a:chOff x="3133874" y="2365112"/>
            <a:chExt cx="1219267" cy="1195752"/>
          </a:xfrm>
        </p:grpSpPr>
        <p:sp>
          <p:nvSpPr>
            <p:cNvPr id="60" name="Arc 59">
              <a:extLst>
                <a:ext uri="{FF2B5EF4-FFF2-40B4-BE49-F238E27FC236}">
                  <a16:creationId xmlns:a16="http://schemas.microsoft.com/office/drawing/2014/main" id="{3713D0AF-E720-4583-91CB-205A8F969ED0}"/>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61" name="TextBox 60">
              <a:extLst>
                <a:ext uri="{FF2B5EF4-FFF2-40B4-BE49-F238E27FC236}">
                  <a16:creationId xmlns:a16="http://schemas.microsoft.com/office/drawing/2014/main" id="{96F5AB76-676E-4816-A2FF-309A0E65F5B5}"/>
                </a:ext>
              </a:extLst>
            </p:cNvPr>
            <p:cNvSpPr txBox="1"/>
            <p:nvPr/>
          </p:nvSpPr>
          <p:spPr>
            <a:xfrm>
              <a:off x="3133874" y="2792409"/>
              <a:ext cx="1219267" cy="369332"/>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83mA</a:t>
              </a:r>
              <a:endParaRPr lang="en-US" sz="1200" b="1" i="1" dirty="0">
                <a:latin typeface="Times New Roman" panose="02020603050405020304" pitchFamily="18" charset="0"/>
                <a:cs typeface="Times New Roman" panose="02020603050405020304" pitchFamily="18" charset="0"/>
              </a:endParaRPr>
            </a:p>
          </p:txBody>
        </p:sp>
      </p:grpSp>
    </p:spTree>
    <p:extLst>
      <p:ext uri="{BB962C8B-B14F-4D97-AF65-F5344CB8AC3E}">
        <p14:creationId xmlns:p14="http://schemas.microsoft.com/office/powerpoint/2010/main" val="366434229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4B0ED7-C6A0-4B74-9A7F-1A206AFD2722}"/>
              </a:ext>
            </a:extLst>
          </p:cNvPr>
          <p:cNvPicPr>
            <a:picLocks noChangeAspect="1"/>
          </p:cNvPicPr>
          <p:nvPr/>
        </p:nvPicPr>
        <p:blipFill>
          <a:blip r:embed="rId2"/>
          <a:stretch>
            <a:fillRect/>
          </a:stretch>
        </p:blipFill>
        <p:spPr>
          <a:xfrm>
            <a:off x="654939" y="1884260"/>
            <a:ext cx="4546917" cy="2488086"/>
          </a:xfrm>
          <a:prstGeom prst="rect">
            <a:avLst/>
          </a:prstGeom>
        </p:spPr>
      </p:pic>
      <p:pic>
        <p:nvPicPr>
          <p:cNvPr id="3" name="Picture 2">
            <a:extLst>
              <a:ext uri="{FF2B5EF4-FFF2-40B4-BE49-F238E27FC236}">
                <a16:creationId xmlns:a16="http://schemas.microsoft.com/office/drawing/2014/main" id="{7EFDCB97-6E99-4B54-BD4C-F446AA148259}"/>
              </a:ext>
            </a:extLst>
          </p:cNvPr>
          <p:cNvPicPr>
            <a:picLocks noChangeAspect="1"/>
          </p:cNvPicPr>
          <p:nvPr/>
        </p:nvPicPr>
        <p:blipFill>
          <a:blip r:embed="rId3"/>
          <a:stretch>
            <a:fillRect/>
          </a:stretch>
        </p:blipFill>
        <p:spPr>
          <a:xfrm>
            <a:off x="7209577" y="1984703"/>
            <a:ext cx="3925263" cy="2410967"/>
          </a:xfrm>
          <a:prstGeom prst="rect">
            <a:avLst/>
          </a:prstGeom>
        </p:spPr>
      </p:pic>
      <p:grpSp>
        <p:nvGrpSpPr>
          <p:cNvPr id="16" name="Group 15">
            <a:extLst>
              <a:ext uri="{FF2B5EF4-FFF2-40B4-BE49-F238E27FC236}">
                <a16:creationId xmlns:a16="http://schemas.microsoft.com/office/drawing/2014/main" id="{E7B75BB4-ECEB-42A3-87B3-8F7F7E4F2797}"/>
              </a:ext>
            </a:extLst>
          </p:cNvPr>
          <p:cNvGrpSpPr/>
          <p:nvPr/>
        </p:nvGrpSpPr>
        <p:grpSpPr>
          <a:xfrm>
            <a:off x="8649088" y="2530282"/>
            <a:ext cx="1195752" cy="1195752"/>
            <a:chOff x="3143402" y="2365112"/>
            <a:chExt cx="1195752" cy="1195752"/>
          </a:xfrm>
        </p:grpSpPr>
        <p:sp>
          <p:nvSpPr>
            <p:cNvPr id="17" name="Arc 16">
              <a:extLst>
                <a:ext uri="{FF2B5EF4-FFF2-40B4-BE49-F238E27FC236}">
                  <a16:creationId xmlns:a16="http://schemas.microsoft.com/office/drawing/2014/main" id="{93987ABD-DB7E-4CAD-8547-2AF59EB98D99}"/>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8" name="TextBox 17">
              <a:extLst>
                <a:ext uri="{FF2B5EF4-FFF2-40B4-BE49-F238E27FC236}">
                  <a16:creationId xmlns:a16="http://schemas.microsoft.com/office/drawing/2014/main" id="{53ED7B03-959E-491F-B2EF-ED31F5720A19}"/>
                </a:ext>
              </a:extLst>
            </p:cNvPr>
            <p:cNvSpPr txBox="1"/>
            <p:nvPr/>
          </p:nvSpPr>
          <p:spPr>
            <a:xfrm>
              <a:off x="3216801" y="2547489"/>
              <a:ext cx="1048953" cy="830997"/>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200" dirty="0"/>
                <a:t>How much </a:t>
              </a:r>
              <a:r>
                <a:rPr lang="en-US" sz="1200" b="1" dirty="0"/>
                <a:t>current </a:t>
              </a:r>
              <a:r>
                <a:rPr lang="en-US" sz="1200" b="1" i="1" dirty="0">
                  <a:latin typeface="Times New Roman" panose="02020603050405020304" pitchFamily="18" charset="0"/>
                  <a:cs typeface="Times New Roman" panose="02020603050405020304" pitchFamily="18" charset="0"/>
                </a:rPr>
                <a:t>I </a:t>
              </a:r>
              <a:r>
                <a:rPr lang="en-US" sz="1200" dirty="0"/>
                <a:t>is flowing through this circuit.</a:t>
              </a:r>
              <a:endParaRPr lang="en-US" sz="1200" b="1" dirty="0"/>
            </a:p>
          </p:txBody>
        </p:sp>
      </p:grpSp>
      <p:sp>
        <p:nvSpPr>
          <p:cNvPr id="19" name="TextBox 18">
            <a:extLst>
              <a:ext uri="{FF2B5EF4-FFF2-40B4-BE49-F238E27FC236}">
                <a16:creationId xmlns:a16="http://schemas.microsoft.com/office/drawing/2014/main" id="{09702C23-02D6-4028-8B64-CAB0F57C087E}"/>
              </a:ext>
            </a:extLst>
          </p:cNvPr>
          <p:cNvSpPr txBox="1"/>
          <p:nvPr/>
        </p:nvSpPr>
        <p:spPr>
          <a:xfrm>
            <a:off x="2172784" y="1016046"/>
            <a:ext cx="6255557" cy="523220"/>
          </a:xfrm>
          <a:prstGeom prst="rect">
            <a:avLst/>
          </a:prstGeom>
          <a:noFill/>
        </p:spPr>
        <p:txBody>
          <a:bodyPr wrap="square" rtlCol="0">
            <a:spAutoFit/>
          </a:bodyPr>
          <a:lstStyle/>
          <a:p>
            <a:pPr algn="ctr"/>
            <a:r>
              <a:rPr lang="en-US" sz="2800" dirty="0">
                <a:latin typeface="Bebas Neue" panose="020B0606020202050201" pitchFamily="34" charset="0"/>
              </a:rPr>
              <a:t>Circuit Schematics: Common Electronic Symbols</a:t>
            </a:r>
          </a:p>
        </p:txBody>
      </p:sp>
      <p:grpSp>
        <p:nvGrpSpPr>
          <p:cNvPr id="29" name="Group 28">
            <a:extLst>
              <a:ext uri="{FF2B5EF4-FFF2-40B4-BE49-F238E27FC236}">
                <a16:creationId xmlns:a16="http://schemas.microsoft.com/office/drawing/2014/main" id="{F2CC2513-D590-45C7-AB4C-408875857174}"/>
              </a:ext>
            </a:extLst>
          </p:cNvPr>
          <p:cNvGrpSpPr/>
          <p:nvPr/>
        </p:nvGrpSpPr>
        <p:grpSpPr>
          <a:xfrm>
            <a:off x="5065402" y="2434488"/>
            <a:ext cx="168634" cy="809717"/>
            <a:chOff x="5065402" y="2434488"/>
            <a:chExt cx="168634" cy="809717"/>
          </a:xfrm>
        </p:grpSpPr>
        <p:sp>
          <p:nvSpPr>
            <p:cNvPr id="22" name="Right Brace 21">
              <a:extLst>
                <a:ext uri="{FF2B5EF4-FFF2-40B4-BE49-F238E27FC236}">
                  <a16:creationId xmlns:a16="http://schemas.microsoft.com/office/drawing/2014/main" id="{9867A610-8843-44DF-A48A-51C425331502}"/>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E2C7C7-B0DE-4634-8106-2D1BE06A6583}"/>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26" name="TextBox 25">
              <a:extLst>
                <a:ext uri="{FF2B5EF4-FFF2-40B4-BE49-F238E27FC236}">
                  <a16:creationId xmlns:a16="http://schemas.microsoft.com/office/drawing/2014/main" id="{F2E24367-9DEA-46FB-989C-6F33DD2AC075}"/>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28" name="TextBox 27">
            <a:extLst>
              <a:ext uri="{FF2B5EF4-FFF2-40B4-BE49-F238E27FC236}">
                <a16:creationId xmlns:a16="http://schemas.microsoft.com/office/drawing/2014/main" id="{8A8E9C1A-4A64-48B1-9CEE-4A37DE845321}"/>
              </a:ext>
            </a:extLst>
          </p:cNvPr>
          <p:cNvSpPr txBox="1"/>
          <p:nvPr/>
        </p:nvSpPr>
        <p:spPr>
          <a:xfrm>
            <a:off x="5197263" y="2660045"/>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R</a:t>
            </a:r>
            <a:endParaRPr lang="en-US" dirty="0"/>
          </a:p>
        </p:txBody>
      </p:sp>
      <p:grpSp>
        <p:nvGrpSpPr>
          <p:cNvPr id="30" name="Group 29">
            <a:extLst>
              <a:ext uri="{FF2B5EF4-FFF2-40B4-BE49-F238E27FC236}">
                <a16:creationId xmlns:a16="http://schemas.microsoft.com/office/drawing/2014/main" id="{DDDEEE15-31B9-416E-9DF8-A289571CD941}"/>
              </a:ext>
            </a:extLst>
          </p:cNvPr>
          <p:cNvGrpSpPr/>
          <p:nvPr/>
        </p:nvGrpSpPr>
        <p:grpSpPr>
          <a:xfrm>
            <a:off x="5065402" y="3249122"/>
            <a:ext cx="168634" cy="809717"/>
            <a:chOff x="5065402" y="2434488"/>
            <a:chExt cx="168634" cy="809717"/>
          </a:xfrm>
        </p:grpSpPr>
        <p:sp>
          <p:nvSpPr>
            <p:cNvPr id="31" name="Right Brace 30">
              <a:extLst>
                <a:ext uri="{FF2B5EF4-FFF2-40B4-BE49-F238E27FC236}">
                  <a16:creationId xmlns:a16="http://schemas.microsoft.com/office/drawing/2014/main" id="{FE4A9DF3-1D73-4B2D-8E46-087A82A1F05D}"/>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2838687A-028F-4B34-BCFA-B831DA4CC73F}"/>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3" name="TextBox 32">
              <a:extLst>
                <a:ext uri="{FF2B5EF4-FFF2-40B4-BE49-F238E27FC236}">
                  <a16:creationId xmlns:a16="http://schemas.microsoft.com/office/drawing/2014/main" id="{3D094EED-5D75-44A6-A22A-8F6781EADFC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4" name="TextBox 33">
            <a:extLst>
              <a:ext uri="{FF2B5EF4-FFF2-40B4-BE49-F238E27FC236}">
                <a16:creationId xmlns:a16="http://schemas.microsoft.com/office/drawing/2014/main" id="{51A5C6CE-57A3-47E9-B6C1-DDA5C86AF88A}"/>
              </a:ext>
            </a:extLst>
          </p:cNvPr>
          <p:cNvSpPr txBox="1"/>
          <p:nvPr/>
        </p:nvSpPr>
        <p:spPr>
          <a:xfrm>
            <a:off x="5197205" y="3478893"/>
            <a:ext cx="118869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132D0EBB-FDBA-4117-B821-7044EC0AF68B}"/>
              </a:ext>
            </a:extLst>
          </p:cNvPr>
          <p:cNvGrpSpPr/>
          <p:nvPr/>
        </p:nvGrpSpPr>
        <p:grpSpPr>
          <a:xfrm>
            <a:off x="5593058" y="1963250"/>
            <a:ext cx="168634" cy="2376356"/>
            <a:chOff x="5065402" y="2413035"/>
            <a:chExt cx="168634" cy="2376356"/>
          </a:xfrm>
        </p:grpSpPr>
        <p:sp>
          <p:nvSpPr>
            <p:cNvPr id="36" name="Right Brace 35">
              <a:extLst>
                <a:ext uri="{FF2B5EF4-FFF2-40B4-BE49-F238E27FC236}">
                  <a16:creationId xmlns:a16="http://schemas.microsoft.com/office/drawing/2014/main" id="{0DA91F98-2E13-4F00-A365-DFDD630B228B}"/>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A947AB34-D6C7-4C70-847F-64B9CDB68189}"/>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8" name="TextBox 37">
              <a:extLst>
                <a:ext uri="{FF2B5EF4-FFF2-40B4-BE49-F238E27FC236}">
                  <a16:creationId xmlns:a16="http://schemas.microsoft.com/office/drawing/2014/main" id="{2B3F5931-0088-4308-9912-6C972A7B346A}"/>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9" name="TextBox 38">
            <a:extLst>
              <a:ext uri="{FF2B5EF4-FFF2-40B4-BE49-F238E27FC236}">
                <a16:creationId xmlns:a16="http://schemas.microsoft.com/office/drawing/2014/main" id="{76739786-A565-49FF-8240-74CA8A539484}"/>
              </a:ext>
            </a:extLst>
          </p:cNvPr>
          <p:cNvSpPr txBox="1"/>
          <p:nvPr/>
        </p:nvSpPr>
        <p:spPr>
          <a:xfrm>
            <a:off x="5717109" y="2943491"/>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S</a:t>
            </a:r>
            <a:endParaRPr lang="en-US" dirty="0"/>
          </a:p>
        </p:txBody>
      </p:sp>
      <p:sp>
        <p:nvSpPr>
          <p:cNvPr id="47" name="Freeform: Shape 46">
            <a:extLst>
              <a:ext uri="{FF2B5EF4-FFF2-40B4-BE49-F238E27FC236}">
                <a16:creationId xmlns:a16="http://schemas.microsoft.com/office/drawing/2014/main" id="{C3B991BB-B288-449A-B5FA-62ECFF5CB43E}"/>
              </a:ext>
            </a:extLst>
          </p:cNvPr>
          <p:cNvSpPr/>
          <p:nvPr/>
        </p:nvSpPr>
        <p:spPr>
          <a:xfrm>
            <a:off x="2711839" y="2083150"/>
            <a:ext cx="1919786"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E18DFC6-C841-43F7-BD3D-F07A4C16500B}"/>
              </a:ext>
            </a:extLst>
          </p:cNvPr>
          <p:cNvSpPr/>
          <p:nvPr/>
        </p:nvSpPr>
        <p:spPr>
          <a:xfrm>
            <a:off x="4425620" y="3011530"/>
            <a:ext cx="216442" cy="514905"/>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51" name="Freeform: Shape 50">
            <a:extLst>
              <a:ext uri="{FF2B5EF4-FFF2-40B4-BE49-F238E27FC236}">
                <a16:creationId xmlns:a16="http://schemas.microsoft.com/office/drawing/2014/main" id="{D2D007E9-0A5E-4878-B3C2-C95B1E4A8EB4}"/>
              </a:ext>
            </a:extLst>
          </p:cNvPr>
          <p:cNvSpPr/>
          <p:nvPr/>
        </p:nvSpPr>
        <p:spPr>
          <a:xfrm>
            <a:off x="2619531" y="2387184"/>
            <a:ext cx="2031167"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7FA45EB-68B5-414A-828C-98A2485EB982}"/>
              </a:ext>
            </a:extLst>
          </p:cNvPr>
          <p:cNvCxnSpPr>
            <a:cxnSpLocks/>
          </p:cNvCxnSpPr>
          <p:nvPr/>
        </p:nvCxnSpPr>
        <p:spPr>
          <a:xfrm flipH="1">
            <a:off x="4492691" y="1884444"/>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72B7A0D-E836-44DB-AA0D-5824168E96AE}"/>
              </a:ext>
            </a:extLst>
          </p:cNvPr>
          <p:cNvSpPr txBox="1"/>
          <p:nvPr/>
        </p:nvSpPr>
        <p:spPr>
          <a:xfrm>
            <a:off x="4278918" y="1617066"/>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cxnSp>
        <p:nvCxnSpPr>
          <p:cNvPr id="54" name="Straight Connector 53">
            <a:extLst>
              <a:ext uri="{FF2B5EF4-FFF2-40B4-BE49-F238E27FC236}">
                <a16:creationId xmlns:a16="http://schemas.microsoft.com/office/drawing/2014/main" id="{564B871B-19A2-43E2-890B-1B2196654227}"/>
              </a:ext>
            </a:extLst>
          </p:cNvPr>
          <p:cNvCxnSpPr>
            <a:cxnSpLocks/>
          </p:cNvCxnSpPr>
          <p:nvPr/>
        </p:nvCxnSpPr>
        <p:spPr>
          <a:xfrm>
            <a:off x="4383167" y="4293920"/>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45CEBF-7B13-4FE2-872C-9339F91F26BA}"/>
              </a:ext>
            </a:extLst>
          </p:cNvPr>
          <p:cNvSpPr txBox="1"/>
          <p:nvPr/>
        </p:nvSpPr>
        <p:spPr>
          <a:xfrm>
            <a:off x="4213094" y="4383838"/>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57" name="Straight Connector 56">
            <a:extLst>
              <a:ext uri="{FF2B5EF4-FFF2-40B4-BE49-F238E27FC236}">
                <a16:creationId xmlns:a16="http://schemas.microsoft.com/office/drawing/2014/main" id="{B32A0CC5-00F0-413A-9E5D-DC0B381D4CD1}"/>
              </a:ext>
            </a:extLst>
          </p:cNvPr>
          <p:cNvCxnSpPr>
            <a:cxnSpLocks/>
          </p:cNvCxnSpPr>
          <p:nvPr/>
        </p:nvCxnSpPr>
        <p:spPr>
          <a:xfrm flipH="1" flipV="1">
            <a:off x="4114455" y="3111174"/>
            <a:ext cx="164464" cy="1203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F30CD7F-0D30-4841-888F-CC30234E4E0E}"/>
              </a:ext>
            </a:extLst>
          </p:cNvPr>
          <p:cNvSpPr txBox="1"/>
          <p:nvPr/>
        </p:nvSpPr>
        <p:spPr>
          <a:xfrm>
            <a:off x="3507125" y="2842535"/>
            <a:ext cx="792834" cy="307777"/>
          </a:xfrm>
          <a:prstGeom prst="rect">
            <a:avLst/>
          </a:prstGeom>
          <a:noFill/>
        </p:spPr>
        <p:txBody>
          <a:bodyPr wrap="square" rtlCol="0">
            <a:spAutoFit/>
          </a:bodyPr>
          <a:lstStyle/>
          <a:p>
            <a:r>
              <a:rPr lang="en-US" sz="1400" b="1" i="1" dirty="0">
                <a:solidFill>
                  <a:srgbClr val="7030A0"/>
                </a:solidFill>
                <a:latin typeface="Times New Roman" panose="02020603050405020304" pitchFamily="18" charset="0"/>
                <a:cs typeface="Times New Roman" panose="02020603050405020304" pitchFamily="18" charset="0"/>
              </a:rPr>
              <a:t>Node B</a:t>
            </a:r>
            <a:r>
              <a:rPr lang="en-US" sz="1400" b="1" i="1" baseline="-25000" dirty="0">
                <a:solidFill>
                  <a:srgbClr val="7030A0"/>
                </a:solidFill>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8DF8331-B684-464A-8928-06D0026AE697}"/>
                  </a:ext>
                </a:extLst>
              </p:cNvPr>
              <p:cNvSpPr txBox="1"/>
              <p:nvPr/>
            </p:nvSpPr>
            <p:spPr>
              <a:xfrm>
                <a:off x="2413413" y="5101590"/>
                <a:ext cx="196496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𝑆</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sub/>
                      </m:sSub>
                      <m:r>
                        <a:rPr lang="el-GR" i="1" smtClean="0">
                          <a:latin typeface="Cambria Math" panose="02040503050406030204" pitchFamily="18" charset="0"/>
                        </a:rPr>
                        <m:t>𝜋</m:t>
                      </m:r>
                      <m:sSup>
                        <m:sSupPr>
                          <m:ctrlPr>
                            <a:rPr lang="en-US" i="1" smtClean="0">
                              <a:latin typeface="Cambria Math" panose="02040503050406030204" pitchFamily="18" charset="0"/>
                            </a:rPr>
                          </m:ctrlPr>
                        </m:sSupPr>
                        <m:e>
                          <m:r>
                            <a:rPr lang="en-US" i="1" smtClean="0">
                              <a:latin typeface="Cambria Math" panose="02040503050406030204" pitchFamily="18" charset="0"/>
                            </a:rPr>
                            <m:t>𝑟</m:t>
                          </m:r>
                        </m:e>
                        <m:sup>
                          <m:r>
                            <a:rPr lang="en-US" i="1" smtClean="0">
                              <a:latin typeface="Cambria Math" panose="02040503050406030204" pitchFamily="18" charset="0"/>
                            </a:rPr>
                            <m:t>2</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ub/>
                      </m:sSub>
                    </m:oMath>
                  </m:oMathPara>
                </a14:m>
                <a:endParaRPr lang="en-US" dirty="0"/>
              </a:p>
            </p:txBody>
          </p:sp>
        </mc:Choice>
        <mc:Fallback xmlns="">
          <p:sp>
            <p:nvSpPr>
              <p:cNvPr id="62" name="TextBox 61">
                <a:extLst>
                  <a:ext uri="{FF2B5EF4-FFF2-40B4-BE49-F238E27FC236}">
                    <a16:creationId xmlns:a16="http://schemas.microsoft.com/office/drawing/2014/main" id="{A8DF8331-B684-464A-8928-06D0026AE697}"/>
                  </a:ext>
                </a:extLst>
              </p:cNvPr>
              <p:cNvSpPr txBox="1">
                <a:spLocks noRot="1" noChangeAspect="1" noMove="1" noResize="1" noEditPoints="1" noAdjustHandles="1" noChangeArrowheads="1" noChangeShapeType="1" noTextEdit="1"/>
              </p:cNvSpPr>
              <p:nvPr/>
            </p:nvSpPr>
            <p:spPr>
              <a:xfrm>
                <a:off x="2413413" y="5101590"/>
                <a:ext cx="1964961" cy="276999"/>
              </a:xfrm>
              <a:prstGeom prst="rect">
                <a:avLst/>
              </a:prstGeom>
              <a:blipFill>
                <a:blip r:embed="rId4"/>
                <a:stretch>
                  <a:fillRect l="-2484" t="-4444" b="-15556"/>
                </a:stretch>
              </a:blipFill>
            </p:spPr>
            <p:txBody>
              <a:bodyPr/>
              <a:lstStyle/>
              <a:p>
                <a:r>
                  <a:rPr lang="en-US">
                    <a:noFill/>
                  </a:rPr>
                  <a:t> </a:t>
                </a:r>
              </a:p>
            </p:txBody>
          </p:sp>
        </mc:Fallback>
      </mc:AlternateContent>
    </p:spTree>
    <p:extLst>
      <p:ext uri="{BB962C8B-B14F-4D97-AF65-F5344CB8AC3E}">
        <p14:creationId xmlns:p14="http://schemas.microsoft.com/office/powerpoint/2010/main" val="67186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3C4B0ED7-C6A0-4B74-9A7F-1A206AFD2722}"/>
              </a:ext>
            </a:extLst>
          </p:cNvPr>
          <p:cNvPicPr>
            <a:picLocks noChangeAspect="1"/>
          </p:cNvPicPr>
          <p:nvPr/>
        </p:nvPicPr>
        <p:blipFill>
          <a:blip r:embed="rId2"/>
          <a:stretch>
            <a:fillRect/>
          </a:stretch>
        </p:blipFill>
        <p:spPr>
          <a:xfrm>
            <a:off x="654939" y="1884260"/>
            <a:ext cx="4546917" cy="2488086"/>
          </a:xfrm>
          <a:prstGeom prst="rect">
            <a:avLst/>
          </a:prstGeom>
        </p:spPr>
      </p:pic>
      <p:pic>
        <p:nvPicPr>
          <p:cNvPr id="3" name="Picture 2">
            <a:extLst>
              <a:ext uri="{FF2B5EF4-FFF2-40B4-BE49-F238E27FC236}">
                <a16:creationId xmlns:a16="http://schemas.microsoft.com/office/drawing/2014/main" id="{7EFDCB97-6E99-4B54-BD4C-F446AA148259}"/>
              </a:ext>
            </a:extLst>
          </p:cNvPr>
          <p:cNvPicPr>
            <a:picLocks noChangeAspect="1"/>
          </p:cNvPicPr>
          <p:nvPr/>
        </p:nvPicPr>
        <p:blipFill>
          <a:blip r:embed="rId3"/>
          <a:stretch>
            <a:fillRect/>
          </a:stretch>
        </p:blipFill>
        <p:spPr>
          <a:xfrm>
            <a:off x="7209577" y="1984703"/>
            <a:ext cx="3925263" cy="2410967"/>
          </a:xfrm>
          <a:prstGeom prst="rect">
            <a:avLst/>
          </a:prstGeom>
        </p:spPr>
      </p:pic>
      <p:grpSp>
        <p:nvGrpSpPr>
          <p:cNvPr id="16" name="Group 15">
            <a:extLst>
              <a:ext uri="{FF2B5EF4-FFF2-40B4-BE49-F238E27FC236}">
                <a16:creationId xmlns:a16="http://schemas.microsoft.com/office/drawing/2014/main" id="{E7B75BB4-ECEB-42A3-87B3-8F7F7E4F2797}"/>
              </a:ext>
            </a:extLst>
          </p:cNvPr>
          <p:cNvGrpSpPr/>
          <p:nvPr/>
        </p:nvGrpSpPr>
        <p:grpSpPr>
          <a:xfrm>
            <a:off x="8649088" y="2530282"/>
            <a:ext cx="1195752" cy="1195752"/>
            <a:chOff x="3143402" y="2365112"/>
            <a:chExt cx="1195752" cy="1195752"/>
          </a:xfrm>
        </p:grpSpPr>
        <p:sp>
          <p:nvSpPr>
            <p:cNvPr id="17" name="Arc 16">
              <a:extLst>
                <a:ext uri="{FF2B5EF4-FFF2-40B4-BE49-F238E27FC236}">
                  <a16:creationId xmlns:a16="http://schemas.microsoft.com/office/drawing/2014/main" id="{93987ABD-DB7E-4CAD-8547-2AF59EB98D99}"/>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8" name="TextBox 17">
              <a:extLst>
                <a:ext uri="{FF2B5EF4-FFF2-40B4-BE49-F238E27FC236}">
                  <a16:creationId xmlns:a16="http://schemas.microsoft.com/office/drawing/2014/main" id="{53ED7B03-959E-491F-B2EF-ED31F5720A19}"/>
                </a:ext>
              </a:extLst>
            </p:cNvPr>
            <p:cNvSpPr txBox="1"/>
            <p:nvPr/>
          </p:nvSpPr>
          <p:spPr>
            <a:xfrm>
              <a:off x="3216801" y="2547489"/>
              <a:ext cx="1048953" cy="830997"/>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200" dirty="0"/>
                <a:t>How much </a:t>
              </a:r>
              <a:r>
                <a:rPr lang="en-US" sz="1200" b="1" dirty="0"/>
                <a:t>current </a:t>
              </a:r>
              <a:r>
                <a:rPr lang="en-US" sz="1200" b="1" i="1" dirty="0">
                  <a:latin typeface="Times New Roman" panose="02020603050405020304" pitchFamily="18" charset="0"/>
                  <a:cs typeface="Times New Roman" panose="02020603050405020304" pitchFamily="18" charset="0"/>
                </a:rPr>
                <a:t>I </a:t>
              </a:r>
              <a:r>
                <a:rPr lang="en-US" sz="1200" dirty="0"/>
                <a:t>is flowing through this circuit.</a:t>
              </a:r>
              <a:endParaRPr lang="en-US" sz="1200" b="1" dirty="0"/>
            </a:p>
          </p:txBody>
        </p:sp>
      </p:grpSp>
      <p:sp>
        <p:nvSpPr>
          <p:cNvPr id="19" name="TextBox 18">
            <a:extLst>
              <a:ext uri="{FF2B5EF4-FFF2-40B4-BE49-F238E27FC236}">
                <a16:creationId xmlns:a16="http://schemas.microsoft.com/office/drawing/2014/main" id="{09702C23-02D6-4028-8B64-CAB0F57C087E}"/>
              </a:ext>
            </a:extLst>
          </p:cNvPr>
          <p:cNvSpPr txBox="1"/>
          <p:nvPr/>
        </p:nvSpPr>
        <p:spPr>
          <a:xfrm>
            <a:off x="2172784" y="1016046"/>
            <a:ext cx="6255557" cy="523220"/>
          </a:xfrm>
          <a:prstGeom prst="rect">
            <a:avLst/>
          </a:prstGeom>
          <a:noFill/>
        </p:spPr>
        <p:txBody>
          <a:bodyPr wrap="square" rtlCol="0">
            <a:spAutoFit/>
          </a:bodyPr>
          <a:lstStyle/>
          <a:p>
            <a:pPr algn="ctr"/>
            <a:r>
              <a:rPr lang="en-US" sz="2800" dirty="0">
                <a:latin typeface="Bebas Neue" panose="020B0606020202050201" pitchFamily="34" charset="0"/>
              </a:rPr>
              <a:t>Circuit Schematics: Common Electronic Symbols</a:t>
            </a:r>
          </a:p>
        </p:txBody>
      </p:sp>
      <p:grpSp>
        <p:nvGrpSpPr>
          <p:cNvPr id="29" name="Group 28">
            <a:extLst>
              <a:ext uri="{FF2B5EF4-FFF2-40B4-BE49-F238E27FC236}">
                <a16:creationId xmlns:a16="http://schemas.microsoft.com/office/drawing/2014/main" id="{F2CC2513-D590-45C7-AB4C-408875857174}"/>
              </a:ext>
            </a:extLst>
          </p:cNvPr>
          <p:cNvGrpSpPr/>
          <p:nvPr/>
        </p:nvGrpSpPr>
        <p:grpSpPr>
          <a:xfrm>
            <a:off x="5065402" y="2434488"/>
            <a:ext cx="168634" cy="809717"/>
            <a:chOff x="5065402" y="2434488"/>
            <a:chExt cx="168634" cy="809717"/>
          </a:xfrm>
        </p:grpSpPr>
        <p:sp>
          <p:nvSpPr>
            <p:cNvPr id="22" name="Right Brace 21">
              <a:extLst>
                <a:ext uri="{FF2B5EF4-FFF2-40B4-BE49-F238E27FC236}">
                  <a16:creationId xmlns:a16="http://schemas.microsoft.com/office/drawing/2014/main" id="{9867A610-8843-44DF-A48A-51C425331502}"/>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TextBox 22">
              <a:extLst>
                <a:ext uri="{FF2B5EF4-FFF2-40B4-BE49-F238E27FC236}">
                  <a16:creationId xmlns:a16="http://schemas.microsoft.com/office/drawing/2014/main" id="{3CE2C7C7-B0DE-4634-8106-2D1BE06A6583}"/>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26" name="TextBox 25">
              <a:extLst>
                <a:ext uri="{FF2B5EF4-FFF2-40B4-BE49-F238E27FC236}">
                  <a16:creationId xmlns:a16="http://schemas.microsoft.com/office/drawing/2014/main" id="{F2E24367-9DEA-46FB-989C-6F33DD2AC075}"/>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28" name="TextBox 27">
            <a:extLst>
              <a:ext uri="{FF2B5EF4-FFF2-40B4-BE49-F238E27FC236}">
                <a16:creationId xmlns:a16="http://schemas.microsoft.com/office/drawing/2014/main" id="{8A8E9C1A-4A64-48B1-9CEE-4A37DE845321}"/>
              </a:ext>
            </a:extLst>
          </p:cNvPr>
          <p:cNvSpPr txBox="1"/>
          <p:nvPr/>
        </p:nvSpPr>
        <p:spPr>
          <a:xfrm>
            <a:off x="5197263" y="2660045"/>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R</a:t>
            </a:r>
            <a:endParaRPr lang="en-US" dirty="0"/>
          </a:p>
        </p:txBody>
      </p:sp>
      <p:grpSp>
        <p:nvGrpSpPr>
          <p:cNvPr id="30" name="Group 29">
            <a:extLst>
              <a:ext uri="{FF2B5EF4-FFF2-40B4-BE49-F238E27FC236}">
                <a16:creationId xmlns:a16="http://schemas.microsoft.com/office/drawing/2014/main" id="{DDDEEE15-31B9-416E-9DF8-A289571CD941}"/>
              </a:ext>
            </a:extLst>
          </p:cNvPr>
          <p:cNvGrpSpPr/>
          <p:nvPr/>
        </p:nvGrpSpPr>
        <p:grpSpPr>
          <a:xfrm>
            <a:off x="5065402" y="3249122"/>
            <a:ext cx="168634" cy="809717"/>
            <a:chOff x="5065402" y="2434488"/>
            <a:chExt cx="168634" cy="809717"/>
          </a:xfrm>
        </p:grpSpPr>
        <p:sp>
          <p:nvSpPr>
            <p:cNvPr id="31" name="Right Brace 30">
              <a:extLst>
                <a:ext uri="{FF2B5EF4-FFF2-40B4-BE49-F238E27FC236}">
                  <a16:creationId xmlns:a16="http://schemas.microsoft.com/office/drawing/2014/main" id="{FE4A9DF3-1D73-4B2D-8E46-087A82A1F05D}"/>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TextBox 31">
              <a:extLst>
                <a:ext uri="{FF2B5EF4-FFF2-40B4-BE49-F238E27FC236}">
                  <a16:creationId xmlns:a16="http://schemas.microsoft.com/office/drawing/2014/main" id="{2838687A-028F-4B34-BCFA-B831DA4CC73F}"/>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3" name="TextBox 32">
              <a:extLst>
                <a:ext uri="{FF2B5EF4-FFF2-40B4-BE49-F238E27FC236}">
                  <a16:creationId xmlns:a16="http://schemas.microsoft.com/office/drawing/2014/main" id="{3D094EED-5D75-44A6-A22A-8F6781EADFC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4" name="TextBox 33">
            <a:extLst>
              <a:ext uri="{FF2B5EF4-FFF2-40B4-BE49-F238E27FC236}">
                <a16:creationId xmlns:a16="http://schemas.microsoft.com/office/drawing/2014/main" id="{51A5C6CE-57A3-47E9-B6C1-DDA5C86AF88A}"/>
              </a:ext>
            </a:extLst>
          </p:cNvPr>
          <p:cNvSpPr txBox="1"/>
          <p:nvPr/>
        </p:nvSpPr>
        <p:spPr>
          <a:xfrm>
            <a:off x="5197205" y="3478893"/>
            <a:ext cx="1188697"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D</a:t>
            </a:r>
            <a:endParaRPr lang="en-US" dirty="0">
              <a:latin typeface="Times New Roman" panose="02020603050405020304" pitchFamily="18" charset="0"/>
              <a:cs typeface="Times New Roman" panose="02020603050405020304" pitchFamily="18" charset="0"/>
            </a:endParaRPr>
          </a:p>
        </p:txBody>
      </p:sp>
      <p:grpSp>
        <p:nvGrpSpPr>
          <p:cNvPr id="35" name="Group 34">
            <a:extLst>
              <a:ext uri="{FF2B5EF4-FFF2-40B4-BE49-F238E27FC236}">
                <a16:creationId xmlns:a16="http://schemas.microsoft.com/office/drawing/2014/main" id="{132D0EBB-FDBA-4117-B821-7044EC0AF68B}"/>
              </a:ext>
            </a:extLst>
          </p:cNvPr>
          <p:cNvGrpSpPr/>
          <p:nvPr/>
        </p:nvGrpSpPr>
        <p:grpSpPr>
          <a:xfrm>
            <a:off x="5593058" y="1963250"/>
            <a:ext cx="168634" cy="2376356"/>
            <a:chOff x="5065402" y="2413035"/>
            <a:chExt cx="168634" cy="2376356"/>
          </a:xfrm>
        </p:grpSpPr>
        <p:sp>
          <p:nvSpPr>
            <p:cNvPr id="36" name="Right Brace 35">
              <a:extLst>
                <a:ext uri="{FF2B5EF4-FFF2-40B4-BE49-F238E27FC236}">
                  <a16:creationId xmlns:a16="http://schemas.microsoft.com/office/drawing/2014/main" id="{0DA91F98-2E13-4F00-A365-DFDD630B228B}"/>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A947AB34-D6C7-4C70-847F-64B9CDB68189}"/>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8" name="TextBox 37">
              <a:extLst>
                <a:ext uri="{FF2B5EF4-FFF2-40B4-BE49-F238E27FC236}">
                  <a16:creationId xmlns:a16="http://schemas.microsoft.com/office/drawing/2014/main" id="{2B3F5931-0088-4308-9912-6C972A7B346A}"/>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9" name="TextBox 38">
            <a:extLst>
              <a:ext uri="{FF2B5EF4-FFF2-40B4-BE49-F238E27FC236}">
                <a16:creationId xmlns:a16="http://schemas.microsoft.com/office/drawing/2014/main" id="{76739786-A565-49FF-8240-74CA8A539484}"/>
              </a:ext>
            </a:extLst>
          </p:cNvPr>
          <p:cNvSpPr txBox="1"/>
          <p:nvPr/>
        </p:nvSpPr>
        <p:spPr>
          <a:xfrm>
            <a:off x="5717109" y="2943491"/>
            <a:ext cx="788368" cy="369332"/>
          </a:xfrm>
          <a:prstGeom prst="rect">
            <a:avLst/>
          </a:prstGeom>
          <a:noFill/>
        </p:spPr>
        <p:txBody>
          <a:bodyPr wrap="square" rtlCol="0">
            <a:spAutoFit/>
          </a:bodyPr>
          <a:lstStyle/>
          <a:p>
            <a:r>
              <a:rPr lang="en-US" i="1" dirty="0">
                <a:latin typeface="Times New Roman" panose="02020603050405020304" pitchFamily="18" charset="0"/>
                <a:cs typeface="Times New Roman" panose="02020603050405020304" pitchFamily="18" charset="0"/>
              </a:rPr>
              <a:t>V</a:t>
            </a:r>
            <a:r>
              <a:rPr lang="en-US" i="1" baseline="-25000" dirty="0">
                <a:latin typeface="Times New Roman" panose="02020603050405020304" pitchFamily="18" charset="0"/>
                <a:cs typeface="Times New Roman" panose="02020603050405020304" pitchFamily="18" charset="0"/>
              </a:rPr>
              <a:t>S</a:t>
            </a:r>
            <a:endParaRPr lang="en-US" dirty="0"/>
          </a:p>
        </p:txBody>
      </p:sp>
      <p:sp>
        <p:nvSpPr>
          <p:cNvPr id="47" name="Freeform: Shape 46">
            <a:extLst>
              <a:ext uri="{FF2B5EF4-FFF2-40B4-BE49-F238E27FC236}">
                <a16:creationId xmlns:a16="http://schemas.microsoft.com/office/drawing/2014/main" id="{C3B991BB-B288-449A-B5FA-62ECFF5CB43E}"/>
              </a:ext>
            </a:extLst>
          </p:cNvPr>
          <p:cNvSpPr/>
          <p:nvPr/>
        </p:nvSpPr>
        <p:spPr>
          <a:xfrm>
            <a:off x="2711839" y="2083150"/>
            <a:ext cx="1919786"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BE18DFC6-C841-43F7-BD3D-F07A4C16500B}"/>
              </a:ext>
            </a:extLst>
          </p:cNvPr>
          <p:cNvSpPr/>
          <p:nvPr/>
        </p:nvSpPr>
        <p:spPr>
          <a:xfrm>
            <a:off x="4425620" y="3011530"/>
            <a:ext cx="216442" cy="514905"/>
          </a:xfrm>
          <a:prstGeom prst="rect">
            <a:avLst/>
          </a:prstGeom>
          <a:solidFill>
            <a:srgbClr val="00B0F0">
              <a:alpha val="50000"/>
            </a:srgbClr>
          </a:solidFill>
          <a:ln w="9525">
            <a:solidFill>
              <a:srgbClr val="00B0F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1" name="Freeform: Shape 50">
            <a:extLst>
              <a:ext uri="{FF2B5EF4-FFF2-40B4-BE49-F238E27FC236}">
                <a16:creationId xmlns:a16="http://schemas.microsoft.com/office/drawing/2014/main" id="{D2D007E9-0A5E-4878-B3C2-C95B1E4A8EB4}"/>
              </a:ext>
            </a:extLst>
          </p:cNvPr>
          <p:cNvSpPr/>
          <p:nvPr/>
        </p:nvSpPr>
        <p:spPr>
          <a:xfrm>
            <a:off x="2619531" y="2387184"/>
            <a:ext cx="2031167"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2" name="Straight Connector 51">
            <a:extLst>
              <a:ext uri="{FF2B5EF4-FFF2-40B4-BE49-F238E27FC236}">
                <a16:creationId xmlns:a16="http://schemas.microsoft.com/office/drawing/2014/main" id="{37FA45EB-68B5-414A-828C-98A2485EB982}"/>
              </a:ext>
            </a:extLst>
          </p:cNvPr>
          <p:cNvCxnSpPr>
            <a:cxnSpLocks/>
          </p:cNvCxnSpPr>
          <p:nvPr/>
        </p:nvCxnSpPr>
        <p:spPr>
          <a:xfrm flipH="1">
            <a:off x="4492691" y="1884444"/>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172B7A0D-E836-44DB-AA0D-5824168E96AE}"/>
              </a:ext>
            </a:extLst>
          </p:cNvPr>
          <p:cNvSpPr txBox="1"/>
          <p:nvPr/>
        </p:nvSpPr>
        <p:spPr>
          <a:xfrm>
            <a:off x="4278918" y="1617066"/>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cxnSp>
        <p:nvCxnSpPr>
          <p:cNvPr id="54" name="Straight Connector 53">
            <a:extLst>
              <a:ext uri="{FF2B5EF4-FFF2-40B4-BE49-F238E27FC236}">
                <a16:creationId xmlns:a16="http://schemas.microsoft.com/office/drawing/2014/main" id="{564B871B-19A2-43E2-890B-1B2196654227}"/>
              </a:ext>
            </a:extLst>
          </p:cNvPr>
          <p:cNvCxnSpPr>
            <a:cxnSpLocks/>
          </p:cNvCxnSpPr>
          <p:nvPr/>
        </p:nvCxnSpPr>
        <p:spPr>
          <a:xfrm>
            <a:off x="4383167" y="4293920"/>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6045CEBF-7B13-4FE2-872C-9339F91F26BA}"/>
              </a:ext>
            </a:extLst>
          </p:cNvPr>
          <p:cNvSpPr txBox="1"/>
          <p:nvPr/>
        </p:nvSpPr>
        <p:spPr>
          <a:xfrm>
            <a:off x="4213094" y="4383838"/>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57" name="Straight Connector 56">
            <a:extLst>
              <a:ext uri="{FF2B5EF4-FFF2-40B4-BE49-F238E27FC236}">
                <a16:creationId xmlns:a16="http://schemas.microsoft.com/office/drawing/2014/main" id="{B32A0CC5-00F0-413A-9E5D-DC0B381D4CD1}"/>
              </a:ext>
            </a:extLst>
          </p:cNvPr>
          <p:cNvCxnSpPr>
            <a:cxnSpLocks/>
          </p:cNvCxnSpPr>
          <p:nvPr/>
        </p:nvCxnSpPr>
        <p:spPr>
          <a:xfrm flipH="1" flipV="1">
            <a:off x="4114455" y="3111174"/>
            <a:ext cx="164464" cy="120388"/>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0F30CD7F-0D30-4841-888F-CC30234E4E0E}"/>
              </a:ext>
            </a:extLst>
          </p:cNvPr>
          <p:cNvSpPr txBox="1"/>
          <p:nvPr/>
        </p:nvSpPr>
        <p:spPr>
          <a:xfrm>
            <a:off x="3507125" y="2842535"/>
            <a:ext cx="792834" cy="307777"/>
          </a:xfrm>
          <a:prstGeom prst="rect">
            <a:avLst/>
          </a:prstGeom>
          <a:noFill/>
        </p:spPr>
        <p:txBody>
          <a:bodyPr wrap="square" rtlCol="0">
            <a:spAutoFit/>
          </a:bodyPr>
          <a:lstStyle/>
          <a:p>
            <a:r>
              <a:rPr lang="en-US" sz="1400" b="1" i="1" dirty="0">
                <a:solidFill>
                  <a:srgbClr val="00B0F0"/>
                </a:solidFill>
                <a:latin typeface="Times New Roman" panose="02020603050405020304" pitchFamily="18" charset="0"/>
                <a:cs typeface="Times New Roman" panose="02020603050405020304" pitchFamily="18" charset="0"/>
              </a:rPr>
              <a:t>Node B</a:t>
            </a:r>
            <a:r>
              <a:rPr lang="en-US" sz="1400" b="1" i="1" baseline="-25000" dirty="0">
                <a:solidFill>
                  <a:srgbClr val="00B0F0"/>
                </a:solidFill>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A8DF8331-B684-464A-8928-06D0026AE697}"/>
                  </a:ext>
                </a:extLst>
              </p:cNvPr>
              <p:cNvSpPr txBox="1"/>
              <p:nvPr/>
            </p:nvSpPr>
            <p:spPr>
              <a:xfrm>
                <a:off x="2623614" y="4787106"/>
                <a:ext cx="17670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𝑆</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𝐷</m:t>
                          </m:r>
                        </m:sub>
                      </m:sSub>
                    </m:oMath>
                  </m:oMathPara>
                </a14:m>
                <a:endParaRPr lang="en-US" sz="2400" dirty="0"/>
              </a:p>
            </p:txBody>
          </p:sp>
        </mc:Choice>
        <mc:Fallback xmlns="">
          <p:sp>
            <p:nvSpPr>
              <p:cNvPr id="62" name="TextBox 61">
                <a:extLst>
                  <a:ext uri="{FF2B5EF4-FFF2-40B4-BE49-F238E27FC236}">
                    <a16:creationId xmlns:a16="http://schemas.microsoft.com/office/drawing/2014/main" id="{A8DF8331-B684-464A-8928-06D0026AE697}"/>
                  </a:ext>
                </a:extLst>
              </p:cNvPr>
              <p:cNvSpPr txBox="1">
                <a:spLocks noRot="1" noChangeAspect="1" noMove="1" noResize="1" noEditPoints="1" noAdjustHandles="1" noChangeArrowheads="1" noChangeShapeType="1" noTextEdit="1"/>
              </p:cNvSpPr>
              <p:nvPr/>
            </p:nvSpPr>
            <p:spPr>
              <a:xfrm>
                <a:off x="2623614" y="4787106"/>
                <a:ext cx="1767022" cy="369332"/>
              </a:xfrm>
              <a:prstGeom prst="rect">
                <a:avLst/>
              </a:prstGeom>
              <a:blipFill>
                <a:blip r:embed="rId4"/>
                <a:stretch>
                  <a:fillRect l="-3448" r="-345" b="-1475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9E7404E1-5B85-4CE5-817D-3CEFE7AF58B4}"/>
                  </a:ext>
                </a:extLst>
              </p:cNvPr>
              <p:cNvSpPr txBox="1"/>
              <p:nvPr/>
            </p:nvSpPr>
            <p:spPr>
              <a:xfrm>
                <a:off x="2534714" y="5239579"/>
                <a:ext cx="2130199"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i="1" smtClean="0">
                          <a:latin typeface="Cambria Math" panose="02040503050406030204" pitchFamily="18" charset="0"/>
                        </a:rPr>
                        <m:t>9</m:t>
                      </m:r>
                      <m:r>
                        <a:rPr lang="en-US" sz="2400" b="0" i="1" smtClean="0">
                          <a:latin typeface="Cambria Math" panose="02040503050406030204" pitchFamily="18" charset="0"/>
                        </a:rPr>
                        <m:t>𝑉</m:t>
                      </m:r>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b="0" i="1" smtClean="0">
                          <a:latin typeface="Cambria Math" panose="02040503050406030204" pitchFamily="18" charset="0"/>
                        </a:rPr>
                        <m:t>+0.7</m:t>
                      </m:r>
                      <m:r>
                        <a:rPr lang="en-US" sz="2400" b="0" i="1" smtClean="0">
                          <a:latin typeface="Cambria Math" panose="02040503050406030204" pitchFamily="18" charset="0"/>
                        </a:rPr>
                        <m:t>𝑉</m:t>
                      </m:r>
                    </m:oMath>
                  </m:oMathPara>
                </a14:m>
                <a:endParaRPr lang="en-US" sz="2400" dirty="0"/>
              </a:p>
            </p:txBody>
          </p:sp>
        </mc:Choice>
        <mc:Fallback xmlns="">
          <p:sp>
            <p:nvSpPr>
              <p:cNvPr id="40" name="TextBox 39">
                <a:extLst>
                  <a:ext uri="{FF2B5EF4-FFF2-40B4-BE49-F238E27FC236}">
                    <a16:creationId xmlns:a16="http://schemas.microsoft.com/office/drawing/2014/main" id="{9E7404E1-5B85-4CE5-817D-3CEFE7AF58B4}"/>
                  </a:ext>
                </a:extLst>
              </p:cNvPr>
              <p:cNvSpPr txBox="1">
                <a:spLocks noRot="1" noChangeAspect="1" noMove="1" noResize="1" noEditPoints="1" noAdjustHandles="1" noChangeArrowheads="1" noChangeShapeType="1" noTextEdit="1"/>
              </p:cNvSpPr>
              <p:nvPr/>
            </p:nvSpPr>
            <p:spPr>
              <a:xfrm>
                <a:off x="2534714" y="5239579"/>
                <a:ext cx="2130199" cy="369332"/>
              </a:xfrm>
              <a:prstGeom prst="rect">
                <a:avLst/>
              </a:prstGeom>
              <a:blipFill>
                <a:blip r:embed="rId5"/>
                <a:stretch>
                  <a:fillRect l="-3152" r="-2579" b="-1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460E3F48-98A8-4050-8DD3-AD6144D81BE1}"/>
                  </a:ext>
                </a:extLst>
              </p:cNvPr>
              <p:cNvSpPr txBox="1"/>
              <p:nvPr/>
            </p:nvSpPr>
            <p:spPr>
              <a:xfrm>
                <a:off x="2583236" y="5692051"/>
                <a:ext cx="3134833"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𝑉</m:t>
                          </m:r>
                        </m:e>
                        <m:sub>
                          <m:r>
                            <a:rPr lang="en-US" sz="2400" b="0" i="1" smtClean="0">
                              <a:latin typeface="Cambria Math" panose="02040503050406030204" pitchFamily="18" charset="0"/>
                            </a:rPr>
                            <m:t>𝑅</m:t>
                          </m:r>
                        </m:sub>
                      </m:sSub>
                      <m:r>
                        <a:rPr lang="en-US" sz="2400" i="1" smtClean="0">
                          <a:latin typeface="Cambria Math" panose="02040503050406030204" pitchFamily="18" charset="0"/>
                        </a:rPr>
                        <m:t>=</m:t>
                      </m:r>
                      <m:r>
                        <a:rPr lang="en-US" sz="2400" b="0" i="1" smtClean="0">
                          <a:latin typeface="Cambria Math" panose="02040503050406030204" pitchFamily="18" charset="0"/>
                        </a:rPr>
                        <m:t>9</m:t>
                      </m:r>
                      <m:r>
                        <a:rPr lang="en-US" sz="2400" b="0" i="1" smtClean="0">
                          <a:latin typeface="Cambria Math" panose="02040503050406030204" pitchFamily="18" charset="0"/>
                        </a:rPr>
                        <m:t>𝑉</m:t>
                      </m:r>
                      <m:r>
                        <a:rPr lang="en-US" sz="2400" b="0" i="1" smtClean="0">
                          <a:latin typeface="Cambria Math" panose="02040503050406030204" pitchFamily="18" charset="0"/>
                        </a:rPr>
                        <m:t>−0.7</m:t>
                      </m:r>
                      <m:r>
                        <a:rPr lang="en-US" sz="2400" b="0" i="1" smtClean="0">
                          <a:latin typeface="Cambria Math" panose="02040503050406030204" pitchFamily="18" charset="0"/>
                        </a:rPr>
                        <m:t>𝑉</m:t>
                      </m:r>
                      <m:r>
                        <a:rPr lang="en-US" sz="2400" b="0" i="1" smtClean="0">
                          <a:latin typeface="Cambria Math" panose="02040503050406030204" pitchFamily="18" charset="0"/>
                        </a:rPr>
                        <m:t>=8.3</m:t>
                      </m:r>
                      <m:r>
                        <a:rPr lang="en-US" sz="2400" b="0" i="1" smtClean="0">
                          <a:latin typeface="Cambria Math" panose="02040503050406030204" pitchFamily="18" charset="0"/>
                        </a:rPr>
                        <m:t>𝑉</m:t>
                      </m:r>
                    </m:oMath>
                  </m:oMathPara>
                </a14:m>
                <a:endParaRPr lang="en-US" sz="2400" dirty="0"/>
              </a:p>
            </p:txBody>
          </p:sp>
        </mc:Choice>
        <mc:Fallback xmlns="">
          <p:sp>
            <p:nvSpPr>
              <p:cNvPr id="41" name="TextBox 40">
                <a:extLst>
                  <a:ext uri="{FF2B5EF4-FFF2-40B4-BE49-F238E27FC236}">
                    <a16:creationId xmlns:a16="http://schemas.microsoft.com/office/drawing/2014/main" id="{460E3F48-98A8-4050-8DD3-AD6144D81BE1}"/>
                  </a:ext>
                </a:extLst>
              </p:cNvPr>
              <p:cNvSpPr txBox="1">
                <a:spLocks noRot="1" noChangeAspect="1" noMove="1" noResize="1" noEditPoints="1" noAdjustHandles="1" noChangeArrowheads="1" noChangeShapeType="1" noTextEdit="1"/>
              </p:cNvSpPr>
              <p:nvPr/>
            </p:nvSpPr>
            <p:spPr>
              <a:xfrm>
                <a:off x="2583236" y="5692051"/>
                <a:ext cx="3134833" cy="369332"/>
              </a:xfrm>
              <a:prstGeom prst="rect">
                <a:avLst/>
              </a:prstGeom>
              <a:blipFill>
                <a:blip r:embed="rId6"/>
                <a:stretch>
                  <a:fillRect l="-1946" r="-1556" b="-15000"/>
                </a:stretch>
              </a:blipFill>
            </p:spPr>
            <p:txBody>
              <a:bodyPr/>
              <a:lstStyle/>
              <a:p>
                <a:r>
                  <a:rPr lang="en-US">
                    <a:noFill/>
                  </a:rPr>
                  <a:t> </a:t>
                </a:r>
              </a:p>
            </p:txBody>
          </p:sp>
        </mc:Fallback>
      </mc:AlternateContent>
    </p:spTree>
    <p:extLst>
      <p:ext uri="{BB962C8B-B14F-4D97-AF65-F5344CB8AC3E}">
        <p14:creationId xmlns:p14="http://schemas.microsoft.com/office/powerpoint/2010/main" val="38906835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62B26-6BE6-404D-8124-10D3E876CC1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7786509-1300-462F-8E34-FBA1BB5F8F0D}"/>
              </a:ext>
            </a:extLst>
          </p:cNvPr>
          <p:cNvSpPr>
            <a:spLocks noGrp="1"/>
          </p:cNvSpPr>
          <p:nvPr>
            <p:ph idx="1"/>
          </p:nvPr>
        </p:nvSpPr>
        <p:spPr/>
        <p:txBody>
          <a:bodyPr/>
          <a:lstStyle/>
          <a:p>
            <a:endParaRPr lang="en-US"/>
          </a:p>
        </p:txBody>
      </p:sp>
      <p:sp>
        <p:nvSpPr>
          <p:cNvPr id="4" name="Content Placeholder 3">
            <a:extLst>
              <a:ext uri="{FF2B5EF4-FFF2-40B4-BE49-F238E27FC236}">
                <a16:creationId xmlns:a16="http://schemas.microsoft.com/office/drawing/2014/main" id="{B0C49171-F6E2-4FBF-935D-E3C984986EF1}"/>
              </a:ext>
            </a:extLst>
          </p:cNvPr>
          <p:cNvSpPr>
            <a:spLocks noGrp="1"/>
          </p:cNvSpPr>
          <p:nvPr>
            <p:ph sz="quarter" idx="13"/>
          </p:nvPr>
        </p:nvSpPr>
        <p:spPr/>
        <p:txBody>
          <a:bodyPr/>
          <a:lstStyle/>
          <a:p>
            <a:endParaRPr lang="en-US"/>
          </a:p>
        </p:txBody>
      </p:sp>
      <p:pic>
        <p:nvPicPr>
          <p:cNvPr id="6" name="Picture 5">
            <a:extLst>
              <a:ext uri="{FF2B5EF4-FFF2-40B4-BE49-F238E27FC236}">
                <a16:creationId xmlns:a16="http://schemas.microsoft.com/office/drawing/2014/main" id="{840B672C-038B-48CB-8DB5-DCB554D527AE}"/>
              </a:ext>
            </a:extLst>
          </p:cNvPr>
          <p:cNvPicPr>
            <a:picLocks noChangeAspect="1"/>
          </p:cNvPicPr>
          <p:nvPr/>
        </p:nvPicPr>
        <p:blipFill>
          <a:blip r:embed="rId2"/>
          <a:stretch>
            <a:fillRect/>
          </a:stretch>
        </p:blipFill>
        <p:spPr>
          <a:xfrm>
            <a:off x="3355689" y="0"/>
            <a:ext cx="5480621" cy="6858000"/>
          </a:xfrm>
          <a:prstGeom prst="rect">
            <a:avLst/>
          </a:prstGeom>
        </p:spPr>
      </p:pic>
    </p:spTree>
    <p:extLst>
      <p:ext uri="{BB962C8B-B14F-4D97-AF65-F5344CB8AC3E}">
        <p14:creationId xmlns:p14="http://schemas.microsoft.com/office/powerpoint/2010/main" val="2406360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BEF6BD7-52C6-4E31-9BD5-9F754493DFB3}"/>
              </a:ext>
            </a:extLst>
          </p:cNvPr>
          <p:cNvPicPr>
            <a:picLocks noChangeAspect="1"/>
          </p:cNvPicPr>
          <p:nvPr/>
        </p:nvPicPr>
        <p:blipFill>
          <a:blip r:embed="rId3"/>
          <a:stretch>
            <a:fillRect/>
          </a:stretch>
        </p:blipFill>
        <p:spPr>
          <a:xfrm>
            <a:off x="1355187" y="2254233"/>
            <a:ext cx="10297551" cy="2005773"/>
          </a:xfrm>
          <a:prstGeom prst="rect">
            <a:avLst/>
          </a:prstGeom>
        </p:spPr>
      </p:pic>
      <p:sp>
        <p:nvSpPr>
          <p:cNvPr id="7" name="Rectangle: Rounded Corners 6">
            <a:extLst>
              <a:ext uri="{FF2B5EF4-FFF2-40B4-BE49-F238E27FC236}">
                <a16:creationId xmlns:a16="http://schemas.microsoft.com/office/drawing/2014/main" id="{1403CB39-FB93-4B2F-96A3-01B6FC9434AD}"/>
              </a:ext>
            </a:extLst>
          </p:cNvPr>
          <p:cNvSpPr/>
          <p:nvPr/>
        </p:nvSpPr>
        <p:spPr>
          <a:xfrm>
            <a:off x="1519311" y="3498166"/>
            <a:ext cx="10044332" cy="300111"/>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932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F1425A1-667D-41AB-81C8-4157E3439289}"/>
              </a:ext>
            </a:extLst>
          </p:cNvPr>
          <p:cNvPicPr>
            <a:picLocks noChangeAspect="1"/>
          </p:cNvPicPr>
          <p:nvPr/>
        </p:nvPicPr>
        <p:blipFill>
          <a:blip r:embed="rId3"/>
          <a:stretch>
            <a:fillRect/>
          </a:stretch>
        </p:blipFill>
        <p:spPr>
          <a:xfrm>
            <a:off x="964742" y="393894"/>
            <a:ext cx="5092622" cy="3373902"/>
          </a:xfrm>
          <a:prstGeom prst="rect">
            <a:avLst/>
          </a:prstGeom>
        </p:spPr>
      </p:pic>
      <p:pic>
        <p:nvPicPr>
          <p:cNvPr id="8" name="Picture 7">
            <a:extLst>
              <a:ext uri="{FF2B5EF4-FFF2-40B4-BE49-F238E27FC236}">
                <a16:creationId xmlns:a16="http://schemas.microsoft.com/office/drawing/2014/main" id="{5E3C823A-F529-49E2-BAF1-33CCAE082900}"/>
              </a:ext>
            </a:extLst>
          </p:cNvPr>
          <p:cNvPicPr>
            <a:picLocks noChangeAspect="1"/>
          </p:cNvPicPr>
          <p:nvPr/>
        </p:nvPicPr>
        <p:blipFill>
          <a:blip r:embed="rId4"/>
          <a:stretch>
            <a:fillRect/>
          </a:stretch>
        </p:blipFill>
        <p:spPr>
          <a:xfrm>
            <a:off x="6134638" y="393894"/>
            <a:ext cx="4877547" cy="2872154"/>
          </a:xfrm>
          <a:prstGeom prst="rect">
            <a:avLst/>
          </a:prstGeom>
        </p:spPr>
      </p:pic>
      <p:sp>
        <p:nvSpPr>
          <p:cNvPr id="10" name="TextBox 9">
            <a:extLst>
              <a:ext uri="{FF2B5EF4-FFF2-40B4-BE49-F238E27FC236}">
                <a16:creationId xmlns:a16="http://schemas.microsoft.com/office/drawing/2014/main" id="{8D8A45D3-1934-405E-8888-7BB27CE4EE29}"/>
              </a:ext>
            </a:extLst>
          </p:cNvPr>
          <p:cNvSpPr txBox="1"/>
          <p:nvPr/>
        </p:nvSpPr>
        <p:spPr>
          <a:xfrm>
            <a:off x="890953" y="3767796"/>
            <a:ext cx="6096000" cy="261610"/>
          </a:xfrm>
          <a:prstGeom prst="rect">
            <a:avLst/>
          </a:prstGeom>
          <a:noFill/>
        </p:spPr>
        <p:txBody>
          <a:bodyPr wrap="square">
            <a:spAutoFit/>
          </a:bodyPr>
          <a:lstStyle/>
          <a:p>
            <a:r>
              <a:rPr lang="en-US" sz="1050" dirty="0">
                <a:hlinkClick r:id="rId5"/>
              </a:rPr>
              <a:t>https://youtu.be/3frVM7J0nO8</a:t>
            </a:r>
            <a:r>
              <a:rPr lang="en-US" sz="1050" dirty="0"/>
              <a:t> </a:t>
            </a:r>
          </a:p>
        </p:txBody>
      </p:sp>
      <p:sp>
        <p:nvSpPr>
          <p:cNvPr id="11" name="TextBox 10">
            <a:extLst>
              <a:ext uri="{FF2B5EF4-FFF2-40B4-BE49-F238E27FC236}">
                <a16:creationId xmlns:a16="http://schemas.microsoft.com/office/drawing/2014/main" id="{D83CB8D8-58C8-47C8-8C84-B4AD075B8B7E}"/>
              </a:ext>
            </a:extLst>
          </p:cNvPr>
          <p:cNvSpPr txBox="1"/>
          <p:nvPr/>
        </p:nvSpPr>
        <p:spPr>
          <a:xfrm>
            <a:off x="6057363" y="3255312"/>
            <a:ext cx="6096000" cy="261610"/>
          </a:xfrm>
          <a:prstGeom prst="rect">
            <a:avLst/>
          </a:prstGeom>
          <a:noFill/>
        </p:spPr>
        <p:txBody>
          <a:bodyPr wrap="square">
            <a:spAutoFit/>
          </a:bodyPr>
          <a:lstStyle/>
          <a:p>
            <a:r>
              <a:rPr lang="en-US" sz="1050" dirty="0">
                <a:hlinkClick r:id="rId5"/>
              </a:rPr>
              <a:t>https://youtu.be/3frVM7J0nO8</a:t>
            </a:r>
            <a:r>
              <a:rPr lang="en-US" sz="1050" dirty="0"/>
              <a:t> </a:t>
            </a:r>
          </a:p>
        </p:txBody>
      </p:sp>
      <p:pic>
        <p:nvPicPr>
          <p:cNvPr id="13" name="Picture 12">
            <a:extLst>
              <a:ext uri="{FF2B5EF4-FFF2-40B4-BE49-F238E27FC236}">
                <a16:creationId xmlns:a16="http://schemas.microsoft.com/office/drawing/2014/main" id="{BCEE7DCA-4ACF-4A53-8661-8F38BA621BA2}"/>
              </a:ext>
            </a:extLst>
          </p:cNvPr>
          <p:cNvPicPr>
            <a:picLocks noChangeAspect="1"/>
          </p:cNvPicPr>
          <p:nvPr/>
        </p:nvPicPr>
        <p:blipFill>
          <a:blip r:embed="rId6"/>
          <a:stretch>
            <a:fillRect/>
          </a:stretch>
        </p:blipFill>
        <p:spPr>
          <a:xfrm>
            <a:off x="6620072" y="3591025"/>
            <a:ext cx="4627440" cy="2724878"/>
          </a:xfrm>
          <a:prstGeom prst="rect">
            <a:avLst/>
          </a:prstGeom>
        </p:spPr>
      </p:pic>
      <p:pic>
        <p:nvPicPr>
          <p:cNvPr id="15" name="Picture 14">
            <a:extLst>
              <a:ext uri="{FF2B5EF4-FFF2-40B4-BE49-F238E27FC236}">
                <a16:creationId xmlns:a16="http://schemas.microsoft.com/office/drawing/2014/main" id="{08EC2297-1DDE-4CDA-A1D9-395D7FD11282}"/>
              </a:ext>
            </a:extLst>
          </p:cNvPr>
          <p:cNvPicPr>
            <a:picLocks noChangeAspect="1"/>
          </p:cNvPicPr>
          <p:nvPr/>
        </p:nvPicPr>
        <p:blipFill>
          <a:blip r:embed="rId7"/>
          <a:stretch>
            <a:fillRect/>
          </a:stretch>
        </p:blipFill>
        <p:spPr>
          <a:xfrm>
            <a:off x="1114342" y="4336177"/>
            <a:ext cx="3884377" cy="2089864"/>
          </a:xfrm>
          <a:prstGeom prst="rect">
            <a:avLst/>
          </a:prstGeom>
        </p:spPr>
      </p:pic>
      <p:sp>
        <p:nvSpPr>
          <p:cNvPr id="16" name="TextBox 15">
            <a:extLst>
              <a:ext uri="{FF2B5EF4-FFF2-40B4-BE49-F238E27FC236}">
                <a16:creationId xmlns:a16="http://schemas.microsoft.com/office/drawing/2014/main" id="{AF408400-F9B5-4FC5-8F49-E7D3D3EB2CE2}"/>
              </a:ext>
            </a:extLst>
          </p:cNvPr>
          <p:cNvSpPr txBox="1"/>
          <p:nvPr/>
        </p:nvSpPr>
        <p:spPr>
          <a:xfrm>
            <a:off x="1097283" y="6390007"/>
            <a:ext cx="6096000" cy="261610"/>
          </a:xfrm>
          <a:prstGeom prst="rect">
            <a:avLst/>
          </a:prstGeom>
          <a:noFill/>
        </p:spPr>
        <p:txBody>
          <a:bodyPr wrap="square">
            <a:spAutoFit/>
          </a:bodyPr>
          <a:lstStyle/>
          <a:p>
            <a:r>
              <a:rPr lang="en-US" sz="1050" dirty="0">
                <a:hlinkClick r:id="rId5"/>
              </a:rPr>
              <a:t>https://youtu.be/3frVM7J0nO8</a:t>
            </a:r>
            <a:r>
              <a:rPr lang="en-US" sz="1050" dirty="0"/>
              <a:t> </a:t>
            </a:r>
          </a:p>
        </p:txBody>
      </p:sp>
      <p:sp>
        <p:nvSpPr>
          <p:cNvPr id="17" name="TextBox 16">
            <a:extLst>
              <a:ext uri="{FF2B5EF4-FFF2-40B4-BE49-F238E27FC236}">
                <a16:creationId xmlns:a16="http://schemas.microsoft.com/office/drawing/2014/main" id="{C292D64D-2398-4218-AFE1-538E4C98628A}"/>
              </a:ext>
            </a:extLst>
          </p:cNvPr>
          <p:cNvSpPr txBox="1"/>
          <p:nvPr/>
        </p:nvSpPr>
        <p:spPr>
          <a:xfrm>
            <a:off x="6547388" y="6305167"/>
            <a:ext cx="6096000" cy="261610"/>
          </a:xfrm>
          <a:prstGeom prst="rect">
            <a:avLst/>
          </a:prstGeom>
          <a:noFill/>
        </p:spPr>
        <p:txBody>
          <a:bodyPr wrap="square">
            <a:spAutoFit/>
          </a:bodyPr>
          <a:lstStyle/>
          <a:p>
            <a:r>
              <a:rPr lang="en-US" sz="1050" dirty="0">
                <a:hlinkClick r:id="rId5"/>
              </a:rPr>
              <a:t>https://youtu.be/3frVM7J0nO8</a:t>
            </a:r>
            <a:r>
              <a:rPr lang="en-US" sz="1050" dirty="0"/>
              <a:t> </a:t>
            </a:r>
          </a:p>
        </p:txBody>
      </p:sp>
      <p:sp>
        <p:nvSpPr>
          <p:cNvPr id="18" name="TextBox 17">
            <a:extLst>
              <a:ext uri="{FF2B5EF4-FFF2-40B4-BE49-F238E27FC236}">
                <a16:creationId xmlns:a16="http://schemas.microsoft.com/office/drawing/2014/main" id="{BD8A7ABB-D97D-402B-97AE-247C3B4FC46E}"/>
              </a:ext>
            </a:extLst>
          </p:cNvPr>
          <p:cNvSpPr txBox="1"/>
          <p:nvPr/>
        </p:nvSpPr>
        <p:spPr>
          <a:xfrm>
            <a:off x="11012185" y="1373945"/>
            <a:ext cx="1467729" cy="923330"/>
          </a:xfrm>
          <a:prstGeom prst="rect">
            <a:avLst/>
          </a:prstGeom>
          <a:noFill/>
        </p:spPr>
        <p:txBody>
          <a:bodyPr wrap="square" rtlCol="0">
            <a:spAutoFit/>
          </a:bodyPr>
          <a:lstStyle/>
          <a:p>
            <a:r>
              <a:rPr lang="en-US" dirty="0"/>
              <a:t>Diffusion with glue stick</a:t>
            </a:r>
          </a:p>
        </p:txBody>
      </p:sp>
      <p:sp>
        <p:nvSpPr>
          <p:cNvPr id="19" name="TextBox 18">
            <a:extLst>
              <a:ext uri="{FF2B5EF4-FFF2-40B4-BE49-F238E27FC236}">
                <a16:creationId xmlns:a16="http://schemas.microsoft.com/office/drawing/2014/main" id="{665D3FC4-33AB-4A38-9AF4-38898DC7C34F}"/>
              </a:ext>
            </a:extLst>
          </p:cNvPr>
          <p:cNvSpPr txBox="1"/>
          <p:nvPr/>
        </p:nvSpPr>
        <p:spPr>
          <a:xfrm>
            <a:off x="4962793" y="4593102"/>
            <a:ext cx="1467729" cy="923330"/>
          </a:xfrm>
          <a:prstGeom prst="rect">
            <a:avLst/>
          </a:prstGeom>
          <a:noFill/>
        </p:spPr>
        <p:txBody>
          <a:bodyPr wrap="square" rtlCol="0">
            <a:spAutoFit/>
          </a:bodyPr>
          <a:lstStyle/>
          <a:p>
            <a:r>
              <a:rPr lang="en-US" dirty="0"/>
              <a:t>Diffusion with glue stick</a:t>
            </a:r>
          </a:p>
        </p:txBody>
      </p:sp>
    </p:spTree>
    <p:extLst>
      <p:ext uri="{BB962C8B-B14F-4D97-AF65-F5344CB8AC3E}">
        <p14:creationId xmlns:p14="http://schemas.microsoft.com/office/powerpoint/2010/main" val="5453061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piece of paper&#10;&#10;Description automatically generated">
            <a:extLst>
              <a:ext uri="{FF2B5EF4-FFF2-40B4-BE49-F238E27FC236}">
                <a16:creationId xmlns:a16="http://schemas.microsoft.com/office/drawing/2014/main" id="{2D804E81-00B4-4DA2-8322-215B97F0D5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2283714"/>
            <a:ext cx="12188952" cy="9141714"/>
          </a:xfrm>
          <a:prstGeom prst="rect">
            <a:avLst/>
          </a:prstGeom>
        </p:spPr>
      </p:pic>
      <p:sp>
        <p:nvSpPr>
          <p:cNvPr id="7" name="Rectangle: Rounded Corners 6">
            <a:extLst>
              <a:ext uri="{FF2B5EF4-FFF2-40B4-BE49-F238E27FC236}">
                <a16:creationId xmlns:a16="http://schemas.microsoft.com/office/drawing/2014/main" id="{76A978C8-E100-4E2C-AF00-2E1508C1BA6E}"/>
              </a:ext>
            </a:extLst>
          </p:cNvPr>
          <p:cNvSpPr/>
          <p:nvPr/>
        </p:nvSpPr>
        <p:spPr>
          <a:xfrm rot="21205702">
            <a:off x="9662298" y="2950401"/>
            <a:ext cx="1960753" cy="3446942"/>
          </a:xfrm>
          <a:prstGeom prst="roundRect">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2019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IV curves for resistors.">
            <a:extLst>
              <a:ext uri="{FF2B5EF4-FFF2-40B4-BE49-F238E27FC236}">
                <a16:creationId xmlns:a16="http://schemas.microsoft.com/office/drawing/2014/main" id="{5289E26E-56D7-419C-B7BD-579AD65F72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4543" y="1141315"/>
            <a:ext cx="3980277" cy="333462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LED forward voltage and current (IV) curves for IR, red, orange, green, yellow, blue, white and UV LEDs.">
            <a:extLst>
              <a:ext uri="{FF2B5EF4-FFF2-40B4-BE49-F238E27FC236}">
                <a16:creationId xmlns:a16="http://schemas.microsoft.com/office/drawing/2014/main" id="{6080C9A4-22D9-4F28-B179-3671366320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431" y="960120"/>
            <a:ext cx="4069373" cy="34632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9292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ED forward voltage and current (IV) curves for IR, red, orange, green, yellow, blue, white and UV LEDs.">
            <a:extLst>
              <a:ext uri="{FF2B5EF4-FFF2-40B4-BE49-F238E27FC236}">
                <a16:creationId xmlns:a16="http://schemas.microsoft.com/office/drawing/2014/main" id="{6080C9A4-22D9-4F28-B179-367136632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06" t="43173"/>
          <a:stretch/>
        </p:blipFill>
        <p:spPr bwMode="auto">
          <a:xfrm>
            <a:off x="2537641" y="2324987"/>
            <a:ext cx="6502666" cy="34945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864AA933-B7C9-4A8E-9712-4A93A6A69B52}"/>
              </a:ext>
            </a:extLst>
          </p:cNvPr>
          <p:cNvCxnSpPr/>
          <p:nvPr/>
        </p:nvCxnSpPr>
        <p:spPr>
          <a:xfrm flipV="1">
            <a:off x="4912243" y="1524000"/>
            <a:ext cx="0" cy="3218121"/>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77843C-9431-43F9-AE30-67813359E070}"/>
              </a:ext>
            </a:extLst>
          </p:cNvPr>
          <p:cNvCxnSpPr>
            <a:cxnSpLocks/>
          </p:cNvCxnSpPr>
          <p:nvPr/>
        </p:nvCxnSpPr>
        <p:spPr>
          <a:xfrm>
            <a:off x="-205562" y="-127591"/>
            <a:ext cx="3540642" cy="53163"/>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998024E-0117-4560-A6B0-1E24B6F9064F}"/>
              </a:ext>
            </a:extLst>
          </p:cNvPr>
          <p:cNvCxnSpPr>
            <a:cxnSpLocks/>
          </p:cNvCxnSpPr>
          <p:nvPr/>
        </p:nvCxnSpPr>
        <p:spPr>
          <a:xfrm flipH="1">
            <a:off x="3125972" y="2913321"/>
            <a:ext cx="1772096" cy="0"/>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10" name="Picture 4" descr="LED forward voltage and current (IV) curves for IR, red, orange, green, yellow, blue, white and UV LEDs.">
            <a:extLst>
              <a:ext uri="{FF2B5EF4-FFF2-40B4-BE49-F238E27FC236}">
                <a16:creationId xmlns:a16="http://schemas.microsoft.com/office/drawing/2014/main" id="{A87C79BB-41C4-4606-A290-3975C50596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64" t="43173" r="82784"/>
          <a:stretch/>
        </p:blipFill>
        <p:spPr bwMode="auto">
          <a:xfrm>
            <a:off x="9479794" y="2324987"/>
            <a:ext cx="552883" cy="349456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6124ED94-8238-4F19-8560-7D0C4C64910C}"/>
              </a:ext>
            </a:extLst>
          </p:cNvPr>
          <p:cNvCxnSpPr>
            <a:cxnSpLocks/>
          </p:cNvCxnSpPr>
          <p:nvPr/>
        </p:nvCxnSpPr>
        <p:spPr>
          <a:xfrm flipH="1">
            <a:off x="3125972" y="4575545"/>
            <a:ext cx="1772096" cy="0"/>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E39B24-A0A4-4CCD-BB38-4B9D39C147A4}"/>
              </a:ext>
            </a:extLst>
          </p:cNvPr>
          <p:cNvCxnSpPr>
            <a:cxnSpLocks/>
          </p:cNvCxnSpPr>
          <p:nvPr/>
        </p:nvCxnSpPr>
        <p:spPr>
          <a:xfrm flipH="1">
            <a:off x="3140147" y="4196318"/>
            <a:ext cx="1772096" cy="0"/>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4591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ED forward voltage and current (IV) curves for IR, red, orange, green, yellow, blue, white and UV LEDs.">
            <a:extLst>
              <a:ext uri="{FF2B5EF4-FFF2-40B4-BE49-F238E27FC236}">
                <a16:creationId xmlns:a16="http://schemas.microsoft.com/office/drawing/2014/main" id="{6080C9A4-22D9-4F28-B179-367136632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06" t="43173"/>
          <a:stretch/>
        </p:blipFill>
        <p:spPr bwMode="auto">
          <a:xfrm>
            <a:off x="2537641" y="2324987"/>
            <a:ext cx="6502666" cy="34945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864AA933-B7C9-4A8E-9712-4A93A6A69B52}"/>
              </a:ext>
            </a:extLst>
          </p:cNvPr>
          <p:cNvCxnSpPr/>
          <p:nvPr/>
        </p:nvCxnSpPr>
        <p:spPr>
          <a:xfrm flipV="1">
            <a:off x="4912243" y="1524000"/>
            <a:ext cx="0" cy="3218121"/>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77843C-9431-43F9-AE30-67813359E070}"/>
              </a:ext>
            </a:extLst>
          </p:cNvPr>
          <p:cNvCxnSpPr>
            <a:cxnSpLocks/>
          </p:cNvCxnSpPr>
          <p:nvPr/>
        </p:nvCxnSpPr>
        <p:spPr>
          <a:xfrm>
            <a:off x="-205562" y="-127591"/>
            <a:ext cx="3540642" cy="53163"/>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998024E-0117-4560-A6B0-1E24B6F9064F}"/>
              </a:ext>
            </a:extLst>
          </p:cNvPr>
          <p:cNvCxnSpPr>
            <a:cxnSpLocks/>
          </p:cNvCxnSpPr>
          <p:nvPr/>
        </p:nvCxnSpPr>
        <p:spPr>
          <a:xfrm flipH="1">
            <a:off x="3125972" y="2913321"/>
            <a:ext cx="1772096" cy="0"/>
          </a:xfrm>
          <a:prstGeom prst="line">
            <a:avLst/>
          </a:prstGeom>
          <a:ln w="38100">
            <a:solidFill>
              <a:srgbClr val="A500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4" descr="LED forward voltage and current (IV) curves for IR, red, orange, green, yellow, blue, white and UV LEDs.">
            <a:extLst>
              <a:ext uri="{FF2B5EF4-FFF2-40B4-BE49-F238E27FC236}">
                <a16:creationId xmlns:a16="http://schemas.microsoft.com/office/drawing/2014/main" id="{A87C79BB-41C4-4606-A290-3975C50596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64" t="43173" r="82784"/>
          <a:stretch/>
        </p:blipFill>
        <p:spPr bwMode="auto">
          <a:xfrm>
            <a:off x="9479794" y="2324987"/>
            <a:ext cx="552883" cy="349456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6124ED94-8238-4F19-8560-7D0C4C64910C}"/>
              </a:ext>
            </a:extLst>
          </p:cNvPr>
          <p:cNvCxnSpPr>
            <a:cxnSpLocks/>
          </p:cNvCxnSpPr>
          <p:nvPr/>
        </p:nvCxnSpPr>
        <p:spPr>
          <a:xfrm flipH="1">
            <a:off x="3125972" y="4575545"/>
            <a:ext cx="1772096" cy="0"/>
          </a:xfrm>
          <a:prstGeom prst="line">
            <a:avLst/>
          </a:prstGeom>
          <a:ln w="38100">
            <a:solidFill>
              <a:srgbClr val="001CEA"/>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E39B24-A0A4-4CCD-BB38-4B9D39C147A4}"/>
              </a:ext>
            </a:extLst>
          </p:cNvPr>
          <p:cNvCxnSpPr>
            <a:cxnSpLocks/>
          </p:cNvCxnSpPr>
          <p:nvPr/>
        </p:nvCxnSpPr>
        <p:spPr>
          <a:xfrm flipH="1">
            <a:off x="3140147" y="4196318"/>
            <a:ext cx="1772096" cy="0"/>
          </a:xfrm>
          <a:prstGeom prst="line">
            <a:avLst/>
          </a:prstGeom>
          <a:ln w="38100">
            <a:solidFill>
              <a:srgbClr val="00A500"/>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23489AC-CF38-4BD6-AE0F-ABF52CB45902}"/>
              </a:ext>
            </a:extLst>
          </p:cNvPr>
          <p:cNvSpPr txBox="1"/>
          <p:nvPr/>
        </p:nvSpPr>
        <p:spPr>
          <a:xfrm>
            <a:off x="3200400" y="2607399"/>
            <a:ext cx="2003728" cy="369332"/>
          </a:xfrm>
          <a:prstGeom prst="rect">
            <a:avLst/>
          </a:prstGeom>
          <a:noFill/>
        </p:spPr>
        <p:txBody>
          <a:bodyPr wrap="square" rtlCol="0">
            <a:spAutoFit/>
          </a:bodyPr>
          <a:lstStyle/>
          <a:p>
            <a:r>
              <a:rPr lang="en-US" b="1" dirty="0">
                <a:solidFill>
                  <a:srgbClr val="A50000"/>
                </a:solidFill>
                <a:latin typeface="Segoe Condensed" panose="020B0606040200020203" pitchFamily="34" charset="0"/>
              </a:rPr>
              <a:t>2V 40mA</a:t>
            </a:r>
          </a:p>
        </p:txBody>
      </p:sp>
      <p:sp>
        <p:nvSpPr>
          <p:cNvPr id="11" name="TextBox 10">
            <a:extLst>
              <a:ext uri="{FF2B5EF4-FFF2-40B4-BE49-F238E27FC236}">
                <a16:creationId xmlns:a16="http://schemas.microsoft.com/office/drawing/2014/main" id="{16814C10-A089-44AC-A82B-EE8853135D77}"/>
              </a:ext>
            </a:extLst>
          </p:cNvPr>
          <p:cNvSpPr txBox="1"/>
          <p:nvPr/>
        </p:nvSpPr>
        <p:spPr>
          <a:xfrm>
            <a:off x="3200400" y="3844144"/>
            <a:ext cx="2003728" cy="369332"/>
          </a:xfrm>
          <a:prstGeom prst="rect">
            <a:avLst/>
          </a:prstGeom>
          <a:noFill/>
        </p:spPr>
        <p:txBody>
          <a:bodyPr wrap="square" rtlCol="0">
            <a:spAutoFit/>
          </a:bodyPr>
          <a:lstStyle/>
          <a:p>
            <a:r>
              <a:rPr lang="en-US" b="1" dirty="0">
                <a:solidFill>
                  <a:srgbClr val="00A500"/>
                </a:solidFill>
                <a:latin typeface="Segoe Condensed" panose="020B0606040200020203" pitchFamily="34" charset="0"/>
              </a:rPr>
              <a:t>2V 12mA</a:t>
            </a:r>
          </a:p>
        </p:txBody>
      </p:sp>
      <p:sp>
        <p:nvSpPr>
          <p:cNvPr id="14" name="TextBox 13">
            <a:extLst>
              <a:ext uri="{FF2B5EF4-FFF2-40B4-BE49-F238E27FC236}">
                <a16:creationId xmlns:a16="http://schemas.microsoft.com/office/drawing/2014/main" id="{B2E87A76-236F-458C-A650-FF6688B3FC42}"/>
              </a:ext>
            </a:extLst>
          </p:cNvPr>
          <p:cNvSpPr txBox="1"/>
          <p:nvPr/>
        </p:nvSpPr>
        <p:spPr>
          <a:xfrm>
            <a:off x="3200400" y="4259727"/>
            <a:ext cx="2003728" cy="369332"/>
          </a:xfrm>
          <a:prstGeom prst="rect">
            <a:avLst/>
          </a:prstGeom>
          <a:noFill/>
        </p:spPr>
        <p:txBody>
          <a:bodyPr wrap="square" rtlCol="0">
            <a:spAutoFit/>
          </a:bodyPr>
          <a:lstStyle/>
          <a:p>
            <a:r>
              <a:rPr lang="en-US" b="1" dirty="0">
                <a:solidFill>
                  <a:srgbClr val="001CEA"/>
                </a:solidFill>
                <a:latin typeface="Segoe Condensed" panose="020B0606040200020203" pitchFamily="34" charset="0"/>
              </a:rPr>
              <a:t>2V 3mA</a:t>
            </a:r>
          </a:p>
        </p:txBody>
      </p:sp>
    </p:spTree>
    <p:extLst>
      <p:ext uri="{BB962C8B-B14F-4D97-AF65-F5344CB8AC3E}">
        <p14:creationId xmlns:p14="http://schemas.microsoft.com/office/powerpoint/2010/main" val="80496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ED forward voltage and current (IV) curves for IR, red, orange, green, yellow, blue, white and UV LEDs.">
            <a:extLst>
              <a:ext uri="{FF2B5EF4-FFF2-40B4-BE49-F238E27FC236}">
                <a16:creationId xmlns:a16="http://schemas.microsoft.com/office/drawing/2014/main" id="{6080C9A4-22D9-4F28-B179-367136632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06" t="43173"/>
          <a:stretch/>
        </p:blipFill>
        <p:spPr bwMode="auto">
          <a:xfrm>
            <a:off x="2537641" y="2324987"/>
            <a:ext cx="6502666" cy="34945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864AA933-B7C9-4A8E-9712-4A93A6A69B52}"/>
              </a:ext>
            </a:extLst>
          </p:cNvPr>
          <p:cNvCxnSpPr>
            <a:cxnSpLocks/>
          </p:cNvCxnSpPr>
          <p:nvPr/>
        </p:nvCxnSpPr>
        <p:spPr>
          <a:xfrm flipV="1">
            <a:off x="4912243" y="2171114"/>
            <a:ext cx="0" cy="2571009"/>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77843C-9431-43F9-AE30-67813359E070}"/>
              </a:ext>
            </a:extLst>
          </p:cNvPr>
          <p:cNvCxnSpPr>
            <a:cxnSpLocks/>
          </p:cNvCxnSpPr>
          <p:nvPr/>
        </p:nvCxnSpPr>
        <p:spPr>
          <a:xfrm>
            <a:off x="-205562" y="-127591"/>
            <a:ext cx="3540642" cy="53163"/>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998024E-0117-4560-A6B0-1E24B6F9064F}"/>
              </a:ext>
            </a:extLst>
          </p:cNvPr>
          <p:cNvCxnSpPr>
            <a:cxnSpLocks/>
          </p:cNvCxnSpPr>
          <p:nvPr/>
        </p:nvCxnSpPr>
        <p:spPr>
          <a:xfrm flipH="1">
            <a:off x="3125972" y="2913321"/>
            <a:ext cx="1772096" cy="0"/>
          </a:xfrm>
          <a:prstGeom prst="line">
            <a:avLst/>
          </a:prstGeom>
          <a:ln w="38100">
            <a:solidFill>
              <a:srgbClr val="A5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10" name="Picture 4" descr="LED forward voltage and current (IV) curves for IR, red, orange, green, yellow, blue, white and UV LEDs.">
            <a:extLst>
              <a:ext uri="{FF2B5EF4-FFF2-40B4-BE49-F238E27FC236}">
                <a16:creationId xmlns:a16="http://schemas.microsoft.com/office/drawing/2014/main" id="{A87C79BB-41C4-4606-A290-3975C50596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64" t="43173" r="82784"/>
          <a:stretch/>
        </p:blipFill>
        <p:spPr bwMode="auto">
          <a:xfrm>
            <a:off x="9479794" y="2324987"/>
            <a:ext cx="552883" cy="349456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6124ED94-8238-4F19-8560-7D0C4C64910C}"/>
              </a:ext>
            </a:extLst>
          </p:cNvPr>
          <p:cNvCxnSpPr>
            <a:cxnSpLocks/>
          </p:cNvCxnSpPr>
          <p:nvPr/>
        </p:nvCxnSpPr>
        <p:spPr>
          <a:xfrm flipH="1">
            <a:off x="3125972" y="4575545"/>
            <a:ext cx="1772096" cy="0"/>
          </a:xfrm>
          <a:prstGeom prst="line">
            <a:avLst/>
          </a:prstGeom>
          <a:ln w="38100">
            <a:solidFill>
              <a:srgbClr val="001CEA"/>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E39B24-A0A4-4CCD-BB38-4B9D39C147A4}"/>
              </a:ext>
            </a:extLst>
          </p:cNvPr>
          <p:cNvCxnSpPr>
            <a:cxnSpLocks/>
          </p:cNvCxnSpPr>
          <p:nvPr/>
        </p:nvCxnSpPr>
        <p:spPr>
          <a:xfrm flipH="1">
            <a:off x="3140147" y="4196318"/>
            <a:ext cx="1772096" cy="0"/>
          </a:xfrm>
          <a:prstGeom prst="line">
            <a:avLst/>
          </a:prstGeom>
          <a:ln w="38100">
            <a:solidFill>
              <a:srgbClr val="00A5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23489AC-CF38-4BD6-AE0F-ABF52CB45902}"/>
              </a:ext>
            </a:extLst>
          </p:cNvPr>
          <p:cNvSpPr txBox="1"/>
          <p:nvPr/>
        </p:nvSpPr>
        <p:spPr>
          <a:xfrm>
            <a:off x="3089079" y="2599447"/>
            <a:ext cx="2003728" cy="369332"/>
          </a:xfrm>
          <a:prstGeom prst="rect">
            <a:avLst/>
          </a:prstGeom>
          <a:noFill/>
        </p:spPr>
        <p:txBody>
          <a:bodyPr wrap="square" rtlCol="0">
            <a:spAutoFit/>
          </a:bodyPr>
          <a:lstStyle/>
          <a:p>
            <a:r>
              <a:rPr lang="en-US" b="1" dirty="0">
                <a:solidFill>
                  <a:srgbClr val="A50000"/>
                </a:solidFill>
                <a:latin typeface="Segoe Condensed" panose="020B0606040200020203" pitchFamily="34" charset="0"/>
              </a:rPr>
              <a:t>2V 40mA</a:t>
            </a:r>
          </a:p>
        </p:txBody>
      </p:sp>
      <p:sp>
        <p:nvSpPr>
          <p:cNvPr id="11" name="TextBox 10">
            <a:extLst>
              <a:ext uri="{FF2B5EF4-FFF2-40B4-BE49-F238E27FC236}">
                <a16:creationId xmlns:a16="http://schemas.microsoft.com/office/drawing/2014/main" id="{16814C10-A089-44AC-A82B-EE8853135D77}"/>
              </a:ext>
            </a:extLst>
          </p:cNvPr>
          <p:cNvSpPr txBox="1"/>
          <p:nvPr/>
        </p:nvSpPr>
        <p:spPr>
          <a:xfrm>
            <a:off x="3089079" y="3836192"/>
            <a:ext cx="2003728" cy="369332"/>
          </a:xfrm>
          <a:prstGeom prst="rect">
            <a:avLst/>
          </a:prstGeom>
          <a:noFill/>
        </p:spPr>
        <p:txBody>
          <a:bodyPr wrap="square" rtlCol="0">
            <a:spAutoFit/>
          </a:bodyPr>
          <a:lstStyle/>
          <a:p>
            <a:r>
              <a:rPr lang="en-US" b="1" dirty="0">
                <a:solidFill>
                  <a:srgbClr val="00A500"/>
                </a:solidFill>
                <a:latin typeface="Segoe Condensed" panose="020B0606040200020203" pitchFamily="34" charset="0"/>
              </a:rPr>
              <a:t>2V 12mA</a:t>
            </a:r>
          </a:p>
        </p:txBody>
      </p:sp>
      <p:sp>
        <p:nvSpPr>
          <p:cNvPr id="14" name="TextBox 13">
            <a:extLst>
              <a:ext uri="{FF2B5EF4-FFF2-40B4-BE49-F238E27FC236}">
                <a16:creationId xmlns:a16="http://schemas.microsoft.com/office/drawing/2014/main" id="{B2E87A76-236F-458C-A650-FF6688B3FC42}"/>
              </a:ext>
            </a:extLst>
          </p:cNvPr>
          <p:cNvSpPr txBox="1"/>
          <p:nvPr/>
        </p:nvSpPr>
        <p:spPr>
          <a:xfrm>
            <a:off x="3089079" y="4251775"/>
            <a:ext cx="2003728" cy="369332"/>
          </a:xfrm>
          <a:prstGeom prst="rect">
            <a:avLst/>
          </a:prstGeom>
          <a:noFill/>
        </p:spPr>
        <p:txBody>
          <a:bodyPr wrap="square" rtlCol="0">
            <a:spAutoFit/>
          </a:bodyPr>
          <a:lstStyle/>
          <a:p>
            <a:r>
              <a:rPr lang="en-US" b="1" dirty="0">
                <a:solidFill>
                  <a:srgbClr val="001CEA"/>
                </a:solidFill>
                <a:latin typeface="Segoe Condensed" panose="020B0606040200020203" pitchFamily="34" charset="0"/>
              </a:rPr>
              <a:t>2V 3mA</a:t>
            </a:r>
          </a:p>
        </p:txBody>
      </p:sp>
      <p:pic>
        <p:nvPicPr>
          <p:cNvPr id="15" name="Picture 4" descr="LED forward voltage and current (IV) curves for IR, red, orange, green, yellow, blue, white and UV LEDs.">
            <a:extLst>
              <a:ext uri="{FF2B5EF4-FFF2-40B4-BE49-F238E27FC236}">
                <a16:creationId xmlns:a16="http://schemas.microsoft.com/office/drawing/2014/main" id="{D8B51C8C-32F9-4A0D-8E8C-AF66B0BFD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4" t="13261" r="89404" b="19839"/>
          <a:stretch/>
        </p:blipFill>
        <p:spPr bwMode="auto">
          <a:xfrm>
            <a:off x="2098154" y="2063261"/>
            <a:ext cx="382471" cy="28459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50897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ED forward voltage and current (IV) curves for IR, red, orange, green, yellow, blue, white and UV LEDs.">
            <a:extLst>
              <a:ext uri="{FF2B5EF4-FFF2-40B4-BE49-F238E27FC236}">
                <a16:creationId xmlns:a16="http://schemas.microsoft.com/office/drawing/2014/main" id="{6080C9A4-22D9-4F28-B179-367136632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06" t="43173"/>
          <a:stretch/>
        </p:blipFill>
        <p:spPr bwMode="auto">
          <a:xfrm>
            <a:off x="2537641" y="2324987"/>
            <a:ext cx="6502666" cy="34945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864AA933-B7C9-4A8E-9712-4A93A6A69B52}"/>
              </a:ext>
            </a:extLst>
          </p:cNvPr>
          <p:cNvCxnSpPr>
            <a:cxnSpLocks/>
          </p:cNvCxnSpPr>
          <p:nvPr/>
        </p:nvCxnSpPr>
        <p:spPr>
          <a:xfrm flipV="1">
            <a:off x="4912243" y="2009229"/>
            <a:ext cx="0" cy="2732895"/>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77843C-9431-43F9-AE30-67813359E070}"/>
              </a:ext>
            </a:extLst>
          </p:cNvPr>
          <p:cNvCxnSpPr>
            <a:cxnSpLocks/>
          </p:cNvCxnSpPr>
          <p:nvPr/>
        </p:nvCxnSpPr>
        <p:spPr>
          <a:xfrm>
            <a:off x="-205562" y="-127591"/>
            <a:ext cx="3540642" cy="53163"/>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998024E-0117-4560-A6B0-1E24B6F9064F}"/>
              </a:ext>
            </a:extLst>
          </p:cNvPr>
          <p:cNvCxnSpPr>
            <a:cxnSpLocks/>
          </p:cNvCxnSpPr>
          <p:nvPr/>
        </p:nvCxnSpPr>
        <p:spPr>
          <a:xfrm flipH="1">
            <a:off x="3125972" y="2913321"/>
            <a:ext cx="1772096" cy="0"/>
          </a:xfrm>
          <a:prstGeom prst="line">
            <a:avLst/>
          </a:prstGeom>
          <a:ln w="38100">
            <a:solidFill>
              <a:srgbClr val="A5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6124ED94-8238-4F19-8560-7D0C4C64910C}"/>
              </a:ext>
            </a:extLst>
          </p:cNvPr>
          <p:cNvCxnSpPr>
            <a:cxnSpLocks/>
          </p:cNvCxnSpPr>
          <p:nvPr/>
        </p:nvCxnSpPr>
        <p:spPr>
          <a:xfrm flipH="1">
            <a:off x="3125972" y="4575545"/>
            <a:ext cx="1772096" cy="0"/>
          </a:xfrm>
          <a:prstGeom prst="line">
            <a:avLst/>
          </a:prstGeom>
          <a:ln w="38100">
            <a:solidFill>
              <a:srgbClr val="001CEA"/>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E39B24-A0A4-4CCD-BB38-4B9D39C147A4}"/>
              </a:ext>
            </a:extLst>
          </p:cNvPr>
          <p:cNvCxnSpPr>
            <a:cxnSpLocks/>
          </p:cNvCxnSpPr>
          <p:nvPr/>
        </p:nvCxnSpPr>
        <p:spPr>
          <a:xfrm flipH="1">
            <a:off x="3140147" y="4196318"/>
            <a:ext cx="1772096" cy="0"/>
          </a:xfrm>
          <a:prstGeom prst="line">
            <a:avLst/>
          </a:prstGeom>
          <a:ln w="38100">
            <a:solidFill>
              <a:srgbClr val="00A5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23489AC-CF38-4BD6-AE0F-ABF52CB45902}"/>
              </a:ext>
            </a:extLst>
          </p:cNvPr>
          <p:cNvSpPr txBox="1"/>
          <p:nvPr/>
        </p:nvSpPr>
        <p:spPr>
          <a:xfrm>
            <a:off x="3089079" y="2599447"/>
            <a:ext cx="2003728" cy="369332"/>
          </a:xfrm>
          <a:prstGeom prst="rect">
            <a:avLst/>
          </a:prstGeom>
          <a:noFill/>
        </p:spPr>
        <p:txBody>
          <a:bodyPr wrap="square" rtlCol="0">
            <a:spAutoFit/>
          </a:bodyPr>
          <a:lstStyle/>
          <a:p>
            <a:r>
              <a:rPr lang="en-US" b="1" dirty="0">
                <a:solidFill>
                  <a:srgbClr val="A50000"/>
                </a:solidFill>
                <a:latin typeface="Segoe Condensed" panose="020B0606040200020203" pitchFamily="34" charset="0"/>
              </a:rPr>
              <a:t>40mA</a:t>
            </a:r>
          </a:p>
        </p:txBody>
      </p:sp>
      <p:sp>
        <p:nvSpPr>
          <p:cNvPr id="11" name="TextBox 10">
            <a:extLst>
              <a:ext uri="{FF2B5EF4-FFF2-40B4-BE49-F238E27FC236}">
                <a16:creationId xmlns:a16="http://schemas.microsoft.com/office/drawing/2014/main" id="{16814C10-A089-44AC-A82B-EE8853135D77}"/>
              </a:ext>
            </a:extLst>
          </p:cNvPr>
          <p:cNvSpPr txBox="1"/>
          <p:nvPr/>
        </p:nvSpPr>
        <p:spPr>
          <a:xfrm>
            <a:off x="3089079" y="3836192"/>
            <a:ext cx="2003728" cy="369332"/>
          </a:xfrm>
          <a:prstGeom prst="rect">
            <a:avLst/>
          </a:prstGeom>
          <a:noFill/>
        </p:spPr>
        <p:txBody>
          <a:bodyPr wrap="square" rtlCol="0">
            <a:spAutoFit/>
          </a:bodyPr>
          <a:lstStyle/>
          <a:p>
            <a:r>
              <a:rPr lang="en-US" b="1" dirty="0">
                <a:solidFill>
                  <a:srgbClr val="00A500"/>
                </a:solidFill>
                <a:latin typeface="Segoe Condensed" panose="020B0606040200020203" pitchFamily="34" charset="0"/>
              </a:rPr>
              <a:t>12mA</a:t>
            </a:r>
          </a:p>
        </p:txBody>
      </p:sp>
      <p:sp>
        <p:nvSpPr>
          <p:cNvPr id="14" name="TextBox 13">
            <a:extLst>
              <a:ext uri="{FF2B5EF4-FFF2-40B4-BE49-F238E27FC236}">
                <a16:creationId xmlns:a16="http://schemas.microsoft.com/office/drawing/2014/main" id="{B2E87A76-236F-458C-A650-FF6688B3FC42}"/>
              </a:ext>
            </a:extLst>
          </p:cNvPr>
          <p:cNvSpPr txBox="1"/>
          <p:nvPr/>
        </p:nvSpPr>
        <p:spPr>
          <a:xfrm>
            <a:off x="3089079" y="4251775"/>
            <a:ext cx="2003728" cy="369332"/>
          </a:xfrm>
          <a:prstGeom prst="rect">
            <a:avLst/>
          </a:prstGeom>
          <a:noFill/>
        </p:spPr>
        <p:txBody>
          <a:bodyPr wrap="square" rtlCol="0">
            <a:spAutoFit/>
          </a:bodyPr>
          <a:lstStyle/>
          <a:p>
            <a:r>
              <a:rPr lang="en-US" b="1" dirty="0">
                <a:solidFill>
                  <a:srgbClr val="001CEA"/>
                </a:solidFill>
                <a:latin typeface="Segoe Condensed" panose="020B0606040200020203" pitchFamily="34" charset="0"/>
              </a:rPr>
              <a:t>3mA</a:t>
            </a:r>
          </a:p>
        </p:txBody>
      </p:sp>
      <p:pic>
        <p:nvPicPr>
          <p:cNvPr id="15" name="Picture 4" descr="LED forward voltage and current (IV) curves for IR, red, orange, green, yellow, blue, white and UV LEDs.">
            <a:extLst>
              <a:ext uri="{FF2B5EF4-FFF2-40B4-BE49-F238E27FC236}">
                <a16:creationId xmlns:a16="http://schemas.microsoft.com/office/drawing/2014/main" id="{D8B51C8C-32F9-4A0D-8E8C-AF66B0BFD3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44" t="13261" r="89404" b="19839"/>
          <a:stretch/>
        </p:blipFill>
        <p:spPr bwMode="auto">
          <a:xfrm>
            <a:off x="2098154" y="2063261"/>
            <a:ext cx="382471" cy="284596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3D7BF543-0948-4D1D-B878-B8BD771B97B5}"/>
              </a:ext>
            </a:extLst>
          </p:cNvPr>
          <p:cNvSpPr txBox="1"/>
          <p:nvPr/>
        </p:nvSpPr>
        <p:spPr>
          <a:xfrm>
            <a:off x="4709208" y="1625830"/>
            <a:ext cx="2003728" cy="400110"/>
          </a:xfrm>
          <a:prstGeom prst="rect">
            <a:avLst/>
          </a:prstGeom>
          <a:noFill/>
        </p:spPr>
        <p:txBody>
          <a:bodyPr wrap="square" rtlCol="0">
            <a:spAutoFit/>
          </a:bodyPr>
          <a:lstStyle/>
          <a:p>
            <a:r>
              <a:rPr lang="en-US" sz="2000" b="1" dirty="0">
                <a:solidFill>
                  <a:schemeClr val="tx1">
                    <a:lumMod val="65000"/>
                    <a:lumOff val="35000"/>
                  </a:schemeClr>
                </a:solidFill>
                <a:latin typeface="Segoe Condensed" panose="020B0606040200020203" pitchFamily="34" charset="0"/>
              </a:rPr>
              <a:t>2V</a:t>
            </a:r>
          </a:p>
        </p:txBody>
      </p:sp>
    </p:spTree>
    <p:extLst>
      <p:ext uri="{BB962C8B-B14F-4D97-AF65-F5344CB8AC3E}">
        <p14:creationId xmlns:p14="http://schemas.microsoft.com/office/powerpoint/2010/main" val="138086652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LED forward voltage and current (IV) curves for IR, red, orange, green, yellow, blue, white and UV LEDs.">
            <a:extLst>
              <a:ext uri="{FF2B5EF4-FFF2-40B4-BE49-F238E27FC236}">
                <a16:creationId xmlns:a16="http://schemas.microsoft.com/office/drawing/2014/main" id="{6080C9A4-22D9-4F28-B179-36713663209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0006" t="43173"/>
          <a:stretch/>
        </p:blipFill>
        <p:spPr bwMode="auto">
          <a:xfrm>
            <a:off x="2537641" y="2324987"/>
            <a:ext cx="6502666" cy="349456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a:extLst>
              <a:ext uri="{FF2B5EF4-FFF2-40B4-BE49-F238E27FC236}">
                <a16:creationId xmlns:a16="http://schemas.microsoft.com/office/drawing/2014/main" id="{864AA933-B7C9-4A8E-9712-4A93A6A69B52}"/>
              </a:ext>
            </a:extLst>
          </p:cNvPr>
          <p:cNvCxnSpPr/>
          <p:nvPr/>
        </p:nvCxnSpPr>
        <p:spPr>
          <a:xfrm flipV="1">
            <a:off x="4912243" y="1524000"/>
            <a:ext cx="0" cy="3218121"/>
          </a:xfrm>
          <a:prstGeom prst="line">
            <a:avLst/>
          </a:prstGeom>
          <a:ln w="12700">
            <a:solidFill>
              <a:schemeClr val="tx1">
                <a:alpha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477843C-9431-43F9-AE30-67813359E070}"/>
              </a:ext>
            </a:extLst>
          </p:cNvPr>
          <p:cNvCxnSpPr>
            <a:cxnSpLocks/>
          </p:cNvCxnSpPr>
          <p:nvPr/>
        </p:nvCxnSpPr>
        <p:spPr>
          <a:xfrm>
            <a:off x="-205562" y="-127591"/>
            <a:ext cx="3540642" cy="53163"/>
          </a:xfrm>
          <a:prstGeom prst="line">
            <a:avLst/>
          </a:prstGeom>
          <a:ln w="38100">
            <a:solidFill>
              <a:schemeClr val="tx1">
                <a:alpha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5998024E-0117-4560-A6B0-1E24B6F9064F}"/>
              </a:ext>
            </a:extLst>
          </p:cNvPr>
          <p:cNvCxnSpPr>
            <a:cxnSpLocks/>
          </p:cNvCxnSpPr>
          <p:nvPr/>
        </p:nvCxnSpPr>
        <p:spPr>
          <a:xfrm flipH="1">
            <a:off x="3125972" y="2913321"/>
            <a:ext cx="1772096" cy="0"/>
          </a:xfrm>
          <a:prstGeom prst="line">
            <a:avLst/>
          </a:prstGeom>
          <a:ln w="12700">
            <a:solidFill>
              <a:srgbClr val="A5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0" name="Picture 4" descr="LED forward voltage and current (IV) curves for IR, red, orange, green, yellow, blue, white and UV LEDs.">
            <a:extLst>
              <a:ext uri="{FF2B5EF4-FFF2-40B4-BE49-F238E27FC236}">
                <a16:creationId xmlns:a16="http://schemas.microsoft.com/office/drawing/2014/main" id="{A87C79BB-41C4-4606-A290-3975C50596F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64" t="43173" r="82784"/>
          <a:stretch/>
        </p:blipFill>
        <p:spPr bwMode="auto">
          <a:xfrm>
            <a:off x="9479794" y="2324987"/>
            <a:ext cx="552883" cy="349456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a:extLst>
              <a:ext uri="{FF2B5EF4-FFF2-40B4-BE49-F238E27FC236}">
                <a16:creationId xmlns:a16="http://schemas.microsoft.com/office/drawing/2014/main" id="{6124ED94-8238-4F19-8560-7D0C4C64910C}"/>
              </a:ext>
            </a:extLst>
          </p:cNvPr>
          <p:cNvCxnSpPr>
            <a:cxnSpLocks/>
          </p:cNvCxnSpPr>
          <p:nvPr/>
        </p:nvCxnSpPr>
        <p:spPr>
          <a:xfrm flipH="1">
            <a:off x="3125972" y="4575545"/>
            <a:ext cx="1772096" cy="0"/>
          </a:xfrm>
          <a:prstGeom prst="line">
            <a:avLst/>
          </a:prstGeom>
          <a:ln w="12700">
            <a:solidFill>
              <a:srgbClr val="001CEA"/>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5EE39B24-A0A4-4CCD-BB38-4B9D39C147A4}"/>
              </a:ext>
            </a:extLst>
          </p:cNvPr>
          <p:cNvCxnSpPr>
            <a:cxnSpLocks/>
          </p:cNvCxnSpPr>
          <p:nvPr/>
        </p:nvCxnSpPr>
        <p:spPr>
          <a:xfrm flipH="1">
            <a:off x="3140147" y="4196318"/>
            <a:ext cx="1772096" cy="0"/>
          </a:xfrm>
          <a:prstGeom prst="line">
            <a:avLst/>
          </a:prstGeom>
          <a:ln w="12700">
            <a:solidFill>
              <a:srgbClr val="00A5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039611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0A558FEB-95B5-4006-922B-CAF15E640188}"/>
              </a:ext>
            </a:extLst>
          </p:cNvPr>
          <p:cNvGraphicFramePr>
            <a:graphicFrameLocks/>
          </p:cNvGraphicFramePr>
          <p:nvPr>
            <p:extLst>
              <p:ext uri="{D42A27DB-BD31-4B8C-83A1-F6EECF244321}">
                <p14:modId xmlns:p14="http://schemas.microsoft.com/office/powerpoint/2010/main" val="3972010877"/>
              </p:ext>
            </p:extLst>
          </p:nvPr>
        </p:nvGraphicFramePr>
        <p:xfrm>
          <a:off x="857228" y="638935"/>
          <a:ext cx="5238772" cy="3777121"/>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EE3ED276-64DB-41FF-96D7-3A444796C987}"/>
              </a:ext>
            </a:extLst>
          </p:cNvPr>
          <p:cNvGraphicFramePr>
            <a:graphicFrameLocks/>
          </p:cNvGraphicFramePr>
          <p:nvPr>
            <p:extLst>
              <p:ext uri="{D42A27DB-BD31-4B8C-83A1-F6EECF244321}">
                <p14:modId xmlns:p14="http://schemas.microsoft.com/office/powerpoint/2010/main" val="2313188418"/>
              </p:ext>
            </p:extLst>
          </p:nvPr>
        </p:nvGraphicFramePr>
        <p:xfrm>
          <a:off x="6478768" y="638934"/>
          <a:ext cx="4756297" cy="377712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412375546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06403D2-E627-44CB-8DC2-77E8DC53481F}"/>
              </a:ext>
            </a:extLst>
          </p:cNvPr>
          <p:cNvGraphicFramePr>
            <a:graphicFrameLocks/>
          </p:cNvGraphicFramePr>
          <p:nvPr>
            <p:extLst>
              <p:ext uri="{D42A27DB-BD31-4B8C-83A1-F6EECF244321}">
                <p14:modId xmlns:p14="http://schemas.microsoft.com/office/powerpoint/2010/main" val="3496335211"/>
              </p:ext>
            </p:extLst>
          </p:nvPr>
        </p:nvGraphicFramePr>
        <p:xfrm>
          <a:off x="1534004" y="745977"/>
          <a:ext cx="8150088" cy="502395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55668912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hart 4">
            <a:extLst>
              <a:ext uri="{FF2B5EF4-FFF2-40B4-BE49-F238E27FC236}">
                <a16:creationId xmlns:a16="http://schemas.microsoft.com/office/drawing/2014/main" id="{606403D2-E627-44CB-8DC2-77E8DC53481F}"/>
              </a:ext>
            </a:extLst>
          </p:cNvPr>
          <p:cNvGraphicFramePr>
            <a:graphicFrameLocks/>
          </p:cNvGraphicFramePr>
          <p:nvPr>
            <p:extLst>
              <p:ext uri="{D42A27DB-BD31-4B8C-83A1-F6EECF244321}">
                <p14:modId xmlns:p14="http://schemas.microsoft.com/office/powerpoint/2010/main" val="2174372328"/>
              </p:ext>
            </p:extLst>
          </p:nvPr>
        </p:nvGraphicFramePr>
        <p:xfrm>
          <a:off x="1093688" y="519966"/>
          <a:ext cx="9035049" cy="5594791"/>
        </p:xfrm>
        <a:graphic>
          <a:graphicData uri="http://schemas.openxmlformats.org/drawingml/2006/chart">
            <c:chart xmlns:c="http://schemas.openxmlformats.org/drawingml/2006/chart" xmlns:r="http://schemas.openxmlformats.org/officeDocument/2006/relationships" r:id="rId3"/>
          </a:graphicData>
        </a:graphic>
      </p:graphicFrame>
      <p:pic>
        <p:nvPicPr>
          <p:cNvPr id="6" name="Picture 5">
            <a:extLst>
              <a:ext uri="{FF2B5EF4-FFF2-40B4-BE49-F238E27FC236}">
                <a16:creationId xmlns:a16="http://schemas.microsoft.com/office/drawing/2014/main" id="{ED981772-D9C7-49FB-BB19-C7F1A99A1491}"/>
              </a:ext>
            </a:extLst>
          </p:cNvPr>
          <p:cNvPicPr>
            <a:picLocks noChangeAspect="1"/>
          </p:cNvPicPr>
          <p:nvPr/>
        </p:nvPicPr>
        <p:blipFill>
          <a:blip r:embed="rId4"/>
          <a:stretch>
            <a:fillRect/>
          </a:stretch>
        </p:blipFill>
        <p:spPr>
          <a:xfrm>
            <a:off x="1983345" y="4008968"/>
            <a:ext cx="1843616" cy="1383647"/>
          </a:xfrm>
          <a:prstGeom prst="rect">
            <a:avLst/>
          </a:prstGeom>
        </p:spPr>
      </p:pic>
      <p:cxnSp>
        <p:nvCxnSpPr>
          <p:cNvPr id="7" name="Straight Connector 6">
            <a:extLst>
              <a:ext uri="{FF2B5EF4-FFF2-40B4-BE49-F238E27FC236}">
                <a16:creationId xmlns:a16="http://schemas.microsoft.com/office/drawing/2014/main" id="{E85085EE-4EF4-4CF1-B5AD-01E3EB9ACF4F}"/>
              </a:ext>
            </a:extLst>
          </p:cNvPr>
          <p:cNvCxnSpPr>
            <a:cxnSpLocks/>
          </p:cNvCxnSpPr>
          <p:nvPr/>
        </p:nvCxnSpPr>
        <p:spPr>
          <a:xfrm>
            <a:off x="3826961" y="5045612"/>
            <a:ext cx="2231525" cy="34700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09C0645-3AD0-4ABB-AF0D-F10F9570D0C4}"/>
              </a:ext>
            </a:extLst>
          </p:cNvPr>
          <p:cNvCxnSpPr>
            <a:cxnSpLocks/>
          </p:cNvCxnSpPr>
          <p:nvPr/>
        </p:nvCxnSpPr>
        <p:spPr>
          <a:xfrm>
            <a:off x="5533292" y="4703298"/>
            <a:ext cx="1076178" cy="58146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3E8681AA-AF56-4398-ABE5-A6526F1B0457}"/>
              </a:ext>
            </a:extLst>
          </p:cNvPr>
          <p:cNvPicPr>
            <a:picLocks noChangeAspect="1"/>
          </p:cNvPicPr>
          <p:nvPr/>
        </p:nvPicPr>
        <p:blipFill>
          <a:blip r:embed="rId5"/>
          <a:stretch>
            <a:fillRect/>
          </a:stretch>
        </p:blipFill>
        <p:spPr>
          <a:xfrm>
            <a:off x="3863453" y="3610383"/>
            <a:ext cx="1843616" cy="1383647"/>
          </a:xfrm>
          <a:prstGeom prst="rect">
            <a:avLst/>
          </a:prstGeom>
        </p:spPr>
      </p:pic>
      <p:pic>
        <p:nvPicPr>
          <p:cNvPr id="15" name="Picture 14">
            <a:extLst>
              <a:ext uri="{FF2B5EF4-FFF2-40B4-BE49-F238E27FC236}">
                <a16:creationId xmlns:a16="http://schemas.microsoft.com/office/drawing/2014/main" id="{FF331848-E595-42B1-9F1C-5D2979C1E08E}"/>
              </a:ext>
            </a:extLst>
          </p:cNvPr>
          <p:cNvPicPr>
            <a:picLocks noChangeAspect="1"/>
          </p:cNvPicPr>
          <p:nvPr/>
        </p:nvPicPr>
        <p:blipFill>
          <a:blip r:embed="rId6"/>
          <a:stretch>
            <a:fillRect/>
          </a:stretch>
        </p:blipFill>
        <p:spPr>
          <a:xfrm>
            <a:off x="4124954" y="2154702"/>
            <a:ext cx="1839748" cy="1380744"/>
          </a:xfrm>
          <a:prstGeom prst="rect">
            <a:avLst/>
          </a:prstGeom>
        </p:spPr>
      </p:pic>
      <p:cxnSp>
        <p:nvCxnSpPr>
          <p:cNvPr id="16" name="Straight Connector 15">
            <a:extLst>
              <a:ext uri="{FF2B5EF4-FFF2-40B4-BE49-F238E27FC236}">
                <a16:creationId xmlns:a16="http://schemas.microsoft.com/office/drawing/2014/main" id="{BFEF78EB-A217-496A-9637-B9734187C436}"/>
              </a:ext>
            </a:extLst>
          </p:cNvPr>
          <p:cNvCxnSpPr>
            <a:cxnSpLocks/>
          </p:cNvCxnSpPr>
          <p:nvPr/>
        </p:nvCxnSpPr>
        <p:spPr>
          <a:xfrm>
            <a:off x="5964702" y="3488788"/>
            <a:ext cx="1246951" cy="121451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CE3BA30B-3AF9-4F20-B814-0B4AE1BEB3AE}"/>
              </a:ext>
            </a:extLst>
          </p:cNvPr>
          <p:cNvPicPr>
            <a:picLocks noChangeAspect="1"/>
          </p:cNvPicPr>
          <p:nvPr/>
        </p:nvPicPr>
        <p:blipFill>
          <a:blip r:embed="rId7"/>
          <a:stretch>
            <a:fillRect/>
          </a:stretch>
        </p:blipFill>
        <p:spPr>
          <a:xfrm>
            <a:off x="6058486" y="1314005"/>
            <a:ext cx="1839748" cy="1380744"/>
          </a:xfrm>
          <a:prstGeom prst="rect">
            <a:avLst/>
          </a:prstGeom>
        </p:spPr>
      </p:pic>
      <p:cxnSp>
        <p:nvCxnSpPr>
          <p:cNvPr id="21" name="Straight Connector 20">
            <a:extLst>
              <a:ext uri="{FF2B5EF4-FFF2-40B4-BE49-F238E27FC236}">
                <a16:creationId xmlns:a16="http://schemas.microsoft.com/office/drawing/2014/main" id="{AFBD9586-37A3-4AD5-8612-D5ECF716F0F3}"/>
              </a:ext>
            </a:extLst>
          </p:cNvPr>
          <p:cNvCxnSpPr>
            <a:cxnSpLocks/>
          </p:cNvCxnSpPr>
          <p:nvPr/>
        </p:nvCxnSpPr>
        <p:spPr>
          <a:xfrm>
            <a:off x="6700911" y="2694749"/>
            <a:ext cx="845906" cy="13671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0B54271-D14D-4CF2-9B3C-6DD446F62B9F}"/>
              </a:ext>
            </a:extLst>
          </p:cNvPr>
          <p:cNvCxnSpPr>
            <a:cxnSpLocks/>
          </p:cNvCxnSpPr>
          <p:nvPr/>
        </p:nvCxnSpPr>
        <p:spPr>
          <a:xfrm>
            <a:off x="8071585" y="2902634"/>
            <a:ext cx="626390" cy="8909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C6B7B942-5D62-486F-AB43-21742E11C406}"/>
              </a:ext>
            </a:extLst>
          </p:cNvPr>
          <p:cNvPicPr>
            <a:picLocks noChangeAspect="1"/>
          </p:cNvPicPr>
          <p:nvPr/>
        </p:nvPicPr>
        <p:blipFill>
          <a:blip r:embed="rId8"/>
          <a:stretch>
            <a:fillRect/>
          </a:stretch>
        </p:blipFill>
        <p:spPr>
          <a:xfrm>
            <a:off x="8397222" y="3488788"/>
            <a:ext cx="1907223" cy="1431384"/>
          </a:xfrm>
          <a:prstGeom prst="rect">
            <a:avLst/>
          </a:prstGeom>
        </p:spPr>
      </p:pic>
      <p:cxnSp>
        <p:nvCxnSpPr>
          <p:cNvPr id="27" name="Straight Connector 26">
            <a:extLst>
              <a:ext uri="{FF2B5EF4-FFF2-40B4-BE49-F238E27FC236}">
                <a16:creationId xmlns:a16="http://schemas.microsoft.com/office/drawing/2014/main" id="{7C60CEE9-6785-40B7-ADAA-E70BE13C7C74}"/>
              </a:ext>
            </a:extLst>
          </p:cNvPr>
          <p:cNvCxnSpPr>
            <a:cxnSpLocks/>
          </p:cNvCxnSpPr>
          <p:nvPr/>
        </p:nvCxnSpPr>
        <p:spPr>
          <a:xfrm flipV="1">
            <a:off x="8369578" y="2004377"/>
            <a:ext cx="626390" cy="9954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a16="http://schemas.microsoft.com/office/drawing/2014/main" id="{92792B82-5ECF-4B68-B37E-C332BE490CC1}"/>
              </a:ext>
            </a:extLst>
          </p:cNvPr>
          <p:cNvPicPr>
            <a:picLocks noChangeAspect="1"/>
          </p:cNvPicPr>
          <p:nvPr/>
        </p:nvPicPr>
        <p:blipFill>
          <a:blip r:embed="rId9"/>
          <a:stretch>
            <a:fillRect/>
          </a:stretch>
        </p:blipFill>
        <p:spPr>
          <a:xfrm>
            <a:off x="8831741" y="1684454"/>
            <a:ext cx="1839748" cy="1380744"/>
          </a:xfrm>
          <a:prstGeom prst="rect">
            <a:avLst/>
          </a:prstGeom>
        </p:spPr>
      </p:pic>
    </p:spTree>
    <p:extLst>
      <p:ext uri="{BB962C8B-B14F-4D97-AF65-F5344CB8AC3E}">
        <p14:creationId xmlns:p14="http://schemas.microsoft.com/office/powerpoint/2010/main" val="3560672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C9938CC-5BA4-46FA-BCB4-9D9D9F68051C}"/>
              </a:ext>
            </a:extLst>
          </p:cNvPr>
          <p:cNvPicPr>
            <a:picLocks noChangeAspect="1"/>
          </p:cNvPicPr>
          <p:nvPr/>
        </p:nvPicPr>
        <p:blipFill>
          <a:blip r:embed="rId2"/>
          <a:stretch>
            <a:fillRect/>
          </a:stretch>
        </p:blipFill>
        <p:spPr>
          <a:xfrm>
            <a:off x="187570" y="224271"/>
            <a:ext cx="4821322" cy="2593957"/>
          </a:xfrm>
          <a:prstGeom prst="rect">
            <a:avLst/>
          </a:prstGeom>
        </p:spPr>
      </p:pic>
      <p:sp>
        <p:nvSpPr>
          <p:cNvPr id="8" name="TextBox 7">
            <a:extLst>
              <a:ext uri="{FF2B5EF4-FFF2-40B4-BE49-F238E27FC236}">
                <a16:creationId xmlns:a16="http://schemas.microsoft.com/office/drawing/2014/main" id="{C8ABA82C-79A2-4270-85E6-B90A83E656B9}"/>
              </a:ext>
            </a:extLst>
          </p:cNvPr>
          <p:cNvSpPr txBox="1"/>
          <p:nvPr/>
        </p:nvSpPr>
        <p:spPr>
          <a:xfrm>
            <a:off x="131299" y="2889124"/>
            <a:ext cx="6096000" cy="307777"/>
          </a:xfrm>
          <a:prstGeom prst="rect">
            <a:avLst/>
          </a:prstGeom>
          <a:noFill/>
        </p:spPr>
        <p:txBody>
          <a:bodyPr wrap="square">
            <a:spAutoFit/>
          </a:bodyPr>
          <a:lstStyle/>
          <a:p>
            <a:r>
              <a:rPr lang="en-US" sz="1400" dirty="0"/>
              <a:t>https://youtu.be/OsTKdKdMXKU</a:t>
            </a:r>
          </a:p>
        </p:txBody>
      </p:sp>
      <p:sp>
        <p:nvSpPr>
          <p:cNvPr id="9" name="TextBox 8">
            <a:extLst>
              <a:ext uri="{FF2B5EF4-FFF2-40B4-BE49-F238E27FC236}">
                <a16:creationId xmlns:a16="http://schemas.microsoft.com/office/drawing/2014/main" id="{634B7B8F-8F4A-47BF-9081-C8E543B1E8BC}"/>
              </a:ext>
            </a:extLst>
          </p:cNvPr>
          <p:cNvSpPr txBox="1"/>
          <p:nvPr/>
        </p:nvSpPr>
        <p:spPr>
          <a:xfrm>
            <a:off x="5139397" y="1706880"/>
            <a:ext cx="1467729" cy="646331"/>
          </a:xfrm>
          <a:prstGeom prst="rect">
            <a:avLst/>
          </a:prstGeom>
          <a:noFill/>
        </p:spPr>
        <p:txBody>
          <a:bodyPr wrap="square" rtlCol="0">
            <a:spAutoFit/>
          </a:bodyPr>
          <a:lstStyle/>
          <a:p>
            <a:r>
              <a:rPr lang="en-US" dirty="0"/>
              <a:t>Diffusion with spoons</a:t>
            </a:r>
          </a:p>
        </p:txBody>
      </p:sp>
    </p:spTree>
    <p:extLst>
      <p:ext uri="{BB962C8B-B14F-4D97-AF65-F5344CB8AC3E}">
        <p14:creationId xmlns:p14="http://schemas.microsoft.com/office/powerpoint/2010/main" val="5358625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47437C-4054-493C-A60A-895AFD9BD08B}"/>
              </a:ext>
            </a:extLst>
          </p:cNvPr>
          <p:cNvPicPr>
            <a:picLocks noChangeAspect="1"/>
          </p:cNvPicPr>
          <p:nvPr/>
        </p:nvPicPr>
        <p:blipFill>
          <a:blip r:embed="rId2"/>
          <a:stretch>
            <a:fillRect/>
          </a:stretch>
        </p:blipFill>
        <p:spPr>
          <a:xfrm>
            <a:off x="2760966" y="5551474"/>
            <a:ext cx="1218376" cy="914400"/>
          </a:xfrm>
          <a:prstGeom prst="rect">
            <a:avLst/>
          </a:prstGeom>
        </p:spPr>
      </p:pic>
      <p:pic>
        <p:nvPicPr>
          <p:cNvPr id="8" name="Picture 7">
            <a:extLst>
              <a:ext uri="{FF2B5EF4-FFF2-40B4-BE49-F238E27FC236}">
                <a16:creationId xmlns:a16="http://schemas.microsoft.com/office/drawing/2014/main" id="{CE4EE37E-8ED0-43EE-A4DB-BB9555F71FB0}"/>
              </a:ext>
            </a:extLst>
          </p:cNvPr>
          <p:cNvPicPr>
            <a:picLocks noChangeAspect="1"/>
          </p:cNvPicPr>
          <p:nvPr/>
        </p:nvPicPr>
        <p:blipFill>
          <a:blip r:embed="rId3"/>
          <a:stretch>
            <a:fillRect/>
          </a:stretch>
        </p:blipFill>
        <p:spPr>
          <a:xfrm>
            <a:off x="4050532" y="5556296"/>
            <a:ext cx="1218376" cy="914400"/>
          </a:xfrm>
          <a:prstGeom prst="rect">
            <a:avLst/>
          </a:prstGeom>
        </p:spPr>
      </p:pic>
      <p:pic>
        <p:nvPicPr>
          <p:cNvPr id="10" name="Picture 9">
            <a:extLst>
              <a:ext uri="{FF2B5EF4-FFF2-40B4-BE49-F238E27FC236}">
                <a16:creationId xmlns:a16="http://schemas.microsoft.com/office/drawing/2014/main" id="{396436BB-5B3A-4700-885B-F7795BE3128B}"/>
              </a:ext>
            </a:extLst>
          </p:cNvPr>
          <p:cNvPicPr>
            <a:picLocks noChangeAspect="1"/>
          </p:cNvPicPr>
          <p:nvPr/>
        </p:nvPicPr>
        <p:blipFill>
          <a:blip r:embed="rId4"/>
          <a:stretch>
            <a:fillRect/>
          </a:stretch>
        </p:blipFill>
        <p:spPr>
          <a:xfrm>
            <a:off x="1471400" y="5551474"/>
            <a:ext cx="1218376" cy="914400"/>
          </a:xfrm>
          <a:prstGeom prst="rect">
            <a:avLst/>
          </a:prstGeom>
        </p:spPr>
      </p:pic>
      <p:pic>
        <p:nvPicPr>
          <p:cNvPr id="12" name="Picture 11">
            <a:extLst>
              <a:ext uri="{FF2B5EF4-FFF2-40B4-BE49-F238E27FC236}">
                <a16:creationId xmlns:a16="http://schemas.microsoft.com/office/drawing/2014/main" id="{E94E2BE0-877C-4622-AA16-14BD4FD5DACE}"/>
              </a:ext>
            </a:extLst>
          </p:cNvPr>
          <p:cNvPicPr>
            <a:picLocks noChangeAspect="1"/>
          </p:cNvPicPr>
          <p:nvPr/>
        </p:nvPicPr>
        <p:blipFill>
          <a:blip r:embed="rId5"/>
          <a:stretch>
            <a:fillRect/>
          </a:stretch>
        </p:blipFill>
        <p:spPr>
          <a:xfrm>
            <a:off x="181834" y="5555605"/>
            <a:ext cx="1218376" cy="914400"/>
          </a:xfrm>
          <a:prstGeom prst="rect">
            <a:avLst/>
          </a:prstGeom>
        </p:spPr>
      </p:pic>
      <p:pic>
        <p:nvPicPr>
          <p:cNvPr id="14" name="Picture 13">
            <a:extLst>
              <a:ext uri="{FF2B5EF4-FFF2-40B4-BE49-F238E27FC236}">
                <a16:creationId xmlns:a16="http://schemas.microsoft.com/office/drawing/2014/main" id="{1201319D-7E49-47D6-872C-8E7C2756C037}"/>
              </a:ext>
            </a:extLst>
          </p:cNvPr>
          <p:cNvPicPr>
            <a:picLocks noChangeAspect="1"/>
          </p:cNvPicPr>
          <p:nvPr/>
        </p:nvPicPr>
        <p:blipFill>
          <a:blip r:embed="rId6"/>
          <a:stretch>
            <a:fillRect/>
          </a:stretch>
        </p:blipFill>
        <p:spPr>
          <a:xfrm>
            <a:off x="5340098" y="5551474"/>
            <a:ext cx="1218376" cy="914400"/>
          </a:xfrm>
          <a:prstGeom prst="rect">
            <a:avLst/>
          </a:prstGeom>
        </p:spPr>
      </p:pic>
      <p:pic>
        <p:nvPicPr>
          <p:cNvPr id="16" name="Picture 15">
            <a:extLst>
              <a:ext uri="{FF2B5EF4-FFF2-40B4-BE49-F238E27FC236}">
                <a16:creationId xmlns:a16="http://schemas.microsoft.com/office/drawing/2014/main" id="{1611D1BD-9FDB-40A8-B2BD-BE2AF35B27AD}"/>
              </a:ext>
            </a:extLst>
          </p:cNvPr>
          <p:cNvPicPr>
            <a:picLocks noChangeAspect="1"/>
          </p:cNvPicPr>
          <p:nvPr/>
        </p:nvPicPr>
        <p:blipFill>
          <a:blip r:embed="rId7"/>
          <a:stretch>
            <a:fillRect/>
          </a:stretch>
        </p:blipFill>
        <p:spPr>
          <a:xfrm>
            <a:off x="3695939" y="8170994"/>
            <a:ext cx="2856414" cy="2143759"/>
          </a:xfrm>
          <a:prstGeom prst="rect">
            <a:avLst/>
          </a:prstGeom>
        </p:spPr>
      </p:pic>
      <p:pic>
        <p:nvPicPr>
          <p:cNvPr id="18" name="Picture 17">
            <a:extLst>
              <a:ext uri="{FF2B5EF4-FFF2-40B4-BE49-F238E27FC236}">
                <a16:creationId xmlns:a16="http://schemas.microsoft.com/office/drawing/2014/main" id="{8A0EE203-109A-4023-AC8A-F71913F7693C}"/>
              </a:ext>
            </a:extLst>
          </p:cNvPr>
          <p:cNvPicPr>
            <a:picLocks noChangeAspect="1"/>
          </p:cNvPicPr>
          <p:nvPr/>
        </p:nvPicPr>
        <p:blipFill>
          <a:blip r:embed="rId8"/>
          <a:stretch>
            <a:fillRect/>
          </a:stretch>
        </p:blipFill>
        <p:spPr>
          <a:xfrm>
            <a:off x="7919231" y="5551474"/>
            <a:ext cx="1218376" cy="914400"/>
          </a:xfrm>
          <a:prstGeom prst="rect">
            <a:avLst/>
          </a:prstGeom>
        </p:spPr>
      </p:pic>
      <p:pic>
        <p:nvPicPr>
          <p:cNvPr id="20" name="Picture 19">
            <a:extLst>
              <a:ext uri="{FF2B5EF4-FFF2-40B4-BE49-F238E27FC236}">
                <a16:creationId xmlns:a16="http://schemas.microsoft.com/office/drawing/2014/main" id="{CA89FF06-2ECA-44CE-9A0C-7C4A869A6C98}"/>
              </a:ext>
            </a:extLst>
          </p:cNvPr>
          <p:cNvPicPr>
            <a:picLocks noChangeAspect="1"/>
          </p:cNvPicPr>
          <p:nvPr/>
        </p:nvPicPr>
        <p:blipFill>
          <a:blip r:embed="rId9"/>
          <a:stretch>
            <a:fillRect/>
          </a:stretch>
        </p:blipFill>
        <p:spPr>
          <a:xfrm>
            <a:off x="6629665" y="5541222"/>
            <a:ext cx="1218376" cy="914400"/>
          </a:xfrm>
          <a:prstGeom prst="rect">
            <a:avLst/>
          </a:prstGeom>
        </p:spPr>
      </p:pic>
      <p:pic>
        <p:nvPicPr>
          <p:cNvPr id="22" name="Picture 21">
            <a:extLst>
              <a:ext uri="{FF2B5EF4-FFF2-40B4-BE49-F238E27FC236}">
                <a16:creationId xmlns:a16="http://schemas.microsoft.com/office/drawing/2014/main" id="{26971CA5-8A10-4517-A051-AFDC576282A5}"/>
              </a:ext>
            </a:extLst>
          </p:cNvPr>
          <p:cNvPicPr>
            <a:picLocks noChangeAspect="1"/>
          </p:cNvPicPr>
          <p:nvPr/>
        </p:nvPicPr>
        <p:blipFill>
          <a:blip r:embed="rId10"/>
          <a:stretch>
            <a:fillRect/>
          </a:stretch>
        </p:blipFill>
        <p:spPr>
          <a:xfrm>
            <a:off x="9208797" y="5541222"/>
            <a:ext cx="1218376" cy="914400"/>
          </a:xfrm>
          <a:prstGeom prst="rect">
            <a:avLst/>
          </a:prstGeom>
        </p:spPr>
      </p:pic>
      <p:pic>
        <p:nvPicPr>
          <p:cNvPr id="24" name="Picture 23">
            <a:extLst>
              <a:ext uri="{FF2B5EF4-FFF2-40B4-BE49-F238E27FC236}">
                <a16:creationId xmlns:a16="http://schemas.microsoft.com/office/drawing/2014/main" id="{86323CFA-9963-442D-A496-A90F44629E3D}"/>
              </a:ext>
            </a:extLst>
          </p:cNvPr>
          <p:cNvPicPr>
            <a:picLocks noChangeAspect="1"/>
          </p:cNvPicPr>
          <p:nvPr/>
        </p:nvPicPr>
        <p:blipFill>
          <a:blip r:embed="rId11"/>
          <a:stretch>
            <a:fillRect/>
          </a:stretch>
        </p:blipFill>
        <p:spPr>
          <a:xfrm>
            <a:off x="10498366" y="5541222"/>
            <a:ext cx="1218376" cy="914400"/>
          </a:xfrm>
          <a:prstGeom prst="rect">
            <a:avLst/>
          </a:prstGeom>
        </p:spPr>
      </p:pic>
      <p:graphicFrame>
        <p:nvGraphicFramePr>
          <p:cNvPr id="13" name="Chart 12">
            <a:extLst>
              <a:ext uri="{FF2B5EF4-FFF2-40B4-BE49-F238E27FC236}">
                <a16:creationId xmlns:a16="http://schemas.microsoft.com/office/drawing/2014/main" id="{0C08B8B6-2304-4F59-90B8-50C727130290}"/>
              </a:ext>
            </a:extLst>
          </p:cNvPr>
          <p:cNvGraphicFramePr>
            <a:graphicFrameLocks/>
          </p:cNvGraphicFramePr>
          <p:nvPr>
            <p:extLst>
              <p:ext uri="{D42A27DB-BD31-4B8C-83A1-F6EECF244321}">
                <p14:modId xmlns:p14="http://schemas.microsoft.com/office/powerpoint/2010/main" val="1321244827"/>
              </p:ext>
            </p:extLst>
          </p:nvPr>
        </p:nvGraphicFramePr>
        <p:xfrm>
          <a:off x="181834" y="165547"/>
          <a:ext cx="11534908" cy="5150732"/>
        </p:xfrm>
        <a:graphic>
          <a:graphicData uri="http://schemas.openxmlformats.org/drawingml/2006/chart">
            <c:chart xmlns:c="http://schemas.openxmlformats.org/drawingml/2006/chart" xmlns:r="http://schemas.openxmlformats.org/officeDocument/2006/relationships" r:id="rId12"/>
          </a:graphicData>
        </a:graphic>
      </p:graphicFrame>
      <p:cxnSp>
        <p:nvCxnSpPr>
          <p:cNvPr id="3" name="Straight Connector 2">
            <a:extLst>
              <a:ext uri="{FF2B5EF4-FFF2-40B4-BE49-F238E27FC236}">
                <a16:creationId xmlns:a16="http://schemas.microsoft.com/office/drawing/2014/main" id="{3879C3CB-63E8-4D55-8D51-EB73E8773D60}"/>
              </a:ext>
            </a:extLst>
          </p:cNvPr>
          <p:cNvCxnSpPr>
            <a:stCxn id="12" idx="0"/>
          </p:cNvCxnSpPr>
          <p:nvPr/>
        </p:nvCxnSpPr>
        <p:spPr>
          <a:xfrm flipV="1">
            <a:off x="791022" y="5211308"/>
            <a:ext cx="1289566" cy="36027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7E9E726-DCE3-4FD1-BCC3-C3FC8B47B3D5}"/>
              </a:ext>
            </a:extLst>
          </p:cNvPr>
          <p:cNvCxnSpPr>
            <a:cxnSpLocks/>
          </p:cNvCxnSpPr>
          <p:nvPr/>
        </p:nvCxnSpPr>
        <p:spPr>
          <a:xfrm flipV="1">
            <a:off x="2044990" y="5211308"/>
            <a:ext cx="1078941" cy="37265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BD240BEB-226F-444D-85D7-8284410E5342}"/>
              </a:ext>
            </a:extLst>
          </p:cNvPr>
          <p:cNvCxnSpPr>
            <a:cxnSpLocks/>
            <a:stCxn id="6" idx="0"/>
          </p:cNvCxnSpPr>
          <p:nvPr/>
        </p:nvCxnSpPr>
        <p:spPr>
          <a:xfrm flipV="1">
            <a:off x="3370154" y="5166907"/>
            <a:ext cx="783201" cy="40287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C900121-75B5-4F3A-8922-6A332D7103F8}"/>
              </a:ext>
            </a:extLst>
          </p:cNvPr>
          <p:cNvCxnSpPr>
            <a:cxnSpLocks/>
            <a:stCxn id="8" idx="0"/>
          </p:cNvCxnSpPr>
          <p:nvPr/>
        </p:nvCxnSpPr>
        <p:spPr>
          <a:xfrm flipV="1">
            <a:off x="4659720" y="4919329"/>
            <a:ext cx="557322" cy="6369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9642F86D-9DB8-4C60-95AE-2D8C8F150FB3}"/>
              </a:ext>
            </a:extLst>
          </p:cNvPr>
          <p:cNvCxnSpPr>
            <a:cxnSpLocks/>
            <a:stCxn id="14" idx="0"/>
          </p:cNvCxnSpPr>
          <p:nvPr/>
        </p:nvCxnSpPr>
        <p:spPr>
          <a:xfrm flipV="1">
            <a:off x="5949286" y="4543647"/>
            <a:ext cx="318753" cy="100782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EF76AA7-9B48-4865-8C7E-8F6038ADEE38}"/>
              </a:ext>
            </a:extLst>
          </p:cNvPr>
          <p:cNvCxnSpPr>
            <a:cxnSpLocks/>
            <a:stCxn id="20" idx="0"/>
          </p:cNvCxnSpPr>
          <p:nvPr/>
        </p:nvCxnSpPr>
        <p:spPr>
          <a:xfrm flipV="1">
            <a:off x="7238853" y="4094130"/>
            <a:ext cx="80183" cy="144709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51EF5F6-4D69-4C59-AFDE-B607328AEF64}"/>
              </a:ext>
            </a:extLst>
          </p:cNvPr>
          <p:cNvCxnSpPr>
            <a:cxnSpLocks/>
            <a:stCxn id="18" idx="0"/>
          </p:cNvCxnSpPr>
          <p:nvPr/>
        </p:nvCxnSpPr>
        <p:spPr>
          <a:xfrm flipH="1" flipV="1">
            <a:off x="8344117" y="3472238"/>
            <a:ext cx="184302" cy="207923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443A911-AC34-4ADE-B390-054F08BEAF20}"/>
              </a:ext>
            </a:extLst>
          </p:cNvPr>
          <p:cNvCxnSpPr>
            <a:cxnSpLocks/>
            <a:stCxn id="22" idx="0"/>
          </p:cNvCxnSpPr>
          <p:nvPr/>
        </p:nvCxnSpPr>
        <p:spPr>
          <a:xfrm flipH="1" flipV="1">
            <a:off x="9397551" y="2840094"/>
            <a:ext cx="420434" cy="270112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E113D067-FB22-4F70-BA3B-63756DAA2E2E}"/>
              </a:ext>
            </a:extLst>
          </p:cNvPr>
          <p:cNvCxnSpPr>
            <a:cxnSpLocks/>
            <a:stCxn id="24" idx="0"/>
          </p:cNvCxnSpPr>
          <p:nvPr/>
        </p:nvCxnSpPr>
        <p:spPr>
          <a:xfrm flipH="1" flipV="1">
            <a:off x="10427174" y="2078436"/>
            <a:ext cx="680380" cy="3462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1664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847437C-4054-493C-A60A-895AFD9BD08B}"/>
              </a:ext>
            </a:extLst>
          </p:cNvPr>
          <p:cNvPicPr>
            <a:picLocks noChangeAspect="1"/>
          </p:cNvPicPr>
          <p:nvPr/>
        </p:nvPicPr>
        <p:blipFill>
          <a:blip r:embed="rId2"/>
          <a:stretch>
            <a:fillRect/>
          </a:stretch>
        </p:blipFill>
        <p:spPr>
          <a:xfrm>
            <a:off x="7431477" y="525817"/>
            <a:ext cx="2699471" cy="2025972"/>
          </a:xfrm>
          <a:prstGeom prst="rect">
            <a:avLst/>
          </a:prstGeom>
        </p:spPr>
      </p:pic>
      <p:pic>
        <p:nvPicPr>
          <p:cNvPr id="8" name="Picture 7">
            <a:extLst>
              <a:ext uri="{FF2B5EF4-FFF2-40B4-BE49-F238E27FC236}">
                <a16:creationId xmlns:a16="http://schemas.microsoft.com/office/drawing/2014/main" id="{CE4EE37E-8ED0-43EE-A4DB-BB9555F71FB0}"/>
              </a:ext>
            </a:extLst>
          </p:cNvPr>
          <p:cNvPicPr>
            <a:picLocks noChangeAspect="1"/>
          </p:cNvPicPr>
          <p:nvPr/>
        </p:nvPicPr>
        <p:blipFill>
          <a:blip r:embed="rId3"/>
          <a:stretch>
            <a:fillRect/>
          </a:stretch>
        </p:blipFill>
        <p:spPr>
          <a:xfrm>
            <a:off x="10290790" y="525817"/>
            <a:ext cx="2897028" cy="2174240"/>
          </a:xfrm>
          <a:prstGeom prst="rect">
            <a:avLst/>
          </a:prstGeom>
        </p:spPr>
      </p:pic>
      <p:pic>
        <p:nvPicPr>
          <p:cNvPr id="10" name="Picture 9">
            <a:extLst>
              <a:ext uri="{FF2B5EF4-FFF2-40B4-BE49-F238E27FC236}">
                <a16:creationId xmlns:a16="http://schemas.microsoft.com/office/drawing/2014/main" id="{396436BB-5B3A-4700-885B-F7795BE3128B}"/>
              </a:ext>
            </a:extLst>
          </p:cNvPr>
          <p:cNvPicPr>
            <a:picLocks noChangeAspect="1"/>
          </p:cNvPicPr>
          <p:nvPr/>
        </p:nvPicPr>
        <p:blipFill>
          <a:blip r:embed="rId4"/>
          <a:stretch>
            <a:fillRect/>
          </a:stretch>
        </p:blipFill>
        <p:spPr>
          <a:xfrm>
            <a:off x="4070013" y="529948"/>
            <a:ext cx="3201622" cy="2402840"/>
          </a:xfrm>
          <a:prstGeom prst="rect">
            <a:avLst/>
          </a:prstGeom>
        </p:spPr>
      </p:pic>
      <p:pic>
        <p:nvPicPr>
          <p:cNvPr id="12" name="Picture 11">
            <a:extLst>
              <a:ext uri="{FF2B5EF4-FFF2-40B4-BE49-F238E27FC236}">
                <a16:creationId xmlns:a16="http://schemas.microsoft.com/office/drawing/2014/main" id="{E94E2BE0-877C-4622-AA16-14BD4FD5DACE}"/>
              </a:ext>
            </a:extLst>
          </p:cNvPr>
          <p:cNvPicPr>
            <a:picLocks noChangeAspect="1"/>
          </p:cNvPicPr>
          <p:nvPr/>
        </p:nvPicPr>
        <p:blipFill>
          <a:blip r:embed="rId5"/>
          <a:stretch>
            <a:fillRect/>
          </a:stretch>
        </p:blipFill>
        <p:spPr>
          <a:xfrm>
            <a:off x="160569" y="529948"/>
            <a:ext cx="3862791" cy="2899052"/>
          </a:xfrm>
          <a:prstGeom prst="rect">
            <a:avLst/>
          </a:prstGeom>
        </p:spPr>
      </p:pic>
      <p:pic>
        <p:nvPicPr>
          <p:cNvPr id="14" name="Picture 13">
            <a:extLst>
              <a:ext uri="{FF2B5EF4-FFF2-40B4-BE49-F238E27FC236}">
                <a16:creationId xmlns:a16="http://schemas.microsoft.com/office/drawing/2014/main" id="{1201319D-7E49-47D6-872C-8E7C2756C037}"/>
              </a:ext>
            </a:extLst>
          </p:cNvPr>
          <p:cNvPicPr>
            <a:picLocks noChangeAspect="1"/>
          </p:cNvPicPr>
          <p:nvPr/>
        </p:nvPicPr>
        <p:blipFill>
          <a:blip r:embed="rId6"/>
          <a:stretch>
            <a:fillRect/>
          </a:stretch>
        </p:blipFill>
        <p:spPr>
          <a:xfrm>
            <a:off x="902249" y="3652520"/>
            <a:ext cx="4149248" cy="3114040"/>
          </a:xfrm>
          <a:prstGeom prst="rect">
            <a:avLst/>
          </a:prstGeom>
        </p:spPr>
      </p:pic>
      <p:pic>
        <p:nvPicPr>
          <p:cNvPr id="16" name="Picture 15">
            <a:extLst>
              <a:ext uri="{FF2B5EF4-FFF2-40B4-BE49-F238E27FC236}">
                <a16:creationId xmlns:a16="http://schemas.microsoft.com/office/drawing/2014/main" id="{1611D1BD-9FDB-40A8-B2BD-BE2AF35B27AD}"/>
              </a:ext>
            </a:extLst>
          </p:cNvPr>
          <p:cNvPicPr>
            <a:picLocks noChangeAspect="1"/>
          </p:cNvPicPr>
          <p:nvPr/>
        </p:nvPicPr>
        <p:blipFill>
          <a:blip r:embed="rId7"/>
          <a:stretch>
            <a:fillRect/>
          </a:stretch>
        </p:blipFill>
        <p:spPr>
          <a:xfrm>
            <a:off x="4298450" y="7156092"/>
            <a:ext cx="2856414" cy="2143759"/>
          </a:xfrm>
          <a:prstGeom prst="rect">
            <a:avLst/>
          </a:prstGeom>
        </p:spPr>
      </p:pic>
      <p:pic>
        <p:nvPicPr>
          <p:cNvPr id="18" name="Picture 17">
            <a:extLst>
              <a:ext uri="{FF2B5EF4-FFF2-40B4-BE49-F238E27FC236}">
                <a16:creationId xmlns:a16="http://schemas.microsoft.com/office/drawing/2014/main" id="{8A0EE203-109A-4023-AC8A-F71913F7693C}"/>
              </a:ext>
            </a:extLst>
          </p:cNvPr>
          <p:cNvPicPr>
            <a:picLocks noChangeAspect="1"/>
          </p:cNvPicPr>
          <p:nvPr/>
        </p:nvPicPr>
        <p:blipFill>
          <a:blip r:embed="rId8"/>
          <a:stretch>
            <a:fillRect/>
          </a:stretch>
        </p:blipFill>
        <p:spPr>
          <a:xfrm>
            <a:off x="7271635" y="3382765"/>
            <a:ext cx="3466551" cy="2601671"/>
          </a:xfrm>
          <a:prstGeom prst="rect">
            <a:avLst/>
          </a:prstGeom>
        </p:spPr>
      </p:pic>
      <p:pic>
        <p:nvPicPr>
          <p:cNvPr id="20" name="Picture 19">
            <a:extLst>
              <a:ext uri="{FF2B5EF4-FFF2-40B4-BE49-F238E27FC236}">
                <a16:creationId xmlns:a16="http://schemas.microsoft.com/office/drawing/2014/main" id="{CA89FF06-2ECA-44CE-9A0C-7C4A869A6C98}"/>
              </a:ext>
            </a:extLst>
          </p:cNvPr>
          <p:cNvPicPr>
            <a:picLocks noChangeAspect="1"/>
          </p:cNvPicPr>
          <p:nvPr/>
        </p:nvPicPr>
        <p:blipFill>
          <a:blip r:embed="rId9"/>
          <a:stretch>
            <a:fillRect/>
          </a:stretch>
        </p:blipFill>
        <p:spPr>
          <a:xfrm>
            <a:off x="4613642" y="3346092"/>
            <a:ext cx="2964716" cy="2225040"/>
          </a:xfrm>
          <a:prstGeom prst="rect">
            <a:avLst/>
          </a:prstGeom>
        </p:spPr>
      </p:pic>
      <p:pic>
        <p:nvPicPr>
          <p:cNvPr id="22" name="Picture 21">
            <a:extLst>
              <a:ext uri="{FF2B5EF4-FFF2-40B4-BE49-F238E27FC236}">
                <a16:creationId xmlns:a16="http://schemas.microsoft.com/office/drawing/2014/main" id="{26971CA5-8A10-4517-A051-AFDC576282A5}"/>
              </a:ext>
            </a:extLst>
          </p:cNvPr>
          <p:cNvPicPr>
            <a:picLocks noChangeAspect="1"/>
          </p:cNvPicPr>
          <p:nvPr/>
        </p:nvPicPr>
        <p:blipFill>
          <a:blip r:embed="rId10"/>
          <a:stretch>
            <a:fillRect/>
          </a:stretch>
        </p:blipFill>
        <p:spPr>
          <a:xfrm>
            <a:off x="9004910" y="3693160"/>
            <a:ext cx="3235466" cy="2428240"/>
          </a:xfrm>
          <a:prstGeom prst="rect">
            <a:avLst/>
          </a:prstGeom>
        </p:spPr>
      </p:pic>
      <p:pic>
        <p:nvPicPr>
          <p:cNvPr id="24" name="Picture 23">
            <a:extLst>
              <a:ext uri="{FF2B5EF4-FFF2-40B4-BE49-F238E27FC236}">
                <a16:creationId xmlns:a16="http://schemas.microsoft.com/office/drawing/2014/main" id="{86323CFA-9963-442D-A496-A90F44629E3D}"/>
              </a:ext>
            </a:extLst>
          </p:cNvPr>
          <p:cNvPicPr>
            <a:picLocks noChangeAspect="1"/>
          </p:cNvPicPr>
          <p:nvPr/>
        </p:nvPicPr>
        <p:blipFill>
          <a:blip r:embed="rId11"/>
          <a:stretch>
            <a:fillRect/>
          </a:stretch>
        </p:blipFill>
        <p:spPr>
          <a:xfrm>
            <a:off x="9613075" y="5291005"/>
            <a:ext cx="3837391" cy="2879989"/>
          </a:xfrm>
          <a:prstGeom prst="rect">
            <a:avLst/>
          </a:prstGeom>
        </p:spPr>
      </p:pic>
    </p:spTree>
    <p:extLst>
      <p:ext uri="{BB962C8B-B14F-4D97-AF65-F5344CB8AC3E}">
        <p14:creationId xmlns:p14="http://schemas.microsoft.com/office/powerpoint/2010/main" val="182116900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62A2D-AC01-4E2E-A472-80205C7FE369}"/>
              </a:ext>
            </a:extLst>
          </p:cNvPr>
          <p:cNvSpPr>
            <a:spLocks noGrp="1"/>
          </p:cNvSpPr>
          <p:nvPr>
            <p:ph type="title"/>
          </p:nvPr>
        </p:nvSpPr>
        <p:spPr>
          <a:xfrm>
            <a:off x="211822" y="492641"/>
            <a:ext cx="11751578" cy="708436"/>
          </a:xfrm>
        </p:spPr>
        <p:txBody>
          <a:bodyPr/>
          <a:lstStyle/>
          <a:p>
            <a:r>
              <a:rPr lang="en-US" dirty="0" err="1"/>
              <a:t>Leds</a:t>
            </a:r>
            <a:r>
              <a:rPr lang="en-US" dirty="0"/>
              <a:t> have different forward voltages</a:t>
            </a:r>
          </a:p>
        </p:txBody>
      </p:sp>
      <p:sp>
        <p:nvSpPr>
          <p:cNvPr id="4" name="Content Placeholder 3">
            <a:extLst>
              <a:ext uri="{FF2B5EF4-FFF2-40B4-BE49-F238E27FC236}">
                <a16:creationId xmlns:a16="http://schemas.microsoft.com/office/drawing/2014/main" id="{1BD275E0-5E41-44CF-96E0-4698109DBA35}"/>
              </a:ext>
            </a:extLst>
          </p:cNvPr>
          <p:cNvSpPr>
            <a:spLocks noGrp="1"/>
          </p:cNvSpPr>
          <p:nvPr>
            <p:ph sz="quarter" idx="13"/>
          </p:nvPr>
        </p:nvSpPr>
        <p:spPr/>
        <p:txBody>
          <a:bodyPr/>
          <a:lstStyle/>
          <a:p>
            <a:r>
              <a:rPr lang="en-US" dirty="0"/>
              <a:t>Using LEDs</a:t>
            </a:r>
          </a:p>
        </p:txBody>
      </p:sp>
      <p:pic>
        <p:nvPicPr>
          <p:cNvPr id="2050" name="Picture 2">
            <a:extLst>
              <a:ext uri="{FF2B5EF4-FFF2-40B4-BE49-F238E27FC236}">
                <a16:creationId xmlns:a16="http://schemas.microsoft.com/office/drawing/2014/main" id="{603418A2-0114-42CB-8FFF-2368118ED2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254" t="14846" r="69457"/>
          <a:stretch/>
        </p:blipFill>
        <p:spPr bwMode="auto">
          <a:xfrm>
            <a:off x="1041992" y="1336379"/>
            <a:ext cx="1871330" cy="502898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DB6A168-BF9A-45CA-A68E-3AB315CCDD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5985" t="14846"/>
          <a:stretch/>
        </p:blipFill>
        <p:spPr bwMode="auto">
          <a:xfrm>
            <a:off x="2902689" y="1336379"/>
            <a:ext cx="2110915" cy="502898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enter image description here">
            <a:extLst>
              <a:ext uri="{FF2B5EF4-FFF2-40B4-BE49-F238E27FC236}">
                <a16:creationId xmlns:a16="http://schemas.microsoft.com/office/drawing/2014/main" id="{CC50FD4D-AC28-4BB2-86A0-64D9772158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3419" y="1653363"/>
            <a:ext cx="5372100" cy="45720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9F8522FD-AFE1-49DE-BB44-54EB0E911BCD}"/>
              </a:ext>
            </a:extLst>
          </p:cNvPr>
          <p:cNvSpPr txBox="1"/>
          <p:nvPr/>
        </p:nvSpPr>
        <p:spPr>
          <a:xfrm>
            <a:off x="167035" y="6627168"/>
            <a:ext cx="3182603"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Figures from: </a:t>
            </a:r>
            <a:r>
              <a:rPr lang="en-US" sz="900" dirty="0">
                <a:solidFill>
                  <a:schemeClr val="bg1">
                    <a:lumMod val="50000"/>
                  </a:schemeClr>
                </a:solidFill>
                <a:latin typeface="Segoe UI Light"/>
                <a:cs typeface="Segoe UI Light"/>
                <a:hlinkClick r:id="rId5">
                  <a:extLst>
                    <a:ext uri="{A12FA001-AC4F-418D-AE19-62706E023703}">
                      <ahyp:hlinkClr xmlns:ahyp="http://schemas.microsoft.com/office/drawing/2018/hyperlinkcolor" val="tx"/>
                    </a:ext>
                  </a:extLst>
                </a:hlinkClick>
              </a:rPr>
              <a:t>https://electronics.stackexchange.com/a/396350</a:t>
            </a:r>
            <a:r>
              <a:rPr lang="en-US" sz="900" dirty="0">
                <a:solidFill>
                  <a:schemeClr val="bg1">
                    <a:lumMod val="50000"/>
                  </a:schemeClr>
                </a:solidFill>
                <a:latin typeface="Segoe UI Light"/>
                <a:cs typeface="Segoe UI Light"/>
              </a:rPr>
              <a:t>  </a:t>
            </a:r>
          </a:p>
        </p:txBody>
      </p:sp>
    </p:spTree>
    <p:extLst>
      <p:ext uri="{BB962C8B-B14F-4D97-AF65-F5344CB8AC3E}">
        <p14:creationId xmlns:p14="http://schemas.microsoft.com/office/powerpoint/2010/main" val="5491141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43AC86-3554-4C4D-A496-1CD2580CAA55}"/>
              </a:ext>
            </a:extLst>
          </p:cNvPr>
          <p:cNvPicPr>
            <a:picLocks noChangeAspect="1"/>
          </p:cNvPicPr>
          <p:nvPr/>
        </p:nvPicPr>
        <p:blipFill>
          <a:blip r:embed="rId2"/>
          <a:stretch>
            <a:fillRect/>
          </a:stretch>
        </p:blipFill>
        <p:spPr>
          <a:xfrm>
            <a:off x="865269" y="1935640"/>
            <a:ext cx="5228804" cy="2963966"/>
          </a:xfrm>
          <a:prstGeom prst="rect">
            <a:avLst/>
          </a:prstGeom>
        </p:spPr>
      </p:pic>
      <p:pic>
        <p:nvPicPr>
          <p:cNvPr id="10" name="Picture 9">
            <a:extLst>
              <a:ext uri="{FF2B5EF4-FFF2-40B4-BE49-F238E27FC236}">
                <a16:creationId xmlns:a16="http://schemas.microsoft.com/office/drawing/2014/main" id="{D2D3B3C4-A273-48F1-8460-EB84942E5DDD}"/>
              </a:ext>
            </a:extLst>
          </p:cNvPr>
          <p:cNvPicPr>
            <a:picLocks noChangeAspect="1"/>
          </p:cNvPicPr>
          <p:nvPr/>
        </p:nvPicPr>
        <p:blipFill>
          <a:blip r:embed="rId3"/>
          <a:stretch>
            <a:fillRect/>
          </a:stretch>
        </p:blipFill>
        <p:spPr>
          <a:xfrm>
            <a:off x="6221395" y="2211998"/>
            <a:ext cx="4334719" cy="2457151"/>
          </a:xfrm>
          <a:prstGeom prst="rect">
            <a:avLst/>
          </a:prstGeom>
        </p:spPr>
      </p:pic>
      <p:sp>
        <p:nvSpPr>
          <p:cNvPr id="11" name="Rectangle 10">
            <a:extLst>
              <a:ext uri="{FF2B5EF4-FFF2-40B4-BE49-F238E27FC236}">
                <a16:creationId xmlns:a16="http://schemas.microsoft.com/office/drawing/2014/main" id="{FA166CB8-6B20-4D33-A5D3-2AC0EB0EE506}"/>
              </a:ext>
            </a:extLst>
          </p:cNvPr>
          <p:cNvSpPr/>
          <p:nvPr/>
        </p:nvSpPr>
        <p:spPr>
          <a:xfrm>
            <a:off x="5087074" y="3088044"/>
            <a:ext cx="237281" cy="144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1254FB-CB04-4BB3-89BD-EF8BD0CA7212}"/>
              </a:ext>
            </a:extLst>
          </p:cNvPr>
          <p:cNvSpPr/>
          <p:nvPr/>
        </p:nvSpPr>
        <p:spPr>
          <a:xfrm>
            <a:off x="9597344" y="2711866"/>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82F96-06CA-496D-A8B6-A7D07B58FEDB}"/>
              </a:ext>
            </a:extLst>
          </p:cNvPr>
          <p:cNvSpPr/>
          <p:nvPr/>
        </p:nvSpPr>
        <p:spPr>
          <a:xfrm>
            <a:off x="5087074" y="2936608"/>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1A4E84-96F0-47E3-9AA7-CC0434FDAB41}"/>
              </a:ext>
            </a:extLst>
          </p:cNvPr>
          <p:cNvSpPr txBox="1"/>
          <p:nvPr/>
        </p:nvSpPr>
        <p:spPr>
          <a:xfrm>
            <a:off x="5057175" y="2880758"/>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sp>
        <p:nvSpPr>
          <p:cNvPr id="15" name="TextBox 14">
            <a:extLst>
              <a:ext uri="{FF2B5EF4-FFF2-40B4-BE49-F238E27FC236}">
                <a16:creationId xmlns:a16="http://schemas.microsoft.com/office/drawing/2014/main" id="{31D915BE-2813-474E-A732-78BA4BE04005}"/>
              </a:ext>
            </a:extLst>
          </p:cNvPr>
          <p:cNvSpPr txBox="1"/>
          <p:nvPr/>
        </p:nvSpPr>
        <p:spPr>
          <a:xfrm>
            <a:off x="9538508" y="2678635"/>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sp>
        <p:nvSpPr>
          <p:cNvPr id="16" name="TextBox 15">
            <a:extLst>
              <a:ext uri="{FF2B5EF4-FFF2-40B4-BE49-F238E27FC236}">
                <a16:creationId xmlns:a16="http://schemas.microsoft.com/office/drawing/2014/main" id="{AD760829-165B-4EE1-B695-16F222D8A5E3}"/>
              </a:ext>
            </a:extLst>
          </p:cNvPr>
          <p:cNvSpPr txBox="1"/>
          <p:nvPr/>
        </p:nvSpPr>
        <p:spPr>
          <a:xfrm>
            <a:off x="806548" y="1372837"/>
            <a:ext cx="9518070" cy="523220"/>
          </a:xfrm>
          <a:prstGeom prst="rect">
            <a:avLst/>
          </a:prstGeom>
          <a:noFill/>
        </p:spPr>
        <p:txBody>
          <a:bodyPr wrap="square" rtlCol="0">
            <a:spAutoFit/>
          </a:bodyPr>
          <a:lstStyle/>
          <a:p>
            <a:pPr algn="ctr"/>
            <a:r>
              <a:rPr lang="en-US" sz="2800" dirty="0">
                <a:latin typeface="Bebas Neue" panose="020B0606020202050201" pitchFamily="34" charset="0"/>
              </a:rPr>
              <a:t>Solve for Current-limiting resistor </a:t>
            </a:r>
            <a:r>
              <a:rPr lang="en-US" sz="2800" b="1" i="1" dirty="0">
                <a:latin typeface="Times New Roman" panose="02020603050405020304" pitchFamily="18" charset="0"/>
                <a:cs typeface="Times New Roman" panose="02020603050405020304" pitchFamily="18" charset="0"/>
              </a:rPr>
              <a:t>R1 </a:t>
            </a:r>
            <a:r>
              <a:rPr lang="en-US" sz="2800" dirty="0">
                <a:latin typeface="Bebas Neue" panose="020B0606020202050201" pitchFamily="34" charset="0"/>
              </a:rPr>
              <a:t>value</a:t>
            </a:r>
            <a:r>
              <a:rPr lang="en-US" sz="2800" b="1" i="1" dirty="0">
                <a:latin typeface="Times New Roman" panose="02020603050405020304" pitchFamily="18" charset="0"/>
                <a:cs typeface="Times New Roman" panose="02020603050405020304" pitchFamily="18" charset="0"/>
              </a:rPr>
              <a:t> </a:t>
            </a:r>
            <a:endParaRPr 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579104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43AC86-3554-4C4D-A496-1CD2580CAA55}"/>
              </a:ext>
            </a:extLst>
          </p:cNvPr>
          <p:cNvPicPr>
            <a:picLocks noChangeAspect="1"/>
          </p:cNvPicPr>
          <p:nvPr/>
        </p:nvPicPr>
        <p:blipFill>
          <a:blip r:embed="rId2"/>
          <a:stretch>
            <a:fillRect/>
          </a:stretch>
        </p:blipFill>
        <p:spPr>
          <a:xfrm>
            <a:off x="182364" y="1935640"/>
            <a:ext cx="5228804" cy="2963966"/>
          </a:xfrm>
          <a:prstGeom prst="rect">
            <a:avLst/>
          </a:prstGeom>
        </p:spPr>
      </p:pic>
      <p:pic>
        <p:nvPicPr>
          <p:cNvPr id="10" name="Picture 9">
            <a:extLst>
              <a:ext uri="{FF2B5EF4-FFF2-40B4-BE49-F238E27FC236}">
                <a16:creationId xmlns:a16="http://schemas.microsoft.com/office/drawing/2014/main" id="{D2D3B3C4-A273-48F1-8460-EB84942E5DDD}"/>
              </a:ext>
            </a:extLst>
          </p:cNvPr>
          <p:cNvPicPr>
            <a:picLocks noChangeAspect="1"/>
          </p:cNvPicPr>
          <p:nvPr/>
        </p:nvPicPr>
        <p:blipFill>
          <a:blip r:embed="rId3"/>
          <a:stretch>
            <a:fillRect/>
          </a:stretch>
        </p:blipFill>
        <p:spPr>
          <a:xfrm>
            <a:off x="6661231" y="2211998"/>
            <a:ext cx="4334719" cy="2457151"/>
          </a:xfrm>
          <a:prstGeom prst="rect">
            <a:avLst/>
          </a:prstGeom>
        </p:spPr>
      </p:pic>
      <p:sp>
        <p:nvSpPr>
          <p:cNvPr id="11" name="Rectangle 10">
            <a:extLst>
              <a:ext uri="{FF2B5EF4-FFF2-40B4-BE49-F238E27FC236}">
                <a16:creationId xmlns:a16="http://schemas.microsoft.com/office/drawing/2014/main" id="{FA166CB8-6B20-4D33-A5D3-2AC0EB0EE506}"/>
              </a:ext>
            </a:extLst>
          </p:cNvPr>
          <p:cNvSpPr/>
          <p:nvPr/>
        </p:nvSpPr>
        <p:spPr>
          <a:xfrm>
            <a:off x="4404169" y="3088044"/>
            <a:ext cx="237281" cy="144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1254FB-CB04-4BB3-89BD-EF8BD0CA7212}"/>
              </a:ext>
            </a:extLst>
          </p:cNvPr>
          <p:cNvSpPr/>
          <p:nvPr/>
        </p:nvSpPr>
        <p:spPr>
          <a:xfrm>
            <a:off x="10037180" y="2711866"/>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82F96-06CA-496D-A8B6-A7D07B58FEDB}"/>
              </a:ext>
            </a:extLst>
          </p:cNvPr>
          <p:cNvSpPr/>
          <p:nvPr/>
        </p:nvSpPr>
        <p:spPr>
          <a:xfrm>
            <a:off x="4404169" y="2936608"/>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1A4E84-96F0-47E3-9AA7-CC0434FDAB41}"/>
              </a:ext>
            </a:extLst>
          </p:cNvPr>
          <p:cNvSpPr txBox="1"/>
          <p:nvPr/>
        </p:nvSpPr>
        <p:spPr>
          <a:xfrm>
            <a:off x="4374270" y="2880758"/>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sp>
        <p:nvSpPr>
          <p:cNvPr id="15" name="TextBox 14">
            <a:extLst>
              <a:ext uri="{FF2B5EF4-FFF2-40B4-BE49-F238E27FC236}">
                <a16:creationId xmlns:a16="http://schemas.microsoft.com/office/drawing/2014/main" id="{31D915BE-2813-474E-A732-78BA4BE04005}"/>
              </a:ext>
            </a:extLst>
          </p:cNvPr>
          <p:cNvSpPr txBox="1"/>
          <p:nvPr/>
        </p:nvSpPr>
        <p:spPr>
          <a:xfrm>
            <a:off x="9978344" y="2678635"/>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sp>
        <p:nvSpPr>
          <p:cNvPr id="16" name="TextBox 15">
            <a:extLst>
              <a:ext uri="{FF2B5EF4-FFF2-40B4-BE49-F238E27FC236}">
                <a16:creationId xmlns:a16="http://schemas.microsoft.com/office/drawing/2014/main" id="{AD760829-165B-4EE1-B695-16F222D8A5E3}"/>
              </a:ext>
            </a:extLst>
          </p:cNvPr>
          <p:cNvSpPr txBox="1"/>
          <p:nvPr/>
        </p:nvSpPr>
        <p:spPr>
          <a:xfrm>
            <a:off x="806548" y="1205003"/>
            <a:ext cx="11063290" cy="523220"/>
          </a:xfrm>
          <a:prstGeom prst="rect">
            <a:avLst/>
          </a:prstGeom>
          <a:noFill/>
        </p:spPr>
        <p:txBody>
          <a:bodyPr wrap="square" rtlCol="0">
            <a:spAutoFit/>
          </a:bodyPr>
          <a:lstStyle/>
          <a:p>
            <a:pPr algn="ctr"/>
            <a:r>
              <a:rPr lang="en-US" sz="2800" dirty="0">
                <a:latin typeface="Bebas Neue" panose="020B0606020202050201" pitchFamily="34" charset="0"/>
              </a:rPr>
              <a:t>Step 1: Identify our knowns and nodes</a:t>
            </a:r>
            <a:endParaRPr lang="en-US" sz="2800" i="1" dirty="0">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65840ADE-98FE-40BE-8F33-AE5AC4C3C8B4}"/>
              </a:ext>
            </a:extLst>
          </p:cNvPr>
          <p:cNvSpPr/>
          <p:nvPr/>
        </p:nvSpPr>
        <p:spPr>
          <a:xfrm>
            <a:off x="2409325" y="2304348"/>
            <a:ext cx="1994844"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27A1EB-8CD8-442B-BABD-FCE63C9DDC89}"/>
              </a:ext>
            </a:extLst>
          </p:cNvPr>
          <p:cNvSpPr/>
          <p:nvPr/>
        </p:nvSpPr>
        <p:spPr>
          <a:xfrm>
            <a:off x="4198341" y="3232728"/>
            <a:ext cx="216442" cy="514905"/>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9" name="Freeform: Shape 18">
            <a:extLst>
              <a:ext uri="{FF2B5EF4-FFF2-40B4-BE49-F238E27FC236}">
                <a16:creationId xmlns:a16="http://schemas.microsoft.com/office/drawing/2014/main" id="{B3230881-441E-48FB-80EC-23F1C8418B4D}"/>
              </a:ext>
            </a:extLst>
          </p:cNvPr>
          <p:cNvSpPr/>
          <p:nvPr/>
        </p:nvSpPr>
        <p:spPr>
          <a:xfrm>
            <a:off x="2317017" y="2608382"/>
            <a:ext cx="2087152"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4D4B6A7-D475-4B26-8ED2-F0D8E2BD9C12}"/>
              </a:ext>
            </a:extLst>
          </p:cNvPr>
          <p:cNvCxnSpPr>
            <a:cxnSpLocks/>
          </p:cNvCxnSpPr>
          <p:nvPr/>
        </p:nvCxnSpPr>
        <p:spPr>
          <a:xfrm flipH="1">
            <a:off x="4190177" y="2105642"/>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EA15448-AA5F-4E07-A6C2-AA07E882497D}"/>
              </a:ext>
            </a:extLst>
          </p:cNvPr>
          <p:cNvSpPr txBox="1"/>
          <p:nvPr/>
        </p:nvSpPr>
        <p:spPr>
          <a:xfrm>
            <a:off x="3976404" y="1838264"/>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cxnSp>
        <p:nvCxnSpPr>
          <p:cNvPr id="22" name="Straight Connector 21">
            <a:extLst>
              <a:ext uri="{FF2B5EF4-FFF2-40B4-BE49-F238E27FC236}">
                <a16:creationId xmlns:a16="http://schemas.microsoft.com/office/drawing/2014/main" id="{1648FF30-5E35-4C7C-9701-2F8109BC8064}"/>
              </a:ext>
            </a:extLst>
          </p:cNvPr>
          <p:cNvCxnSpPr>
            <a:cxnSpLocks/>
          </p:cNvCxnSpPr>
          <p:nvPr/>
        </p:nvCxnSpPr>
        <p:spPr>
          <a:xfrm>
            <a:off x="4080653" y="4515118"/>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56D1D8-A61F-4DAF-A34F-08D7E3802331}"/>
              </a:ext>
            </a:extLst>
          </p:cNvPr>
          <p:cNvSpPr txBox="1"/>
          <p:nvPr/>
        </p:nvSpPr>
        <p:spPr>
          <a:xfrm>
            <a:off x="3910580" y="4605036"/>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CA58525-D744-4CE4-88A1-8B12EFB29400}"/>
              </a:ext>
            </a:extLst>
          </p:cNvPr>
          <p:cNvCxnSpPr>
            <a:cxnSpLocks/>
          </p:cNvCxnSpPr>
          <p:nvPr/>
        </p:nvCxnSpPr>
        <p:spPr>
          <a:xfrm flipH="1" flipV="1">
            <a:off x="3921829" y="3361311"/>
            <a:ext cx="164464" cy="1203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1C0BB94-95F1-4663-9988-C421FAD70F14}"/>
              </a:ext>
            </a:extLst>
          </p:cNvPr>
          <p:cNvSpPr txBox="1"/>
          <p:nvPr/>
        </p:nvSpPr>
        <p:spPr>
          <a:xfrm>
            <a:off x="3314499" y="3092672"/>
            <a:ext cx="792834" cy="307777"/>
          </a:xfrm>
          <a:prstGeom prst="rect">
            <a:avLst/>
          </a:prstGeom>
          <a:noFill/>
        </p:spPr>
        <p:txBody>
          <a:bodyPr wrap="square" rtlCol="0">
            <a:spAutoFit/>
          </a:bodyPr>
          <a:lstStyle/>
          <a:p>
            <a:r>
              <a:rPr lang="en-US" sz="1400" b="1" i="1" dirty="0">
                <a:solidFill>
                  <a:srgbClr val="7030A0"/>
                </a:solidFill>
                <a:latin typeface="Times New Roman" panose="02020603050405020304" pitchFamily="18" charset="0"/>
                <a:cs typeface="Times New Roman" panose="02020603050405020304" pitchFamily="18" charset="0"/>
              </a:rPr>
              <a:t>Node B</a:t>
            </a:r>
            <a:r>
              <a:rPr lang="en-US" sz="1400" b="1" i="1" baseline="-25000" dirty="0">
                <a:solidFill>
                  <a:srgbClr val="7030A0"/>
                </a:solidFill>
                <a:latin typeface="Times New Roman" panose="02020603050405020304" pitchFamily="18" charset="0"/>
                <a:cs typeface="Times New Roman" panose="02020603050405020304" pitchFamily="18" charset="0"/>
              </a:rPr>
              <a:t> </a:t>
            </a:r>
          </a:p>
        </p:txBody>
      </p:sp>
      <p:sp>
        <p:nvSpPr>
          <p:cNvPr id="29" name="Rectangle 28">
            <a:extLst>
              <a:ext uri="{FF2B5EF4-FFF2-40B4-BE49-F238E27FC236}">
                <a16:creationId xmlns:a16="http://schemas.microsoft.com/office/drawing/2014/main" id="{979A334D-9029-4419-8197-1864795C4EAF}"/>
              </a:ext>
            </a:extLst>
          </p:cNvPr>
          <p:cNvSpPr/>
          <p:nvPr/>
        </p:nvSpPr>
        <p:spPr>
          <a:xfrm>
            <a:off x="9774818" y="3123417"/>
            <a:ext cx="225708" cy="600222"/>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0" name="Freeform: Shape 29">
            <a:extLst>
              <a:ext uri="{FF2B5EF4-FFF2-40B4-BE49-F238E27FC236}">
                <a16:creationId xmlns:a16="http://schemas.microsoft.com/office/drawing/2014/main" id="{8D46419C-65CE-4918-9F54-B851B00B3DFC}"/>
              </a:ext>
            </a:extLst>
          </p:cNvPr>
          <p:cNvSpPr/>
          <p:nvPr/>
        </p:nvSpPr>
        <p:spPr>
          <a:xfrm>
            <a:off x="7736857" y="3511710"/>
            <a:ext cx="2257494" cy="1017543"/>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 name="connsiteX0" fmla="*/ 0 w 2031167"/>
              <a:gd name="connsiteY0" fmla="*/ 822500 h 1840043"/>
              <a:gd name="connsiteX1" fmla="*/ 0 w 2031167"/>
              <a:gd name="connsiteY1" fmla="*/ 1840043 h 1840043"/>
              <a:gd name="connsiteX2" fmla="*/ 2031167 w 2031167"/>
              <a:gd name="connsiteY2" fmla="*/ 1840043 h 1840043"/>
              <a:gd name="connsiteX3" fmla="*/ 2031167 w 2031167"/>
              <a:gd name="connsiteY3" fmla="*/ 1487774 h 1840043"/>
              <a:gd name="connsiteX4" fmla="*/ 1813810 w 2031167"/>
              <a:gd name="connsiteY4" fmla="*/ 1487774 h 1840043"/>
              <a:gd name="connsiteX5" fmla="*/ 1813810 w 2031167"/>
              <a:gd name="connsiteY5" fmla="*/ 1645171 h 1840043"/>
              <a:gd name="connsiteX6" fmla="*/ 168639 w 2031167"/>
              <a:gd name="connsiteY6" fmla="*/ 1645171 h 1840043"/>
              <a:gd name="connsiteX7" fmla="*/ 172386 w 2031167"/>
              <a:gd name="connsiteY7" fmla="*/ 0 h 1840043"/>
              <a:gd name="connsiteX8" fmla="*/ 0 w 2031167"/>
              <a:gd name="connsiteY8" fmla="*/ 822500 h 18400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80384 w 2031167"/>
              <a:gd name="connsiteY7" fmla="*/ 12183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56391 w 2031167"/>
              <a:gd name="connsiteY7" fmla="*/ 7494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92631 w 2031167"/>
              <a:gd name="connsiteY6" fmla="*/ 794535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76636 w 2031167"/>
              <a:gd name="connsiteY6" fmla="*/ 803913 h 1017543"/>
              <a:gd name="connsiteX7" fmla="*/ 176384 w 2031167"/>
              <a:gd name="connsiteY7" fmla="*/ 2805 h 1017543"/>
              <a:gd name="connsiteX8" fmla="*/ 0 w 2031167"/>
              <a:gd name="connsiteY8" fmla="*/ 0 h 1017543"/>
              <a:gd name="connsiteX0" fmla="*/ 0 w 2051161"/>
              <a:gd name="connsiteY0" fmla="*/ 0 h 1017543"/>
              <a:gd name="connsiteX1" fmla="*/ 0 w 2051161"/>
              <a:gd name="connsiteY1" fmla="*/ 1017543 h 1017543"/>
              <a:gd name="connsiteX2" fmla="*/ 2031167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57797 w 2051161"/>
              <a:gd name="connsiteY5" fmla="*/ 827360 h 1017543"/>
              <a:gd name="connsiteX6" fmla="*/ 176636 w 2051161"/>
              <a:gd name="connsiteY6" fmla="*/ 803913 h 1017543"/>
              <a:gd name="connsiteX7" fmla="*/ 176384 w 2051161"/>
              <a:gd name="connsiteY7" fmla="*/ 2805 h 1017543"/>
              <a:gd name="connsiteX8" fmla="*/ 0 w 2051161"/>
              <a:gd name="connsiteY8" fmla="*/ 0 h 1017543"/>
              <a:gd name="connsiteX0" fmla="*/ 0 w 2079152"/>
              <a:gd name="connsiteY0" fmla="*/ 0 h 1017543"/>
              <a:gd name="connsiteX1" fmla="*/ 0 w 2079152"/>
              <a:gd name="connsiteY1" fmla="*/ 1017543 h 1017543"/>
              <a:gd name="connsiteX2" fmla="*/ 2051161 w 2079152"/>
              <a:gd name="connsiteY2" fmla="*/ 1017543 h 1017543"/>
              <a:gd name="connsiteX3" fmla="*/ 2079152 w 2079152"/>
              <a:gd name="connsiteY3" fmla="*/ 637138 h 1017543"/>
              <a:gd name="connsiteX4" fmla="*/ 1865794 w 2079152"/>
              <a:gd name="connsiteY4" fmla="*/ 665274 h 1017543"/>
              <a:gd name="connsiteX5" fmla="*/ 1857797 w 2079152"/>
              <a:gd name="connsiteY5" fmla="*/ 827360 h 1017543"/>
              <a:gd name="connsiteX6" fmla="*/ 176636 w 2079152"/>
              <a:gd name="connsiteY6" fmla="*/ 803913 h 1017543"/>
              <a:gd name="connsiteX7" fmla="*/ 176384 w 2079152"/>
              <a:gd name="connsiteY7" fmla="*/ 2805 h 1017543"/>
              <a:gd name="connsiteX8" fmla="*/ 0 w 2079152"/>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65794 w 2083151"/>
              <a:gd name="connsiteY4" fmla="*/ 665274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81789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151" h="1017543">
                <a:moveTo>
                  <a:pt x="0" y="0"/>
                </a:moveTo>
                <a:lnTo>
                  <a:pt x="0" y="1017543"/>
                </a:lnTo>
                <a:lnTo>
                  <a:pt x="2083151" y="1017543"/>
                </a:lnTo>
                <a:lnTo>
                  <a:pt x="2079152" y="637138"/>
                </a:lnTo>
                <a:lnTo>
                  <a:pt x="1885788" y="627760"/>
                </a:lnTo>
                <a:lnTo>
                  <a:pt x="1881789" y="827360"/>
                </a:lnTo>
                <a:lnTo>
                  <a:pt x="176636" y="803913"/>
                </a:lnTo>
                <a:cubicBezTo>
                  <a:pt x="179218" y="530624"/>
                  <a:pt x="173802" y="276094"/>
                  <a:pt x="176384" y="2805"/>
                </a:cubicBez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91710DD9-3FF4-4706-95AB-7B7959E4FE22}"/>
              </a:ext>
            </a:extLst>
          </p:cNvPr>
          <p:cNvCxnSpPr>
            <a:cxnSpLocks/>
          </p:cNvCxnSpPr>
          <p:nvPr/>
        </p:nvCxnSpPr>
        <p:spPr>
          <a:xfrm>
            <a:off x="9801261" y="4557270"/>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62D99-4733-4370-AA0F-072CEA533B5F}"/>
              </a:ext>
            </a:extLst>
          </p:cNvPr>
          <p:cNvSpPr txBox="1"/>
          <p:nvPr/>
        </p:nvSpPr>
        <p:spPr>
          <a:xfrm>
            <a:off x="9631188" y="4647188"/>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74A22830-7811-4CC9-8EAF-6B8D4750D443}"/>
              </a:ext>
            </a:extLst>
          </p:cNvPr>
          <p:cNvCxnSpPr>
            <a:cxnSpLocks/>
          </p:cNvCxnSpPr>
          <p:nvPr/>
        </p:nvCxnSpPr>
        <p:spPr>
          <a:xfrm flipH="1" flipV="1">
            <a:off x="9547126" y="3299146"/>
            <a:ext cx="164464" cy="1203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43309B-09B3-46BB-AABB-E3079487416D}"/>
              </a:ext>
            </a:extLst>
          </p:cNvPr>
          <p:cNvSpPr txBox="1"/>
          <p:nvPr/>
        </p:nvSpPr>
        <p:spPr>
          <a:xfrm>
            <a:off x="8939796" y="3030507"/>
            <a:ext cx="792834" cy="307777"/>
          </a:xfrm>
          <a:prstGeom prst="rect">
            <a:avLst/>
          </a:prstGeom>
          <a:noFill/>
        </p:spPr>
        <p:txBody>
          <a:bodyPr wrap="square" rtlCol="0">
            <a:spAutoFit/>
          </a:bodyPr>
          <a:lstStyle/>
          <a:p>
            <a:r>
              <a:rPr lang="en-US" sz="1400" b="1" i="1" dirty="0">
                <a:solidFill>
                  <a:srgbClr val="7030A0"/>
                </a:solidFill>
                <a:latin typeface="Times New Roman" panose="02020603050405020304" pitchFamily="18" charset="0"/>
                <a:cs typeface="Times New Roman" panose="02020603050405020304" pitchFamily="18" charset="0"/>
              </a:rPr>
              <a:t>Node B</a:t>
            </a:r>
            <a:r>
              <a:rPr lang="en-US" sz="1400" b="1" i="1" baseline="-25000" dirty="0">
                <a:solidFill>
                  <a:srgbClr val="7030A0"/>
                </a:solidFill>
                <a:latin typeface="Times New Roman" panose="02020603050405020304" pitchFamily="18" charset="0"/>
                <a:cs typeface="Times New Roman" panose="02020603050405020304" pitchFamily="18" charset="0"/>
              </a:rPr>
              <a:t> </a:t>
            </a:r>
          </a:p>
        </p:txBody>
      </p:sp>
      <p:grpSp>
        <p:nvGrpSpPr>
          <p:cNvPr id="67" name="Group 66">
            <a:extLst>
              <a:ext uri="{FF2B5EF4-FFF2-40B4-BE49-F238E27FC236}">
                <a16:creationId xmlns:a16="http://schemas.microsoft.com/office/drawing/2014/main" id="{81A76ABF-2ED1-4DC4-AA7B-0274ABE47EBD}"/>
              </a:ext>
            </a:extLst>
          </p:cNvPr>
          <p:cNvGrpSpPr/>
          <p:nvPr/>
        </p:nvGrpSpPr>
        <p:grpSpPr>
          <a:xfrm>
            <a:off x="10765947" y="2477838"/>
            <a:ext cx="168634" cy="809717"/>
            <a:chOff x="5065402" y="2434488"/>
            <a:chExt cx="168634" cy="809717"/>
          </a:xfrm>
        </p:grpSpPr>
        <p:sp>
          <p:nvSpPr>
            <p:cNvPr id="68" name="Right Brace 67">
              <a:extLst>
                <a:ext uri="{FF2B5EF4-FFF2-40B4-BE49-F238E27FC236}">
                  <a16:creationId xmlns:a16="http://schemas.microsoft.com/office/drawing/2014/main" id="{386E73AD-04EF-4E33-8167-8D004CDEAB9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123B1103-D2CD-4ECE-BB08-A07B4E56197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0" name="TextBox 69">
              <a:extLst>
                <a:ext uri="{FF2B5EF4-FFF2-40B4-BE49-F238E27FC236}">
                  <a16:creationId xmlns:a16="http://schemas.microsoft.com/office/drawing/2014/main" id="{E0264408-5011-4964-A729-C0E7CEFDB4ED}"/>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1" name="TextBox 70">
            <a:extLst>
              <a:ext uri="{FF2B5EF4-FFF2-40B4-BE49-F238E27FC236}">
                <a16:creationId xmlns:a16="http://schemas.microsoft.com/office/drawing/2014/main" id="{1C26C20C-4B81-463B-9FF9-73CE8B6A014C}"/>
              </a:ext>
            </a:extLst>
          </p:cNvPr>
          <p:cNvSpPr txBox="1"/>
          <p:nvPr/>
        </p:nvSpPr>
        <p:spPr>
          <a:xfrm>
            <a:off x="10899783" y="2662376"/>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a:t>
            </a:r>
            <a:endParaRPr lang="en-US" sz="1400" dirty="0"/>
          </a:p>
        </p:txBody>
      </p:sp>
      <p:grpSp>
        <p:nvGrpSpPr>
          <p:cNvPr id="72" name="Group 71">
            <a:extLst>
              <a:ext uri="{FF2B5EF4-FFF2-40B4-BE49-F238E27FC236}">
                <a16:creationId xmlns:a16="http://schemas.microsoft.com/office/drawing/2014/main" id="{88925A8B-70E2-4A60-9811-267EE19FEA0A}"/>
              </a:ext>
            </a:extLst>
          </p:cNvPr>
          <p:cNvGrpSpPr/>
          <p:nvPr/>
        </p:nvGrpSpPr>
        <p:grpSpPr>
          <a:xfrm>
            <a:off x="10765947" y="3500812"/>
            <a:ext cx="168634" cy="809717"/>
            <a:chOff x="5065402" y="2434488"/>
            <a:chExt cx="168634" cy="809717"/>
          </a:xfrm>
        </p:grpSpPr>
        <p:sp>
          <p:nvSpPr>
            <p:cNvPr id="73" name="Right Brace 72">
              <a:extLst>
                <a:ext uri="{FF2B5EF4-FFF2-40B4-BE49-F238E27FC236}">
                  <a16:creationId xmlns:a16="http://schemas.microsoft.com/office/drawing/2014/main" id="{9AEE23ED-DC14-4A25-A528-6B1E1F2F33D4}"/>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D1791681-4341-472A-A257-6004231E9484}"/>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5" name="TextBox 74">
              <a:extLst>
                <a:ext uri="{FF2B5EF4-FFF2-40B4-BE49-F238E27FC236}">
                  <a16:creationId xmlns:a16="http://schemas.microsoft.com/office/drawing/2014/main" id="{E3452F7B-5F2B-4902-A037-38A2E394A96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76" name="Group 75">
            <a:extLst>
              <a:ext uri="{FF2B5EF4-FFF2-40B4-BE49-F238E27FC236}">
                <a16:creationId xmlns:a16="http://schemas.microsoft.com/office/drawing/2014/main" id="{B8CFFA19-3444-4E81-8960-6A5F6079DAB3}"/>
              </a:ext>
            </a:extLst>
          </p:cNvPr>
          <p:cNvGrpSpPr/>
          <p:nvPr/>
        </p:nvGrpSpPr>
        <p:grpSpPr>
          <a:xfrm>
            <a:off x="11335804" y="2190992"/>
            <a:ext cx="168634" cy="2376356"/>
            <a:chOff x="5065402" y="2413035"/>
            <a:chExt cx="168634" cy="2376356"/>
          </a:xfrm>
        </p:grpSpPr>
        <p:sp>
          <p:nvSpPr>
            <p:cNvPr id="77" name="Right Brace 76">
              <a:extLst>
                <a:ext uri="{FF2B5EF4-FFF2-40B4-BE49-F238E27FC236}">
                  <a16:creationId xmlns:a16="http://schemas.microsoft.com/office/drawing/2014/main" id="{840B9983-7697-48AD-9355-0B79FD651AEE}"/>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3824140A-3F3F-4320-9353-F366C4F4DF82}"/>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9" name="TextBox 78">
              <a:extLst>
                <a:ext uri="{FF2B5EF4-FFF2-40B4-BE49-F238E27FC236}">
                  <a16:creationId xmlns:a16="http://schemas.microsoft.com/office/drawing/2014/main" id="{7E9EC3C2-16E6-4518-98E2-850101A76593}"/>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0" name="TextBox 79">
            <a:extLst>
              <a:ext uri="{FF2B5EF4-FFF2-40B4-BE49-F238E27FC236}">
                <a16:creationId xmlns:a16="http://schemas.microsoft.com/office/drawing/2014/main" id="{07EA06D3-1A3F-46EB-816A-EF907A0C880A}"/>
              </a:ext>
            </a:extLst>
          </p:cNvPr>
          <p:cNvSpPr txBox="1"/>
          <p:nvPr/>
        </p:nvSpPr>
        <p:spPr>
          <a:xfrm>
            <a:off x="10899783" y="3702981"/>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81" name="TextBox 80">
            <a:extLst>
              <a:ext uri="{FF2B5EF4-FFF2-40B4-BE49-F238E27FC236}">
                <a16:creationId xmlns:a16="http://schemas.microsoft.com/office/drawing/2014/main" id="{B4E891EC-92DF-4D16-A37D-84865F6BDB3E}"/>
              </a:ext>
            </a:extLst>
          </p:cNvPr>
          <p:cNvSpPr txBox="1"/>
          <p:nvPr/>
        </p:nvSpPr>
        <p:spPr>
          <a:xfrm>
            <a:off x="11504438" y="3150297"/>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82" name="Group 81">
            <a:extLst>
              <a:ext uri="{FF2B5EF4-FFF2-40B4-BE49-F238E27FC236}">
                <a16:creationId xmlns:a16="http://schemas.microsoft.com/office/drawing/2014/main" id="{6E5B833D-E8BE-40AA-9F2B-183272BA6266}"/>
              </a:ext>
            </a:extLst>
          </p:cNvPr>
          <p:cNvGrpSpPr/>
          <p:nvPr/>
        </p:nvGrpSpPr>
        <p:grpSpPr>
          <a:xfrm>
            <a:off x="5036175" y="2597273"/>
            <a:ext cx="168634" cy="809717"/>
            <a:chOff x="5065402" y="2434488"/>
            <a:chExt cx="168634" cy="809717"/>
          </a:xfrm>
        </p:grpSpPr>
        <p:sp>
          <p:nvSpPr>
            <p:cNvPr id="83" name="Right Brace 82">
              <a:extLst>
                <a:ext uri="{FF2B5EF4-FFF2-40B4-BE49-F238E27FC236}">
                  <a16:creationId xmlns:a16="http://schemas.microsoft.com/office/drawing/2014/main" id="{944D4D13-95B2-4398-95B1-989BF8424BE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A0F7C326-61D5-4F39-A711-3C047E2E2A6E}"/>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5" name="TextBox 84">
              <a:extLst>
                <a:ext uri="{FF2B5EF4-FFF2-40B4-BE49-F238E27FC236}">
                  <a16:creationId xmlns:a16="http://schemas.microsoft.com/office/drawing/2014/main" id="{A46957F4-73C1-47A9-BDCA-11C4FA0289B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6" name="TextBox 85">
            <a:extLst>
              <a:ext uri="{FF2B5EF4-FFF2-40B4-BE49-F238E27FC236}">
                <a16:creationId xmlns:a16="http://schemas.microsoft.com/office/drawing/2014/main" id="{2067D3B3-3FB2-4ECA-A8DD-6A3B95CBC227}"/>
              </a:ext>
            </a:extLst>
          </p:cNvPr>
          <p:cNvSpPr txBox="1"/>
          <p:nvPr/>
        </p:nvSpPr>
        <p:spPr>
          <a:xfrm>
            <a:off x="5170011" y="278181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a:t>
            </a:r>
            <a:endParaRPr lang="en-US" sz="1400" dirty="0"/>
          </a:p>
        </p:txBody>
      </p:sp>
      <p:grpSp>
        <p:nvGrpSpPr>
          <p:cNvPr id="87" name="Group 86">
            <a:extLst>
              <a:ext uri="{FF2B5EF4-FFF2-40B4-BE49-F238E27FC236}">
                <a16:creationId xmlns:a16="http://schemas.microsoft.com/office/drawing/2014/main" id="{A86A3CE9-7312-46DA-AEBD-41F104DABFC7}"/>
              </a:ext>
            </a:extLst>
          </p:cNvPr>
          <p:cNvGrpSpPr/>
          <p:nvPr/>
        </p:nvGrpSpPr>
        <p:grpSpPr>
          <a:xfrm>
            <a:off x="5036175" y="3411907"/>
            <a:ext cx="168634" cy="809717"/>
            <a:chOff x="5065402" y="2434488"/>
            <a:chExt cx="168634" cy="809717"/>
          </a:xfrm>
        </p:grpSpPr>
        <p:sp>
          <p:nvSpPr>
            <p:cNvPr id="88" name="Right Brace 87">
              <a:extLst>
                <a:ext uri="{FF2B5EF4-FFF2-40B4-BE49-F238E27FC236}">
                  <a16:creationId xmlns:a16="http://schemas.microsoft.com/office/drawing/2014/main" id="{CB1A9F4D-AEE7-4131-9BC1-A50227632FEF}"/>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B40A35FE-1F74-4B6C-8F7F-2D497B8E0BDB}"/>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0" name="TextBox 89">
              <a:extLst>
                <a:ext uri="{FF2B5EF4-FFF2-40B4-BE49-F238E27FC236}">
                  <a16:creationId xmlns:a16="http://schemas.microsoft.com/office/drawing/2014/main" id="{A18E7C8C-3803-4DC0-83CC-B972A0936FB4}"/>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91" name="Group 90">
            <a:extLst>
              <a:ext uri="{FF2B5EF4-FFF2-40B4-BE49-F238E27FC236}">
                <a16:creationId xmlns:a16="http://schemas.microsoft.com/office/drawing/2014/main" id="{4E4797C6-E1B8-45C5-94E0-015CC73BE75B}"/>
              </a:ext>
            </a:extLst>
          </p:cNvPr>
          <p:cNvGrpSpPr/>
          <p:nvPr/>
        </p:nvGrpSpPr>
        <p:grpSpPr>
          <a:xfrm>
            <a:off x="5606032" y="2154170"/>
            <a:ext cx="168634" cy="2376356"/>
            <a:chOff x="5065402" y="2413035"/>
            <a:chExt cx="168634" cy="2376356"/>
          </a:xfrm>
        </p:grpSpPr>
        <p:sp>
          <p:nvSpPr>
            <p:cNvPr id="92" name="Right Brace 91">
              <a:extLst>
                <a:ext uri="{FF2B5EF4-FFF2-40B4-BE49-F238E27FC236}">
                  <a16:creationId xmlns:a16="http://schemas.microsoft.com/office/drawing/2014/main" id="{878FD96F-B07E-4170-94F2-66ACFC8D3009}"/>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2C26BB30-FBA4-4FA2-A73A-FA3BE99178D0}"/>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4" name="TextBox 93">
              <a:extLst>
                <a:ext uri="{FF2B5EF4-FFF2-40B4-BE49-F238E27FC236}">
                  <a16:creationId xmlns:a16="http://schemas.microsoft.com/office/drawing/2014/main" id="{297AFD74-932A-4A2B-971B-701B8EEA7232}"/>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95" name="TextBox 94">
            <a:extLst>
              <a:ext uri="{FF2B5EF4-FFF2-40B4-BE49-F238E27FC236}">
                <a16:creationId xmlns:a16="http://schemas.microsoft.com/office/drawing/2014/main" id="{7854C7B3-DF89-4A34-85EB-FBE8500DCFB0}"/>
              </a:ext>
            </a:extLst>
          </p:cNvPr>
          <p:cNvSpPr txBox="1"/>
          <p:nvPr/>
        </p:nvSpPr>
        <p:spPr>
          <a:xfrm>
            <a:off x="5170011" y="3614076"/>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96" name="TextBox 95">
            <a:extLst>
              <a:ext uri="{FF2B5EF4-FFF2-40B4-BE49-F238E27FC236}">
                <a16:creationId xmlns:a16="http://schemas.microsoft.com/office/drawing/2014/main" id="{ABC4E1C4-BE96-4A54-8601-6B271296C88E}"/>
              </a:ext>
            </a:extLst>
          </p:cNvPr>
          <p:cNvSpPr txBox="1"/>
          <p:nvPr/>
        </p:nvSpPr>
        <p:spPr>
          <a:xfrm>
            <a:off x="5774666" y="3078753"/>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sp>
        <p:nvSpPr>
          <p:cNvPr id="97" name="Freeform: Shape 96">
            <a:extLst>
              <a:ext uri="{FF2B5EF4-FFF2-40B4-BE49-F238E27FC236}">
                <a16:creationId xmlns:a16="http://schemas.microsoft.com/office/drawing/2014/main" id="{76BE2934-18CC-4146-9C6C-BAB76704838E}"/>
              </a:ext>
            </a:extLst>
          </p:cNvPr>
          <p:cNvSpPr/>
          <p:nvPr/>
        </p:nvSpPr>
        <p:spPr>
          <a:xfrm>
            <a:off x="7729312" y="2215483"/>
            <a:ext cx="2249032" cy="838601"/>
          </a:xfrm>
          <a:custGeom>
            <a:avLst/>
            <a:gdLst>
              <a:gd name="connsiteX0" fmla="*/ 0 w 2504049"/>
              <a:gd name="connsiteY0" fmla="*/ 595533 h 600222"/>
              <a:gd name="connsiteX1" fmla="*/ 0 w 2504049"/>
              <a:gd name="connsiteY1" fmla="*/ 0 h 600222"/>
              <a:gd name="connsiteX2" fmla="*/ 2504049 w 2504049"/>
              <a:gd name="connsiteY2" fmla="*/ 0 h 600222"/>
              <a:gd name="connsiteX3" fmla="*/ 2504049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504049"/>
              <a:gd name="connsiteY0" fmla="*/ 595533 h 600222"/>
              <a:gd name="connsiteX1" fmla="*/ 0 w 2504049"/>
              <a:gd name="connsiteY1" fmla="*/ 0 h 600222"/>
              <a:gd name="connsiteX2" fmla="*/ 2504049 w 2504049"/>
              <a:gd name="connsiteY2" fmla="*/ 0 h 600222"/>
              <a:gd name="connsiteX3" fmla="*/ 2485292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485292"/>
              <a:gd name="connsiteY0" fmla="*/ 595533 h 600222"/>
              <a:gd name="connsiteX1" fmla="*/ 0 w 2485292"/>
              <a:gd name="connsiteY1" fmla="*/ 0 h 600222"/>
              <a:gd name="connsiteX2" fmla="*/ 2485292 w 2485292"/>
              <a:gd name="connsiteY2" fmla="*/ 0 h 600222"/>
              <a:gd name="connsiteX3" fmla="*/ 2485292 w 2485292"/>
              <a:gd name="connsiteY3" fmla="*/ 426720 h 600222"/>
              <a:gd name="connsiteX4" fmla="*/ 2227384 w 2485292"/>
              <a:gd name="connsiteY4" fmla="*/ 426720 h 600222"/>
              <a:gd name="connsiteX5" fmla="*/ 2227384 w 2485292"/>
              <a:gd name="connsiteY5" fmla="*/ 225083 h 600222"/>
              <a:gd name="connsiteX6" fmla="*/ 248529 w 2485292"/>
              <a:gd name="connsiteY6" fmla="*/ 225083 h 600222"/>
              <a:gd name="connsiteX7" fmla="*/ 248529 w 2485292"/>
              <a:gd name="connsiteY7" fmla="*/ 600222 h 600222"/>
              <a:gd name="connsiteX8" fmla="*/ 0 w 2485292"/>
              <a:gd name="connsiteY8" fmla="*/ 595533 h 600222"/>
              <a:gd name="connsiteX0" fmla="*/ 6395 w 2485292"/>
              <a:gd name="connsiteY0" fmla="*/ 838601 h 838601"/>
              <a:gd name="connsiteX1" fmla="*/ 0 w 2485292"/>
              <a:gd name="connsiteY1" fmla="*/ 0 h 838601"/>
              <a:gd name="connsiteX2" fmla="*/ 2485292 w 2485292"/>
              <a:gd name="connsiteY2" fmla="*/ 0 h 838601"/>
              <a:gd name="connsiteX3" fmla="*/ 2485292 w 2485292"/>
              <a:gd name="connsiteY3" fmla="*/ 426720 h 838601"/>
              <a:gd name="connsiteX4" fmla="*/ 2227384 w 2485292"/>
              <a:gd name="connsiteY4" fmla="*/ 426720 h 838601"/>
              <a:gd name="connsiteX5" fmla="*/ 2227384 w 2485292"/>
              <a:gd name="connsiteY5" fmla="*/ 225083 h 838601"/>
              <a:gd name="connsiteX6" fmla="*/ 248529 w 2485292"/>
              <a:gd name="connsiteY6" fmla="*/ 225083 h 838601"/>
              <a:gd name="connsiteX7" fmla="*/ 248529 w 2485292"/>
              <a:gd name="connsiteY7" fmla="*/ 600222 h 838601"/>
              <a:gd name="connsiteX8" fmla="*/ 6395 w 2485292"/>
              <a:gd name="connsiteY8" fmla="*/ 838601 h 838601"/>
              <a:gd name="connsiteX0" fmla="*/ 6395 w 2485292"/>
              <a:gd name="connsiteY0" fmla="*/ 838601 h 838601"/>
              <a:gd name="connsiteX1" fmla="*/ 0 w 2485292"/>
              <a:gd name="connsiteY1" fmla="*/ 0 h 838601"/>
              <a:gd name="connsiteX2" fmla="*/ 2485292 w 2485292"/>
              <a:gd name="connsiteY2" fmla="*/ 0 h 838601"/>
              <a:gd name="connsiteX3" fmla="*/ 2485292 w 2485292"/>
              <a:gd name="connsiteY3" fmla="*/ 426720 h 838601"/>
              <a:gd name="connsiteX4" fmla="*/ 2227384 w 2485292"/>
              <a:gd name="connsiteY4" fmla="*/ 426720 h 838601"/>
              <a:gd name="connsiteX5" fmla="*/ 2227384 w 2485292"/>
              <a:gd name="connsiteY5" fmla="*/ 225083 h 838601"/>
              <a:gd name="connsiteX6" fmla="*/ 248529 w 2485292"/>
              <a:gd name="connsiteY6" fmla="*/ 225083 h 838601"/>
              <a:gd name="connsiteX7" fmla="*/ 248529 w 2485292"/>
              <a:gd name="connsiteY7" fmla="*/ 831715 h 838601"/>
              <a:gd name="connsiteX8" fmla="*/ 6395 w 2485292"/>
              <a:gd name="connsiteY8" fmla="*/ 838601 h 83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292" h="838601">
                <a:moveTo>
                  <a:pt x="6395" y="838601"/>
                </a:moveTo>
                <a:cubicBezTo>
                  <a:pt x="4263" y="559067"/>
                  <a:pt x="2132" y="279534"/>
                  <a:pt x="0" y="0"/>
                </a:cubicBezTo>
                <a:lnTo>
                  <a:pt x="2485292" y="0"/>
                </a:lnTo>
                <a:lnTo>
                  <a:pt x="2485292" y="426720"/>
                </a:lnTo>
                <a:lnTo>
                  <a:pt x="2227384" y="426720"/>
                </a:lnTo>
                <a:lnTo>
                  <a:pt x="2227384" y="225083"/>
                </a:lnTo>
                <a:lnTo>
                  <a:pt x="248529" y="225083"/>
                </a:lnTo>
                <a:lnTo>
                  <a:pt x="248529" y="831715"/>
                </a:lnTo>
                <a:lnTo>
                  <a:pt x="6395" y="838601"/>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8" name="Straight Connector 97">
            <a:extLst>
              <a:ext uri="{FF2B5EF4-FFF2-40B4-BE49-F238E27FC236}">
                <a16:creationId xmlns:a16="http://schemas.microsoft.com/office/drawing/2014/main" id="{8CF7A6E1-BDD6-466E-9166-A4EA2EC6A5B7}"/>
              </a:ext>
            </a:extLst>
          </p:cNvPr>
          <p:cNvCxnSpPr>
            <a:cxnSpLocks/>
          </p:cNvCxnSpPr>
          <p:nvPr/>
        </p:nvCxnSpPr>
        <p:spPr>
          <a:xfrm flipH="1">
            <a:off x="9910785" y="2049413"/>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9" name="TextBox 98">
            <a:extLst>
              <a:ext uri="{FF2B5EF4-FFF2-40B4-BE49-F238E27FC236}">
                <a16:creationId xmlns:a16="http://schemas.microsoft.com/office/drawing/2014/main" id="{AB3A1885-DD24-46AC-9C8F-2B67763D29F4}"/>
              </a:ext>
            </a:extLst>
          </p:cNvPr>
          <p:cNvSpPr txBox="1"/>
          <p:nvPr/>
        </p:nvSpPr>
        <p:spPr>
          <a:xfrm>
            <a:off x="9697012" y="1782035"/>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12136926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43AC86-3554-4C4D-A496-1CD2580CAA55}"/>
              </a:ext>
            </a:extLst>
          </p:cNvPr>
          <p:cNvPicPr>
            <a:picLocks noChangeAspect="1"/>
          </p:cNvPicPr>
          <p:nvPr/>
        </p:nvPicPr>
        <p:blipFill>
          <a:blip r:embed="rId2"/>
          <a:stretch>
            <a:fillRect/>
          </a:stretch>
        </p:blipFill>
        <p:spPr>
          <a:xfrm>
            <a:off x="182364" y="1443718"/>
            <a:ext cx="5228804" cy="2963966"/>
          </a:xfrm>
          <a:prstGeom prst="rect">
            <a:avLst/>
          </a:prstGeom>
        </p:spPr>
      </p:pic>
      <p:pic>
        <p:nvPicPr>
          <p:cNvPr id="10" name="Picture 9">
            <a:extLst>
              <a:ext uri="{FF2B5EF4-FFF2-40B4-BE49-F238E27FC236}">
                <a16:creationId xmlns:a16="http://schemas.microsoft.com/office/drawing/2014/main" id="{D2D3B3C4-A273-48F1-8460-EB84942E5DDD}"/>
              </a:ext>
            </a:extLst>
          </p:cNvPr>
          <p:cNvPicPr>
            <a:picLocks noChangeAspect="1"/>
          </p:cNvPicPr>
          <p:nvPr/>
        </p:nvPicPr>
        <p:blipFill>
          <a:blip r:embed="rId3"/>
          <a:stretch>
            <a:fillRect/>
          </a:stretch>
        </p:blipFill>
        <p:spPr>
          <a:xfrm>
            <a:off x="6661231" y="1720076"/>
            <a:ext cx="4334719" cy="2457151"/>
          </a:xfrm>
          <a:prstGeom prst="rect">
            <a:avLst/>
          </a:prstGeom>
        </p:spPr>
      </p:pic>
      <p:sp>
        <p:nvSpPr>
          <p:cNvPr id="11" name="Rectangle 10">
            <a:extLst>
              <a:ext uri="{FF2B5EF4-FFF2-40B4-BE49-F238E27FC236}">
                <a16:creationId xmlns:a16="http://schemas.microsoft.com/office/drawing/2014/main" id="{FA166CB8-6B20-4D33-A5D3-2AC0EB0EE506}"/>
              </a:ext>
            </a:extLst>
          </p:cNvPr>
          <p:cNvSpPr/>
          <p:nvPr/>
        </p:nvSpPr>
        <p:spPr>
          <a:xfrm>
            <a:off x="4404169" y="2596122"/>
            <a:ext cx="237281" cy="144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1254FB-CB04-4BB3-89BD-EF8BD0CA7212}"/>
              </a:ext>
            </a:extLst>
          </p:cNvPr>
          <p:cNvSpPr/>
          <p:nvPr/>
        </p:nvSpPr>
        <p:spPr>
          <a:xfrm>
            <a:off x="10037180" y="2219944"/>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82F96-06CA-496D-A8B6-A7D07B58FEDB}"/>
              </a:ext>
            </a:extLst>
          </p:cNvPr>
          <p:cNvSpPr/>
          <p:nvPr/>
        </p:nvSpPr>
        <p:spPr>
          <a:xfrm>
            <a:off x="4404169" y="2444686"/>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1A4E84-96F0-47E3-9AA7-CC0434FDAB41}"/>
              </a:ext>
            </a:extLst>
          </p:cNvPr>
          <p:cNvSpPr txBox="1"/>
          <p:nvPr/>
        </p:nvSpPr>
        <p:spPr>
          <a:xfrm>
            <a:off x="4374270" y="2388836"/>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sp>
        <p:nvSpPr>
          <p:cNvPr id="15" name="TextBox 14">
            <a:extLst>
              <a:ext uri="{FF2B5EF4-FFF2-40B4-BE49-F238E27FC236}">
                <a16:creationId xmlns:a16="http://schemas.microsoft.com/office/drawing/2014/main" id="{31D915BE-2813-474E-A732-78BA4BE04005}"/>
              </a:ext>
            </a:extLst>
          </p:cNvPr>
          <p:cNvSpPr txBox="1"/>
          <p:nvPr/>
        </p:nvSpPr>
        <p:spPr>
          <a:xfrm>
            <a:off x="9978344" y="2186713"/>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sp>
        <p:nvSpPr>
          <p:cNvPr id="16" name="TextBox 15">
            <a:extLst>
              <a:ext uri="{FF2B5EF4-FFF2-40B4-BE49-F238E27FC236}">
                <a16:creationId xmlns:a16="http://schemas.microsoft.com/office/drawing/2014/main" id="{AD760829-165B-4EE1-B695-16F222D8A5E3}"/>
              </a:ext>
            </a:extLst>
          </p:cNvPr>
          <p:cNvSpPr txBox="1"/>
          <p:nvPr/>
        </p:nvSpPr>
        <p:spPr>
          <a:xfrm>
            <a:off x="806548" y="805680"/>
            <a:ext cx="11063290" cy="523220"/>
          </a:xfrm>
          <a:prstGeom prst="rect">
            <a:avLst/>
          </a:prstGeom>
          <a:noFill/>
        </p:spPr>
        <p:txBody>
          <a:bodyPr wrap="square" rtlCol="0">
            <a:spAutoFit/>
          </a:bodyPr>
          <a:lstStyle/>
          <a:p>
            <a:pPr algn="ctr"/>
            <a:r>
              <a:rPr lang="en-US" sz="2800" dirty="0">
                <a:latin typeface="Bebas Neue" panose="020B0606020202050201" pitchFamily="34" charset="0"/>
              </a:rPr>
              <a:t>Step 2: solve for </a:t>
            </a:r>
            <a:r>
              <a:rPr lang="en-US" sz="2800" b="1" i="1" dirty="0">
                <a:latin typeface="Times New Roman" panose="02020603050405020304" pitchFamily="18" charset="0"/>
                <a:cs typeface="Times New Roman" panose="02020603050405020304" pitchFamily="18" charset="0"/>
              </a:rPr>
              <a:t>V</a:t>
            </a:r>
            <a:r>
              <a:rPr lang="en-US" sz="2800" b="1" i="1" baseline="-25000" dirty="0">
                <a:latin typeface="Times New Roman" panose="02020603050405020304" pitchFamily="18" charset="0"/>
                <a:cs typeface="Times New Roman" panose="02020603050405020304" pitchFamily="18" charset="0"/>
              </a:rPr>
              <a:t>R</a:t>
            </a:r>
            <a:r>
              <a:rPr lang="en-US" sz="2800" dirty="0">
                <a:latin typeface="Bebas Neue" panose="020B0606020202050201" pitchFamily="34" charset="0"/>
              </a:rPr>
              <a:t> </a:t>
            </a:r>
            <a:endParaRPr lang="en-US" sz="2800" i="1" dirty="0">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65840ADE-98FE-40BE-8F33-AE5AC4C3C8B4}"/>
              </a:ext>
            </a:extLst>
          </p:cNvPr>
          <p:cNvSpPr/>
          <p:nvPr/>
        </p:nvSpPr>
        <p:spPr>
          <a:xfrm>
            <a:off x="2409325" y="1812426"/>
            <a:ext cx="1994844"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27A1EB-8CD8-442B-BABD-FCE63C9DDC89}"/>
              </a:ext>
            </a:extLst>
          </p:cNvPr>
          <p:cNvSpPr/>
          <p:nvPr/>
        </p:nvSpPr>
        <p:spPr>
          <a:xfrm>
            <a:off x="4198341" y="2740806"/>
            <a:ext cx="216442" cy="514905"/>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9" name="Freeform: Shape 18">
            <a:extLst>
              <a:ext uri="{FF2B5EF4-FFF2-40B4-BE49-F238E27FC236}">
                <a16:creationId xmlns:a16="http://schemas.microsoft.com/office/drawing/2014/main" id="{B3230881-441E-48FB-80EC-23F1C8418B4D}"/>
              </a:ext>
            </a:extLst>
          </p:cNvPr>
          <p:cNvSpPr/>
          <p:nvPr/>
        </p:nvSpPr>
        <p:spPr>
          <a:xfrm>
            <a:off x="2317017" y="2116460"/>
            <a:ext cx="2087152"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C4D4B6A7-D475-4B26-8ED2-F0D8E2BD9C12}"/>
              </a:ext>
            </a:extLst>
          </p:cNvPr>
          <p:cNvCxnSpPr>
            <a:cxnSpLocks/>
          </p:cNvCxnSpPr>
          <p:nvPr/>
        </p:nvCxnSpPr>
        <p:spPr>
          <a:xfrm flipH="1">
            <a:off x="4190177" y="1613720"/>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EA15448-AA5F-4E07-A6C2-AA07E882497D}"/>
              </a:ext>
            </a:extLst>
          </p:cNvPr>
          <p:cNvSpPr txBox="1"/>
          <p:nvPr/>
        </p:nvSpPr>
        <p:spPr>
          <a:xfrm>
            <a:off x="3976404" y="1346342"/>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cxnSp>
        <p:nvCxnSpPr>
          <p:cNvPr id="22" name="Straight Connector 21">
            <a:extLst>
              <a:ext uri="{FF2B5EF4-FFF2-40B4-BE49-F238E27FC236}">
                <a16:creationId xmlns:a16="http://schemas.microsoft.com/office/drawing/2014/main" id="{1648FF30-5E35-4C7C-9701-2F8109BC8064}"/>
              </a:ext>
            </a:extLst>
          </p:cNvPr>
          <p:cNvCxnSpPr>
            <a:cxnSpLocks/>
          </p:cNvCxnSpPr>
          <p:nvPr/>
        </p:nvCxnSpPr>
        <p:spPr>
          <a:xfrm>
            <a:off x="4080653" y="4023196"/>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4D56D1D8-A61F-4DAF-A34F-08D7E3802331}"/>
              </a:ext>
            </a:extLst>
          </p:cNvPr>
          <p:cNvSpPr txBox="1"/>
          <p:nvPr/>
        </p:nvSpPr>
        <p:spPr>
          <a:xfrm>
            <a:off x="3910580" y="4113114"/>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24" name="Straight Connector 23">
            <a:extLst>
              <a:ext uri="{FF2B5EF4-FFF2-40B4-BE49-F238E27FC236}">
                <a16:creationId xmlns:a16="http://schemas.microsoft.com/office/drawing/2014/main" id="{4CA58525-D744-4CE4-88A1-8B12EFB29400}"/>
              </a:ext>
            </a:extLst>
          </p:cNvPr>
          <p:cNvCxnSpPr>
            <a:cxnSpLocks/>
          </p:cNvCxnSpPr>
          <p:nvPr/>
        </p:nvCxnSpPr>
        <p:spPr>
          <a:xfrm flipH="1" flipV="1">
            <a:off x="3921829" y="2869389"/>
            <a:ext cx="164464" cy="1203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1C0BB94-95F1-4663-9988-C421FAD70F14}"/>
              </a:ext>
            </a:extLst>
          </p:cNvPr>
          <p:cNvSpPr txBox="1"/>
          <p:nvPr/>
        </p:nvSpPr>
        <p:spPr>
          <a:xfrm>
            <a:off x="3314499" y="2600750"/>
            <a:ext cx="792834" cy="307777"/>
          </a:xfrm>
          <a:prstGeom prst="rect">
            <a:avLst/>
          </a:prstGeom>
          <a:noFill/>
        </p:spPr>
        <p:txBody>
          <a:bodyPr wrap="square" rtlCol="0">
            <a:spAutoFit/>
          </a:bodyPr>
          <a:lstStyle/>
          <a:p>
            <a:r>
              <a:rPr lang="en-US" sz="1400" b="1" i="1" dirty="0">
                <a:solidFill>
                  <a:srgbClr val="7030A0"/>
                </a:solidFill>
                <a:latin typeface="Times New Roman" panose="02020603050405020304" pitchFamily="18" charset="0"/>
                <a:cs typeface="Times New Roman" panose="02020603050405020304" pitchFamily="18" charset="0"/>
              </a:rPr>
              <a:t>Node B</a:t>
            </a:r>
            <a:r>
              <a:rPr lang="en-US" sz="1400" b="1" i="1" baseline="-25000" dirty="0">
                <a:solidFill>
                  <a:srgbClr val="7030A0"/>
                </a:solidFill>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38EA77E4-A6B9-483C-B1F9-D35E053F5701}"/>
                  </a:ext>
                </a:extLst>
              </p:cNvPr>
              <p:cNvSpPr txBox="1"/>
              <p:nvPr/>
            </p:nvSpPr>
            <p:spPr>
              <a:xfrm>
                <a:off x="7049575" y="4578071"/>
                <a:ext cx="220887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𝑐𝑐</m:t>
                          </m:r>
                        </m:sub>
                      </m:sSub>
                      <m:r>
                        <a:rPr lang="en-US" sz="280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𝐷</m:t>
                          </m:r>
                        </m:sub>
                      </m:sSub>
                    </m:oMath>
                  </m:oMathPara>
                </a14:m>
                <a:endParaRPr lang="en-US" sz="2800" dirty="0"/>
              </a:p>
            </p:txBody>
          </p:sp>
        </mc:Choice>
        <mc:Fallback xmlns="">
          <p:sp>
            <p:nvSpPr>
              <p:cNvPr id="26" name="TextBox 25">
                <a:extLst>
                  <a:ext uri="{FF2B5EF4-FFF2-40B4-BE49-F238E27FC236}">
                    <a16:creationId xmlns:a16="http://schemas.microsoft.com/office/drawing/2014/main" id="{38EA77E4-A6B9-483C-B1F9-D35E053F5701}"/>
                  </a:ext>
                </a:extLst>
              </p:cNvPr>
              <p:cNvSpPr txBox="1">
                <a:spLocks noRot="1" noChangeAspect="1" noMove="1" noResize="1" noEditPoints="1" noAdjustHandles="1" noChangeArrowheads="1" noChangeShapeType="1" noTextEdit="1"/>
              </p:cNvSpPr>
              <p:nvPr/>
            </p:nvSpPr>
            <p:spPr>
              <a:xfrm>
                <a:off x="7049575" y="4578071"/>
                <a:ext cx="2208874" cy="430887"/>
              </a:xfrm>
              <a:prstGeom prst="rect">
                <a:avLst/>
              </a:prstGeom>
              <a:blipFill>
                <a:blip r:embed="rId4"/>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46F568DD-0CAA-4099-97D4-82C899203535}"/>
              </a:ext>
            </a:extLst>
          </p:cNvPr>
          <p:cNvSpPr txBox="1"/>
          <p:nvPr/>
        </p:nvSpPr>
        <p:spPr>
          <a:xfrm>
            <a:off x="1868923" y="4536053"/>
            <a:ext cx="5174865" cy="646331"/>
          </a:xfrm>
          <a:prstGeom prst="rect">
            <a:avLst/>
          </a:prstGeom>
          <a:noFill/>
        </p:spPr>
        <p:txBody>
          <a:bodyPr wrap="square" rtlCol="0">
            <a:spAutoFit/>
          </a:bodyPr>
          <a:lstStyle/>
          <a:p>
            <a:r>
              <a:rPr lang="en-US" dirty="0">
                <a:latin typeface="Segoe Condensed" panose="020B0606040200020203" pitchFamily="34" charset="0"/>
              </a:rPr>
              <a:t>From </a:t>
            </a:r>
            <a:r>
              <a:rPr lang="en-US" b="1" dirty="0">
                <a:latin typeface="Segoe Condensed" panose="020B0606040200020203" pitchFamily="34" charset="0"/>
              </a:rPr>
              <a:t>Kirchhoff’s Voltage Law </a:t>
            </a:r>
            <a:r>
              <a:rPr lang="en-US" dirty="0">
                <a:latin typeface="Segoe Condensed" panose="020B0606040200020203" pitchFamily="34" charset="0"/>
              </a:rPr>
              <a:t>we know that the sum of all voltages in a closed loop in a circuit equals zero:</a:t>
            </a:r>
          </a:p>
        </p:txBody>
      </p:sp>
      <p:sp>
        <p:nvSpPr>
          <p:cNvPr id="28" name="Freeform: Shape 27">
            <a:extLst>
              <a:ext uri="{FF2B5EF4-FFF2-40B4-BE49-F238E27FC236}">
                <a16:creationId xmlns:a16="http://schemas.microsoft.com/office/drawing/2014/main" id="{89F35D4D-A3E4-4D4E-9F6A-F8416BE796CF}"/>
              </a:ext>
            </a:extLst>
          </p:cNvPr>
          <p:cNvSpPr/>
          <p:nvPr/>
        </p:nvSpPr>
        <p:spPr>
          <a:xfrm>
            <a:off x="7729312" y="1723561"/>
            <a:ext cx="2249032" cy="838601"/>
          </a:xfrm>
          <a:custGeom>
            <a:avLst/>
            <a:gdLst>
              <a:gd name="connsiteX0" fmla="*/ 0 w 2504049"/>
              <a:gd name="connsiteY0" fmla="*/ 595533 h 600222"/>
              <a:gd name="connsiteX1" fmla="*/ 0 w 2504049"/>
              <a:gd name="connsiteY1" fmla="*/ 0 h 600222"/>
              <a:gd name="connsiteX2" fmla="*/ 2504049 w 2504049"/>
              <a:gd name="connsiteY2" fmla="*/ 0 h 600222"/>
              <a:gd name="connsiteX3" fmla="*/ 2504049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504049"/>
              <a:gd name="connsiteY0" fmla="*/ 595533 h 600222"/>
              <a:gd name="connsiteX1" fmla="*/ 0 w 2504049"/>
              <a:gd name="connsiteY1" fmla="*/ 0 h 600222"/>
              <a:gd name="connsiteX2" fmla="*/ 2504049 w 2504049"/>
              <a:gd name="connsiteY2" fmla="*/ 0 h 600222"/>
              <a:gd name="connsiteX3" fmla="*/ 2485292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485292"/>
              <a:gd name="connsiteY0" fmla="*/ 595533 h 600222"/>
              <a:gd name="connsiteX1" fmla="*/ 0 w 2485292"/>
              <a:gd name="connsiteY1" fmla="*/ 0 h 600222"/>
              <a:gd name="connsiteX2" fmla="*/ 2485292 w 2485292"/>
              <a:gd name="connsiteY2" fmla="*/ 0 h 600222"/>
              <a:gd name="connsiteX3" fmla="*/ 2485292 w 2485292"/>
              <a:gd name="connsiteY3" fmla="*/ 426720 h 600222"/>
              <a:gd name="connsiteX4" fmla="*/ 2227384 w 2485292"/>
              <a:gd name="connsiteY4" fmla="*/ 426720 h 600222"/>
              <a:gd name="connsiteX5" fmla="*/ 2227384 w 2485292"/>
              <a:gd name="connsiteY5" fmla="*/ 225083 h 600222"/>
              <a:gd name="connsiteX6" fmla="*/ 248529 w 2485292"/>
              <a:gd name="connsiteY6" fmla="*/ 225083 h 600222"/>
              <a:gd name="connsiteX7" fmla="*/ 248529 w 2485292"/>
              <a:gd name="connsiteY7" fmla="*/ 600222 h 600222"/>
              <a:gd name="connsiteX8" fmla="*/ 0 w 2485292"/>
              <a:gd name="connsiteY8" fmla="*/ 595533 h 600222"/>
              <a:gd name="connsiteX0" fmla="*/ 6395 w 2485292"/>
              <a:gd name="connsiteY0" fmla="*/ 838601 h 838601"/>
              <a:gd name="connsiteX1" fmla="*/ 0 w 2485292"/>
              <a:gd name="connsiteY1" fmla="*/ 0 h 838601"/>
              <a:gd name="connsiteX2" fmla="*/ 2485292 w 2485292"/>
              <a:gd name="connsiteY2" fmla="*/ 0 h 838601"/>
              <a:gd name="connsiteX3" fmla="*/ 2485292 w 2485292"/>
              <a:gd name="connsiteY3" fmla="*/ 426720 h 838601"/>
              <a:gd name="connsiteX4" fmla="*/ 2227384 w 2485292"/>
              <a:gd name="connsiteY4" fmla="*/ 426720 h 838601"/>
              <a:gd name="connsiteX5" fmla="*/ 2227384 w 2485292"/>
              <a:gd name="connsiteY5" fmla="*/ 225083 h 838601"/>
              <a:gd name="connsiteX6" fmla="*/ 248529 w 2485292"/>
              <a:gd name="connsiteY6" fmla="*/ 225083 h 838601"/>
              <a:gd name="connsiteX7" fmla="*/ 248529 w 2485292"/>
              <a:gd name="connsiteY7" fmla="*/ 600222 h 838601"/>
              <a:gd name="connsiteX8" fmla="*/ 6395 w 2485292"/>
              <a:gd name="connsiteY8" fmla="*/ 838601 h 838601"/>
              <a:gd name="connsiteX0" fmla="*/ 6395 w 2485292"/>
              <a:gd name="connsiteY0" fmla="*/ 838601 h 838601"/>
              <a:gd name="connsiteX1" fmla="*/ 0 w 2485292"/>
              <a:gd name="connsiteY1" fmla="*/ 0 h 838601"/>
              <a:gd name="connsiteX2" fmla="*/ 2485292 w 2485292"/>
              <a:gd name="connsiteY2" fmla="*/ 0 h 838601"/>
              <a:gd name="connsiteX3" fmla="*/ 2485292 w 2485292"/>
              <a:gd name="connsiteY3" fmla="*/ 426720 h 838601"/>
              <a:gd name="connsiteX4" fmla="*/ 2227384 w 2485292"/>
              <a:gd name="connsiteY4" fmla="*/ 426720 h 838601"/>
              <a:gd name="connsiteX5" fmla="*/ 2227384 w 2485292"/>
              <a:gd name="connsiteY5" fmla="*/ 225083 h 838601"/>
              <a:gd name="connsiteX6" fmla="*/ 248529 w 2485292"/>
              <a:gd name="connsiteY6" fmla="*/ 225083 h 838601"/>
              <a:gd name="connsiteX7" fmla="*/ 248529 w 2485292"/>
              <a:gd name="connsiteY7" fmla="*/ 831715 h 838601"/>
              <a:gd name="connsiteX8" fmla="*/ 6395 w 2485292"/>
              <a:gd name="connsiteY8" fmla="*/ 838601 h 83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292" h="838601">
                <a:moveTo>
                  <a:pt x="6395" y="838601"/>
                </a:moveTo>
                <a:cubicBezTo>
                  <a:pt x="4263" y="559067"/>
                  <a:pt x="2132" y="279534"/>
                  <a:pt x="0" y="0"/>
                </a:cubicBezTo>
                <a:lnTo>
                  <a:pt x="2485292" y="0"/>
                </a:lnTo>
                <a:lnTo>
                  <a:pt x="2485292" y="426720"/>
                </a:lnTo>
                <a:lnTo>
                  <a:pt x="2227384" y="426720"/>
                </a:lnTo>
                <a:lnTo>
                  <a:pt x="2227384" y="225083"/>
                </a:lnTo>
                <a:lnTo>
                  <a:pt x="248529" y="225083"/>
                </a:lnTo>
                <a:lnTo>
                  <a:pt x="248529" y="831715"/>
                </a:lnTo>
                <a:lnTo>
                  <a:pt x="6395" y="838601"/>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A334D-9029-4419-8197-1864795C4EAF}"/>
              </a:ext>
            </a:extLst>
          </p:cNvPr>
          <p:cNvSpPr/>
          <p:nvPr/>
        </p:nvSpPr>
        <p:spPr>
          <a:xfrm>
            <a:off x="9774818" y="2631495"/>
            <a:ext cx="225708" cy="600222"/>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0" name="Freeform: Shape 29">
            <a:extLst>
              <a:ext uri="{FF2B5EF4-FFF2-40B4-BE49-F238E27FC236}">
                <a16:creationId xmlns:a16="http://schemas.microsoft.com/office/drawing/2014/main" id="{8D46419C-65CE-4918-9F54-B851B00B3DFC}"/>
              </a:ext>
            </a:extLst>
          </p:cNvPr>
          <p:cNvSpPr/>
          <p:nvPr/>
        </p:nvSpPr>
        <p:spPr>
          <a:xfrm>
            <a:off x="7736857" y="3019788"/>
            <a:ext cx="2257494" cy="1017543"/>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 name="connsiteX0" fmla="*/ 0 w 2031167"/>
              <a:gd name="connsiteY0" fmla="*/ 822500 h 1840043"/>
              <a:gd name="connsiteX1" fmla="*/ 0 w 2031167"/>
              <a:gd name="connsiteY1" fmla="*/ 1840043 h 1840043"/>
              <a:gd name="connsiteX2" fmla="*/ 2031167 w 2031167"/>
              <a:gd name="connsiteY2" fmla="*/ 1840043 h 1840043"/>
              <a:gd name="connsiteX3" fmla="*/ 2031167 w 2031167"/>
              <a:gd name="connsiteY3" fmla="*/ 1487774 h 1840043"/>
              <a:gd name="connsiteX4" fmla="*/ 1813810 w 2031167"/>
              <a:gd name="connsiteY4" fmla="*/ 1487774 h 1840043"/>
              <a:gd name="connsiteX5" fmla="*/ 1813810 w 2031167"/>
              <a:gd name="connsiteY5" fmla="*/ 1645171 h 1840043"/>
              <a:gd name="connsiteX6" fmla="*/ 168639 w 2031167"/>
              <a:gd name="connsiteY6" fmla="*/ 1645171 h 1840043"/>
              <a:gd name="connsiteX7" fmla="*/ 172386 w 2031167"/>
              <a:gd name="connsiteY7" fmla="*/ 0 h 1840043"/>
              <a:gd name="connsiteX8" fmla="*/ 0 w 2031167"/>
              <a:gd name="connsiteY8" fmla="*/ 822500 h 18400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80384 w 2031167"/>
              <a:gd name="connsiteY7" fmla="*/ 12183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56391 w 2031167"/>
              <a:gd name="connsiteY7" fmla="*/ 7494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92631 w 2031167"/>
              <a:gd name="connsiteY6" fmla="*/ 794535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76636 w 2031167"/>
              <a:gd name="connsiteY6" fmla="*/ 803913 h 1017543"/>
              <a:gd name="connsiteX7" fmla="*/ 176384 w 2031167"/>
              <a:gd name="connsiteY7" fmla="*/ 2805 h 1017543"/>
              <a:gd name="connsiteX8" fmla="*/ 0 w 2031167"/>
              <a:gd name="connsiteY8" fmla="*/ 0 h 1017543"/>
              <a:gd name="connsiteX0" fmla="*/ 0 w 2051161"/>
              <a:gd name="connsiteY0" fmla="*/ 0 h 1017543"/>
              <a:gd name="connsiteX1" fmla="*/ 0 w 2051161"/>
              <a:gd name="connsiteY1" fmla="*/ 1017543 h 1017543"/>
              <a:gd name="connsiteX2" fmla="*/ 2031167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57797 w 2051161"/>
              <a:gd name="connsiteY5" fmla="*/ 827360 h 1017543"/>
              <a:gd name="connsiteX6" fmla="*/ 176636 w 2051161"/>
              <a:gd name="connsiteY6" fmla="*/ 803913 h 1017543"/>
              <a:gd name="connsiteX7" fmla="*/ 176384 w 2051161"/>
              <a:gd name="connsiteY7" fmla="*/ 2805 h 1017543"/>
              <a:gd name="connsiteX8" fmla="*/ 0 w 2051161"/>
              <a:gd name="connsiteY8" fmla="*/ 0 h 1017543"/>
              <a:gd name="connsiteX0" fmla="*/ 0 w 2079152"/>
              <a:gd name="connsiteY0" fmla="*/ 0 h 1017543"/>
              <a:gd name="connsiteX1" fmla="*/ 0 w 2079152"/>
              <a:gd name="connsiteY1" fmla="*/ 1017543 h 1017543"/>
              <a:gd name="connsiteX2" fmla="*/ 2051161 w 2079152"/>
              <a:gd name="connsiteY2" fmla="*/ 1017543 h 1017543"/>
              <a:gd name="connsiteX3" fmla="*/ 2079152 w 2079152"/>
              <a:gd name="connsiteY3" fmla="*/ 637138 h 1017543"/>
              <a:gd name="connsiteX4" fmla="*/ 1865794 w 2079152"/>
              <a:gd name="connsiteY4" fmla="*/ 665274 h 1017543"/>
              <a:gd name="connsiteX5" fmla="*/ 1857797 w 2079152"/>
              <a:gd name="connsiteY5" fmla="*/ 827360 h 1017543"/>
              <a:gd name="connsiteX6" fmla="*/ 176636 w 2079152"/>
              <a:gd name="connsiteY6" fmla="*/ 803913 h 1017543"/>
              <a:gd name="connsiteX7" fmla="*/ 176384 w 2079152"/>
              <a:gd name="connsiteY7" fmla="*/ 2805 h 1017543"/>
              <a:gd name="connsiteX8" fmla="*/ 0 w 2079152"/>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65794 w 2083151"/>
              <a:gd name="connsiteY4" fmla="*/ 665274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81789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151" h="1017543">
                <a:moveTo>
                  <a:pt x="0" y="0"/>
                </a:moveTo>
                <a:lnTo>
                  <a:pt x="0" y="1017543"/>
                </a:lnTo>
                <a:lnTo>
                  <a:pt x="2083151" y="1017543"/>
                </a:lnTo>
                <a:lnTo>
                  <a:pt x="2079152" y="637138"/>
                </a:lnTo>
                <a:lnTo>
                  <a:pt x="1885788" y="627760"/>
                </a:lnTo>
                <a:lnTo>
                  <a:pt x="1881789" y="827360"/>
                </a:lnTo>
                <a:lnTo>
                  <a:pt x="176636" y="803913"/>
                </a:lnTo>
                <a:cubicBezTo>
                  <a:pt x="179218" y="530624"/>
                  <a:pt x="173802" y="276094"/>
                  <a:pt x="176384" y="2805"/>
                </a:cubicBez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C7BBD55C-1197-4A83-9600-4D1A3B34BA3E}"/>
              </a:ext>
            </a:extLst>
          </p:cNvPr>
          <p:cNvCxnSpPr>
            <a:cxnSpLocks/>
          </p:cNvCxnSpPr>
          <p:nvPr/>
        </p:nvCxnSpPr>
        <p:spPr>
          <a:xfrm flipH="1">
            <a:off x="9910785" y="1557491"/>
            <a:ext cx="47484" cy="127026"/>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90B03CE1-E974-4315-B6B6-1A516A88A4CA}"/>
              </a:ext>
            </a:extLst>
          </p:cNvPr>
          <p:cNvSpPr txBox="1"/>
          <p:nvPr/>
        </p:nvSpPr>
        <p:spPr>
          <a:xfrm>
            <a:off x="9697012" y="1290113"/>
            <a:ext cx="792834" cy="307777"/>
          </a:xfrm>
          <a:prstGeom prst="rect">
            <a:avLst/>
          </a:prstGeom>
          <a:noFill/>
        </p:spPr>
        <p:txBody>
          <a:bodyPr wrap="square" rtlCol="0">
            <a:spAutoFit/>
          </a:bodyPr>
          <a:lstStyle/>
          <a:p>
            <a:r>
              <a:rPr lang="en-US" sz="1400" b="1" i="1" dirty="0">
                <a:solidFill>
                  <a:srgbClr val="C00000"/>
                </a:solidFill>
                <a:latin typeface="Times New Roman" panose="02020603050405020304" pitchFamily="18" charset="0"/>
                <a:cs typeface="Times New Roman" panose="02020603050405020304" pitchFamily="18" charset="0"/>
              </a:rPr>
              <a:t>Node A</a:t>
            </a:r>
            <a:r>
              <a:rPr lang="en-US" sz="1400" b="1" i="1" baseline="-25000" dirty="0">
                <a:solidFill>
                  <a:srgbClr val="C00000"/>
                </a:solidFill>
                <a:latin typeface="Times New Roman" panose="02020603050405020304" pitchFamily="18" charset="0"/>
                <a:cs typeface="Times New Roman" panose="02020603050405020304" pitchFamily="18" charset="0"/>
              </a:rPr>
              <a:t> </a:t>
            </a:r>
          </a:p>
        </p:txBody>
      </p:sp>
      <p:cxnSp>
        <p:nvCxnSpPr>
          <p:cNvPr id="33" name="Straight Connector 32">
            <a:extLst>
              <a:ext uri="{FF2B5EF4-FFF2-40B4-BE49-F238E27FC236}">
                <a16:creationId xmlns:a16="http://schemas.microsoft.com/office/drawing/2014/main" id="{91710DD9-3FF4-4706-95AB-7B7959E4FE22}"/>
              </a:ext>
            </a:extLst>
          </p:cNvPr>
          <p:cNvCxnSpPr>
            <a:cxnSpLocks/>
          </p:cNvCxnSpPr>
          <p:nvPr/>
        </p:nvCxnSpPr>
        <p:spPr>
          <a:xfrm>
            <a:off x="9801261" y="4065348"/>
            <a:ext cx="84906" cy="1428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E1B62D99-4733-4370-AA0F-072CEA533B5F}"/>
              </a:ext>
            </a:extLst>
          </p:cNvPr>
          <p:cNvSpPr txBox="1"/>
          <p:nvPr/>
        </p:nvSpPr>
        <p:spPr>
          <a:xfrm>
            <a:off x="9631188" y="4155266"/>
            <a:ext cx="1873250" cy="307777"/>
          </a:xfrm>
          <a:prstGeom prst="rect">
            <a:avLst/>
          </a:prstGeom>
          <a:noFill/>
        </p:spPr>
        <p:txBody>
          <a:bodyPr wrap="square" rtlCol="0">
            <a:spAutoFit/>
          </a:bodyPr>
          <a:lstStyle/>
          <a:p>
            <a:r>
              <a:rPr lang="en-US" sz="1400" b="1" i="1" dirty="0">
                <a:latin typeface="Times New Roman" panose="02020603050405020304" pitchFamily="18" charset="0"/>
                <a:cs typeface="Times New Roman" panose="02020603050405020304" pitchFamily="18" charset="0"/>
              </a:rPr>
              <a:t>Node C</a:t>
            </a:r>
            <a:endParaRPr lang="en-US" sz="1400" b="1" i="1" baseline="-25000" dirty="0">
              <a:latin typeface="Times New Roman" panose="02020603050405020304" pitchFamily="18" charset="0"/>
              <a:cs typeface="Times New Roman" panose="02020603050405020304" pitchFamily="18" charset="0"/>
            </a:endParaRPr>
          </a:p>
        </p:txBody>
      </p:sp>
      <p:cxnSp>
        <p:nvCxnSpPr>
          <p:cNvPr id="35" name="Straight Connector 34">
            <a:extLst>
              <a:ext uri="{FF2B5EF4-FFF2-40B4-BE49-F238E27FC236}">
                <a16:creationId xmlns:a16="http://schemas.microsoft.com/office/drawing/2014/main" id="{74A22830-7811-4CC9-8EAF-6B8D4750D443}"/>
              </a:ext>
            </a:extLst>
          </p:cNvPr>
          <p:cNvCxnSpPr>
            <a:cxnSpLocks/>
          </p:cNvCxnSpPr>
          <p:nvPr/>
        </p:nvCxnSpPr>
        <p:spPr>
          <a:xfrm flipH="1" flipV="1">
            <a:off x="9547126" y="2807224"/>
            <a:ext cx="164464" cy="120388"/>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9F43309B-09B3-46BB-AABB-E3079487416D}"/>
              </a:ext>
            </a:extLst>
          </p:cNvPr>
          <p:cNvSpPr txBox="1"/>
          <p:nvPr/>
        </p:nvSpPr>
        <p:spPr>
          <a:xfrm>
            <a:off x="8939796" y="2538585"/>
            <a:ext cx="792834" cy="307777"/>
          </a:xfrm>
          <a:prstGeom prst="rect">
            <a:avLst/>
          </a:prstGeom>
          <a:noFill/>
        </p:spPr>
        <p:txBody>
          <a:bodyPr wrap="square" rtlCol="0">
            <a:spAutoFit/>
          </a:bodyPr>
          <a:lstStyle/>
          <a:p>
            <a:r>
              <a:rPr lang="en-US" sz="1400" b="1" i="1" dirty="0">
                <a:solidFill>
                  <a:srgbClr val="7030A0"/>
                </a:solidFill>
                <a:latin typeface="Times New Roman" panose="02020603050405020304" pitchFamily="18" charset="0"/>
                <a:cs typeface="Times New Roman" panose="02020603050405020304" pitchFamily="18" charset="0"/>
              </a:rPr>
              <a:t>Node B</a:t>
            </a:r>
            <a:r>
              <a:rPr lang="en-US" sz="1400" b="1" i="1" baseline="-25000" dirty="0">
                <a:solidFill>
                  <a:srgbClr val="7030A0"/>
                </a:solidFill>
                <a:latin typeface="Times New Roman" panose="02020603050405020304" pitchFamily="18" charset="0"/>
                <a:cs typeface="Times New Roman" panose="02020603050405020304" pitchFamily="18" charset="0"/>
              </a:rPr>
              <a:t> </a:t>
            </a:r>
          </a:p>
        </p:txBody>
      </p:sp>
      <p:grpSp>
        <p:nvGrpSpPr>
          <p:cNvPr id="67" name="Group 66">
            <a:extLst>
              <a:ext uri="{FF2B5EF4-FFF2-40B4-BE49-F238E27FC236}">
                <a16:creationId xmlns:a16="http://schemas.microsoft.com/office/drawing/2014/main" id="{81A76ABF-2ED1-4DC4-AA7B-0274ABE47EBD}"/>
              </a:ext>
            </a:extLst>
          </p:cNvPr>
          <p:cNvGrpSpPr/>
          <p:nvPr/>
        </p:nvGrpSpPr>
        <p:grpSpPr>
          <a:xfrm>
            <a:off x="10765947" y="1985916"/>
            <a:ext cx="168634" cy="809717"/>
            <a:chOff x="5065402" y="2434488"/>
            <a:chExt cx="168634" cy="809717"/>
          </a:xfrm>
        </p:grpSpPr>
        <p:sp>
          <p:nvSpPr>
            <p:cNvPr id="68" name="Right Brace 67">
              <a:extLst>
                <a:ext uri="{FF2B5EF4-FFF2-40B4-BE49-F238E27FC236}">
                  <a16:creationId xmlns:a16="http://schemas.microsoft.com/office/drawing/2014/main" id="{386E73AD-04EF-4E33-8167-8D004CDEAB9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123B1103-D2CD-4ECE-BB08-A07B4E56197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0" name="TextBox 69">
              <a:extLst>
                <a:ext uri="{FF2B5EF4-FFF2-40B4-BE49-F238E27FC236}">
                  <a16:creationId xmlns:a16="http://schemas.microsoft.com/office/drawing/2014/main" id="{E0264408-5011-4964-A729-C0E7CEFDB4ED}"/>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1" name="TextBox 70">
            <a:extLst>
              <a:ext uri="{FF2B5EF4-FFF2-40B4-BE49-F238E27FC236}">
                <a16:creationId xmlns:a16="http://schemas.microsoft.com/office/drawing/2014/main" id="{1C26C20C-4B81-463B-9FF9-73CE8B6A014C}"/>
              </a:ext>
            </a:extLst>
          </p:cNvPr>
          <p:cNvSpPr txBox="1"/>
          <p:nvPr/>
        </p:nvSpPr>
        <p:spPr>
          <a:xfrm>
            <a:off x="10899783" y="2170454"/>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72" name="Group 71">
            <a:extLst>
              <a:ext uri="{FF2B5EF4-FFF2-40B4-BE49-F238E27FC236}">
                <a16:creationId xmlns:a16="http://schemas.microsoft.com/office/drawing/2014/main" id="{88925A8B-70E2-4A60-9811-267EE19FEA0A}"/>
              </a:ext>
            </a:extLst>
          </p:cNvPr>
          <p:cNvGrpSpPr/>
          <p:nvPr/>
        </p:nvGrpSpPr>
        <p:grpSpPr>
          <a:xfrm>
            <a:off x="10765947" y="3008890"/>
            <a:ext cx="168634" cy="809717"/>
            <a:chOff x="5065402" y="2434488"/>
            <a:chExt cx="168634" cy="809717"/>
          </a:xfrm>
        </p:grpSpPr>
        <p:sp>
          <p:nvSpPr>
            <p:cNvPr id="73" name="Right Brace 72">
              <a:extLst>
                <a:ext uri="{FF2B5EF4-FFF2-40B4-BE49-F238E27FC236}">
                  <a16:creationId xmlns:a16="http://schemas.microsoft.com/office/drawing/2014/main" id="{9AEE23ED-DC14-4A25-A528-6B1E1F2F33D4}"/>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D1791681-4341-472A-A257-6004231E9484}"/>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5" name="TextBox 74">
              <a:extLst>
                <a:ext uri="{FF2B5EF4-FFF2-40B4-BE49-F238E27FC236}">
                  <a16:creationId xmlns:a16="http://schemas.microsoft.com/office/drawing/2014/main" id="{E3452F7B-5F2B-4902-A037-38A2E394A96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76" name="Group 75">
            <a:extLst>
              <a:ext uri="{FF2B5EF4-FFF2-40B4-BE49-F238E27FC236}">
                <a16:creationId xmlns:a16="http://schemas.microsoft.com/office/drawing/2014/main" id="{B8CFFA19-3444-4E81-8960-6A5F6079DAB3}"/>
              </a:ext>
            </a:extLst>
          </p:cNvPr>
          <p:cNvGrpSpPr/>
          <p:nvPr/>
        </p:nvGrpSpPr>
        <p:grpSpPr>
          <a:xfrm>
            <a:off x="11335804" y="1699070"/>
            <a:ext cx="168634" cy="2376356"/>
            <a:chOff x="5065402" y="2413035"/>
            <a:chExt cx="168634" cy="2376356"/>
          </a:xfrm>
        </p:grpSpPr>
        <p:sp>
          <p:nvSpPr>
            <p:cNvPr id="77" name="Right Brace 76">
              <a:extLst>
                <a:ext uri="{FF2B5EF4-FFF2-40B4-BE49-F238E27FC236}">
                  <a16:creationId xmlns:a16="http://schemas.microsoft.com/office/drawing/2014/main" id="{840B9983-7697-48AD-9355-0B79FD651AEE}"/>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3824140A-3F3F-4320-9353-F366C4F4DF82}"/>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9" name="TextBox 78">
              <a:extLst>
                <a:ext uri="{FF2B5EF4-FFF2-40B4-BE49-F238E27FC236}">
                  <a16:creationId xmlns:a16="http://schemas.microsoft.com/office/drawing/2014/main" id="{7E9EC3C2-16E6-4518-98E2-850101A76593}"/>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0" name="TextBox 79">
            <a:extLst>
              <a:ext uri="{FF2B5EF4-FFF2-40B4-BE49-F238E27FC236}">
                <a16:creationId xmlns:a16="http://schemas.microsoft.com/office/drawing/2014/main" id="{07EA06D3-1A3F-46EB-816A-EF907A0C880A}"/>
              </a:ext>
            </a:extLst>
          </p:cNvPr>
          <p:cNvSpPr txBox="1"/>
          <p:nvPr/>
        </p:nvSpPr>
        <p:spPr>
          <a:xfrm>
            <a:off x="10899783" y="3211059"/>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81" name="TextBox 80">
            <a:extLst>
              <a:ext uri="{FF2B5EF4-FFF2-40B4-BE49-F238E27FC236}">
                <a16:creationId xmlns:a16="http://schemas.microsoft.com/office/drawing/2014/main" id="{B4E891EC-92DF-4D16-A37D-84865F6BDB3E}"/>
              </a:ext>
            </a:extLst>
          </p:cNvPr>
          <p:cNvSpPr txBox="1"/>
          <p:nvPr/>
        </p:nvSpPr>
        <p:spPr>
          <a:xfrm>
            <a:off x="11504438" y="2658375"/>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82" name="Group 81">
            <a:extLst>
              <a:ext uri="{FF2B5EF4-FFF2-40B4-BE49-F238E27FC236}">
                <a16:creationId xmlns:a16="http://schemas.microsoft.com/office/drawing/2014/main" id="{6E5B833D-E8BE-40AA-9F2B-183272BA6266}"/>
              </a:ext>
            </a:extLst>
          </p:cNvPr>
          <p:cNvGrpSpPr/>
          <p:nvPr/>
        </p:nvGrpSpPr>
        <p:grpSpPr>
          <a:xfrm>
            <a:off x="5036175" y="2105351"/>
            <a:ext cx="168634" cy="809717"/>
            <a:chOff x="5065402" y="2434488"/>
            <a:chExt cx="168634" cy="809717"/>
          </a:xfrm>
        </p:grpSpPr>
        <p:sp>
          <p:nvSpPr>
            <p:cNvPr id="83" name="Right Brace 82">
              <a:extLst>
                <a:ext uri="{FF2B5EF4-FFF2-40B4-BE49-F238E27FC236}">
                  <a16:creationId xmlns:a16="http://schemas.microsoft.com/office/drawing/2014/main" id="{944D4D13-95B2-4398-95B1-989BF8424BE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A0F7C326-61D5-4F39-A711-3C047E2E2A6E}"/>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5" name="TextBox 84">
              <a:extLst>
                <a:ext uri="{FF2B5EF4-FFF2-40B4-BE49-F238E27FC236}">
                  <a16:creationId xmlns:a16="http://schemas.microsoft.com/office/drawing/2014/main" id="{A46957F4-73C1-47A9-BDCA-11C4FA0289B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6" name="TextBox 85">
            <a:extLst>
              <a:ext uri="{FF2B5EF4-FFF2-40B4-BE49-F238E27FC236}">
                <a16:creationId xmlns:a16="http://schemas.microsoft.com/office/drawing/2014/main" id="{2067D3B3-3FB2-4ECA-A8DD-6A3B95CBC227}"/>
              </a:ext>
            </a:extLst>
          </p:cNvPr>
          <p:cNvSpPr txBox="1"/>
          <p:nvPr/>
        </p:nvSpPr>
        <p:spPr>
          <a:xfrm>
            <a:off x="5170011" y="2289889"/>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87" name="Group 86">
            <a:extLst>
              <a:ext uri="{FF2B5EF4-FFF2-40B4-BE49-F238E27FC236}">
                <a16:creationId xmlns:a16="http://schemas.microsoft.com/office/drawing/2014/main" id="{A86A3CE9-7312-46DA-AEBD-41F104DABFC7}"/>
              </a:ext>
            </a:extLst>
          </p:cNvPr>
          <p:cNvGrpSpPr/>
          <p:nvPr/>
        </p:nvGrpSpPr>
        <p:grpSpPr>
          <a:xfrm>
            <a:off x="5036175" y="2919985"/>
            <a:ext cx="168634" cy="809717"/>
            <a:chOff x="5065402" y="2434488"/>
            <a:chExt cx="168634" cy="809717"/>
          </a:xfrm>
        </p:grpSpPr>
        <p:sp>
          <p:nvSpPr>
            <p:cNvPr id="88" name="Right Brace 87">
              <a:extLst>
                <a:ext uri="{FF2B5EF4-FFF2-40B4-BE49-F238E27FC236}">
                  <a16:creationId xmlns:a16="http://schemas.microsoft.com/office/drawing/2014/main" id="{CB1A9F4D-AEE7-4131-9BC1-A50227632FEF}"/>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B40A35FE-1F74-4B6C-8F7F-2D497B8E0BDB}"/>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0" name="TextBox 89">
              <a:extLst>
                <a:ext uri="{FF2B5EF4-FFF2-40B4-BE49-F238E27FC236}">
                  <a16:creationId xmlns:a16="http://schemas.microsoft.com/office/drawing/2014/main" id="{A18E7C8C-3803-4DC0-83CC-B972A0936FB4}"/>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91" name="Group 90">
            <a:extLst>
              <a:ext uri="{FF2B5EF4-FFF2-40B4-BE49-F238E27FC236}">
                <a16:creationId xmlns:a16="http://schemas.microsoft.com/office/drawing/2014/main" id="{4E4797C6-E1B8-45C5-94E0-015CC73BE75B}"/>
              </a:ext>
            </a:extLst>
          </p:cNvPr>
          <p:cNvGrpSpPr/>
          <p:nvPr/>
        </p:nvGrpSpPr>
        <p:grpSpPr>
          <a:xfrm>
            <a:off x="5606032" y="1662248"/>
            <a:ext cx="168634" cy="2376356"/>
            <a:chOff x="5065402" y="2413035"/>
            <a:chExt cx="168634" cy="2376356"/>
          </a:xfrm>
        </p:grpSpPr>
        <p:sp>
          <p:nvSpPr>
            <p:cNvPr id="92" name="Right Brace 91">
              <a:extLst>
                <a:ext uri="{FF2B5EF4-FFF2-40B4-BE49-F238E27FC236}">
                  <a16:creationId xmlns:a16="http://schemas.microsoft.com/office/drawing/2014/main" id="{878FD96F-B07E-4170-94F2-66ACFC8D3009}"/>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2C26BB30-FBA4-4FA2-A73A-FA3BE99178D0}"/>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4" name="TextBox 93">
              <a:extLst>
                <a:ext uri="{FF2B5EF4-FFF2-40B4-BE49-F238E27FC236}">
                  <a16:creationId xmlns:a16="http://schemas.microsoft.com/office/drawing/2014/main" id="{297AFD74-932A-4A2B-971B-701B8EEA7232}"/>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95" name="TextBox 94">
            <a:extLst>
              <a:ext uri="{FF2B5EF4-FFF2-40B4-BE49-F238E27FC236}">
                <a16:creationId xmlns:a16="http://schemas.microsoft.com/office/drawing/2014/main" id="{7854C7B3-DF89-4A34-85EB-FBE8500DCFB0}"/>
              </a:ext>
            </a:extLst>
          </p:cNvPr>
          <p:cNvSpPr txBox="1"/>
          <p:nvPr/>
        </p:nvSpPr>
        <p:spPr>
          <a:xfrm>
            <a:off x="5170011" y="3122154"/>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96" name="TextBox 95">
            <a:extLst>
              <a:ext uri="{FF2B5EF4-FFF2-40B4-BE49-F238E27FC236}">
                <a16:creationId xmlns:a16="http://schemas.microsoft.com/office/drawing/2014/main" id="{ABC4E1C4-BE96-4A54-8601-6B271296C88E}"/>
              </a:ext>
            </a:extLst>
          </p:cNvPr>
          <p:cNvSpPr txBox="1"/>
          <p:nvPr/>
        </p:nvSpPr>
        <p:spPr>
          <a:xfrm>
            <a:off x="5774666" y="258683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94494B60-30B7-4E9F-9981-BB23E953E9D2}"/>
                  </a:ext>
                </a:extLst>
              </p:cNvPr>
              <p:cNvSpPr txBox="1"/>
              <p:nvPr/>
            </p:nvSpPr>
            <p:spPr>
              <a:xfrm>
                <a:off x="7130594" y="5065262"/>
                <a:ext cx="225330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𝑅</m:t>
                          </m:r>
                        </m:sub>
                      </m:sSub>
                      <m:r>
                        <a:rPr lang="en-US" sz="280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𝐶𝐶</m:t>
                          </m:r>
                        </m:sub>
                      </m:sSub>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𝐷</m:t>
                          </m:r>
                        </m:sub>
                      </m:sSub>
                    </m:oMath>
                  </m:oMathPara>
                </a14:m>
                <a:endParaRPr lang="en-US" sz="2800" dirty="0"/>
              </a:p>
            </p:txBody>
          </p:sp>
        </mc:Choice>
        <mc:Fallback xmlns="">
          <p:sp>
            <p:nvSpPr>
              <p:cNvPr id="60" name="TextBox 59">
                <a:extLst>
                  <a:ext uri="{FF2B5EF4-FFF2-40B4-BE49-F238E27FC236}">
                    <a16:creationId xmlns:a16="http://schemas.microsoft.com/office/drawing/2014/main" id="{94494B60-30B7-4E9F-9981-BB23E953E9D2}"/>
                  </a:ext>
                </a:extLst>
              </p:cNvPr>
              <p:cNvSpPr txBox="1">
                <a:spLocks noRot="1" noChangeAspect="1" noMove="1" noResize="1" noEditPoints="1" noAdjustHandles="1" noChangeArrowheads="1" noChangeShapeType="1" noTextEdit="1"/>
              </p:cNvSpPr>
              <p:nvPr/>
            </p:nvSpPr>
            <p:spPr>
              <a:xfrm>
                <a:off x="7130594" y="5065262"/>
                <a:ext cx="2253309"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46DDA85-14E2-40C8-9C49-A86F143C4F17}"/>
                  </a:ext>
                </a:extLst>
              </p:cNvPr>
              <p:cNvSpPr txBox="1"/>
              <p:nvPr/>
            </p:nvSpPr>
            <p:spPr>
              <a:xfrm>
                <a:off x="7134393" y="5564027"/>
                <a:ext cx="3196901"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𝑉</m:t>
                          </m:r>
                        </m:e>
                        <m:sub>
                          <m:r>
                            <a:rPr lang="en-US" sz="2800" b="0" i="1" smtClean="0">
                              <a:latin typeface="Cambria Math" panose="02040503050406030204" pitchFamily="18" charset="0"/>
                            </a:rPr>
                            <m:t>𝑅</m:t>
                          </m:r>
                        </m:sub>
                      </m:sSub>
                      <m:r>
                        <a:rPr lang="en-US" sz="2800" i="1" smtClean="0">
                          <a:latin typeface="Cambria Math" panose="02040503050406030204" pitchFamily="18" charset="0"/>
                        </a:rPr>
                        <m:t>=9</m:t>
                      </m:r>
                      <m:r>
                        <a:rPr lang="en-US" sz="2800" b="0" i="1" smtClean="0">
                          <a:latin typeface="Cambria Math" panose="02040503050406030204" pitchFamily="18" charset="0"/>
                        </a:rPr>
                        <m:t>𝑉</m:t>
                      </m:r>
                      <m:r>
                        <a:rPr lang="en-US" sz="2800" b="0" i="1" smtClean="0">
                          <a:latin typeface="Cambria Math" panose="02040503050406030204" pitchFamily="18" charset="0"/>
                        </a:rPr>
                        <m:t> −2</m:t>
                      </m:r>
                      <m:r>
                        <a:rPr lang="en-US" sz="2800" b="0" i="1" smtClean="0">
                          <a:latin typeface="Cambria Math" panose="02040503050406030204" pitchFamily="18" charset="0"/>
                        </a:rPr>
                        <m:t>𝑉</m:t>
                      </m:r>
                      <m:r>
                        <a:rPr lang="en-US" sz="2800" b="0" i="1" smtClean="0">
                          <a:latin typeface="Cambria Math" panose="02040503050406030204" pitchFamily="18" charset="0"/>
                        </a:rPr>
                        <m:t>=7</m:t>
                      </m:r>
                      <m:r>
                        <a:rPr lang="en-US" sz="2800" b="0" i="1" smtClean="0">
                          <a:latin typeface="Cambria Math" panose="02040503050406030204" pitchFamily="18" charset="0"/>
                        </a:rPr>
                        <m:t>𝑉</m:t>
                      </m:r>
                    </m:oMath>
                  </m:oMathPara>
                </a14:m>
                <a:endParaRPr lang="en-US" sz="2800" dirty="0"/>
              </a:p>
            </p:txBody>
          </p:sp>
        </mc:Choice>
        <mc:Fallback xmlns="">
          <p:sp>
            <p:nvSpPr>
              <p:cNvPr id="61" name="TextBox 60">
                <a:extLst>
                  <a:ext uri="{FF2B5EF4-FFF2-40B4-BE49-F238E27FC236}">
                    <a16:creationId xmlns:a16="http://schemas.microsoft.com/office/drawing/2014/main" id="{F46DDA85-14E2-40C8-9C49-A86F143C4F17}"/>
                  </a:ext>
                </a:extLst>
              </p:cNvPr>
              <p:cNvSpPr txBox="1">
                <a:spLocks noRot="1" noChangeAspect="1" noMove="1" noResize="1" noEditPoints="1" noAdjustHandles="1" noChangeArrowheads="1" noChangeShapeType="1" noTextEdit="1"/>
              </p:cNvSpPr>
              <p:nvPr/>
            </p:nvSpPr>
            <p:spPr>
              <a:xfrm>
                <a:off x="7134393" y="5564027"/>
                <a:ext cx="3196901" cy="430887"/>
              </a:xfrm>
              <a:prstGeom prst="rect">
                <a:avLst/>
              </a:prstGeom>
              <a:blipFill>
                <a:blip r:embed="rId6"/>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0480105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43AC86-3554-4C4D-A496-1CD2580CAA55}"/>
              </a:ext>
            </a:extLst>
          </p:cNvPr>
          <p:cNvPicPr>
            <a:picLocks noChangeAspect="1"/>
          </p:cNvPicPr>
          <p:nvPr/>
        </p:nvPicPr>
        <p:blipFill>
          <a:blip r:embed="rId2"/>
          <a:stretch>
            <a:fillRect/>
          </a:stretch>
        </p:blipFill>
        <p:spPr>
          <a:xfrm>
            <a:off x="182364" y="1443718"/>
            <a:ext cx="5228804" cy="2963966"/>
          </a:xfrm>
          <a:prstGeom prst="rect">
            <a:avLst/>
          </a:prstGeom>
        </p:spPr>
      </p:pic>
      <p:pic>
        <p:nvPicPr>
          <p:cNvPr id="10" name="Picture 9">
            <a:extLst>
              <a:ext uri="{FF2B5EF4-FFF2-40B4-BE49-F238E27FC236}">
                <a16:creationId xmlns:a16="http://schemas.microsoft.com/office/drawing/2014/main" id="{D2D3B3C4-A273-48F1-8460-EB84942E5DDD}"/>
              </a:ext>
            </a:extLst>
          </p:cNvPr>
          <p:cNvPicPr>
            <a:picLocks noChangeAspect="1"/>
          </p:cNvPicPr>
          <p:nvPr/>
        </p:nvPicPr>
        <p:blipFill>
          <a:blip r:embed="rId3"/>
          <a:stretch>
            <a:fillRect/>
          </a:stretch>
        </p:blipFill>
        <p:spPr>
          <a:xfrm>
            <a:off x="6661231" y="1720076"/>
            <a:ext cx="4334719" cy="2457151"/>
          </a:xfrm>
          <a:prstGeom prst="rect">
            <a:avLst/>
          </a:prstGeom>
        </p:spPr>
      </p:pic>
      <p:sp>
        <p:nvSpPr>
          <p:cNvPr id="11" name="Rectangle 10">
            <a:extLst>
              <a:ext uri="{FF2B5EF4-FFF2-40B4-BE49-F238E27FC236}">
                <a16:creationId xmlns:a16="http://schemas.microsoft.com/office/drawing/2014/main" id="{FA166CB8-6B20-4D33-A5D3-2AC0EB0EE506}"/>
              </a:ext>
            </a:extLst>
          </p:cNvPr>
          <p:cNvSpPr/>
          <p:nvPr/>
        </p:nvSpPr>
        <p:spPr>
          <a:xfrm>
            <a:off x="4404169" y="2596122"/>
            <a:ext cx="237281" cy="144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1254FB-CB04-4BB3-89BD-EF8BD0CA7212}"/>
              </a:ext>
            </a:extLst>
          </p:cNvPr>
          <p:cNvSpPr/>
          <p:nvPr/>
        </p:nvSpPr>
        <p:spPr>
          <a:xfrm>
            <a:off x="10037180" y="2219944"/>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82F96-06CA-496D-A8B6-A7D07B58FEDB}"/>
              </a:ext>
            </a:extLst>
          </p:cNvPr>
          <p:cNvSpPr/>
          <p:nvPr/>
        </p:nvSpPr>
        <p:spPr>
          <a:xfrm>
            <a:off x="4404169" y="2444686"/>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1A4E84-96F0-47E3-9AA7-CC0434FDAB41}"/>
              </a:ext>
            </a:extLst>
          </p:cNvPr>
          <p:cNvSpPr txBox="1"/>
          <p:nvPr/>
        </p:nvSpPr>
        <p:spPr>
          <a:xfrm>
            <a:off x="4374270" y="2388836"/>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sp>
        <p:nvSpPr>
          <p:cNvPr id="15" name="TextBox 14">
            <a:extLst>
              <a:ext uri="{FF2B5EF4-FFF2-40B4-BE49-F238E27FC236}">
                <a16:creationId xmlns:a16="http://schemas.microsoft.com/office/drawing/2014/main" id="{31D915BE-2813-474E-A732-78BA4BE04005}"/>
              </a:ext>
            </a:extLst>
          </p:cNvPr>
          <p:cNvSpPr txBox="1"/>
          <p:nvPr/>
        </p:nvSpPr>
        <p:spPr>
          <a:xfrm>
            <a:off x="9978344" y="2186713"/>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sp>
        <p:nvSpPr>
          <p:cNvPr id="16" name="TextBox 15">
            <a:extLst>
              <a:ext uri="{FF2B5EF4-FFF2-40B4-BE49-F238E27FC236}">
                <a16:creationId xmlns:a16="http://schemas.microsoft.com/office/drawing/2014/main" id="{AD760829-165B-4EE1-B695-16F222D8A5E3}"/>
              </a:ext>
            </a:extLst>
          </p:cNvPr>
          <p:cNvSpPr txBox="1"/>
          <p:nvPr/>
        </p:nvSpPr>
        <p:spPr>
          <a:xfrm>
            <a:off x="806548" y="805680"/>
            <a:ext cx="11063290" cy="523220"/>
          </a:xfrm>
          <a:prstGeom prst="rect">
            <a:avLst/>
          </a:prstGeom>
          <a:noFill/>
        </p:spPr>
        <p:txBody>
          <a:bodyPr wrap="square" rtlCol="0">
            <a:spAutoFit/>
          </a:bodyPr>
          <a:lstStyle/>
          <a:p>
            <a:pPr algn="ctr"/>
            <a:r>
              <a:rPr lang="en-US" sz="2800" dirty="0">
                <a:latin typeface="Bebas Neue" panose="020B0606020202050201" pitchFamily="34" charset="0"/>
              </a:rPr>
              <a:t>Step 3: consult data sheet for </a:t>
            </a:r>
            <a:r>
              <a:rPr lang="en-US" sz="2800" b="1" i="1" dirty="0">
                <a:latin typeface="Times New Roman" panose="02020603050405020304" pitchFamily="18" charset="0"/>
                <a:cs typeface="Times New Roman" panose="02020603050405020304" pitchFamily="18" charset="0"/>
              </a:rPr>
              <a:t>I</a:t>
            </a:r>
            <a:r>
              <a:rPr lang="en-US" sz="2800" b="1" i="1" baseline="-25000" dirty="0">
                <a:latin typeface="Times New Roman" panose="02020603050405020304" pitchFamily="18" charset="0"/>
                <a:cs typeface="Times New Roman" panose="02020603050405020304" pitchFamily="18" charset="0"/>
              </a:rPr>
              <a:t>F </a:t>
            </a:r>
            <a:r>
              <a:rPr lang="en-US" sz="2800" dirty="0">
                <a:latin typeface="Bebas Neue" panose="020B0606020202050201" pitchFamily="34" charset="0"/>
              </a:rPr>
              <a:t>at </a:t>
            </a:r>
            <a:r>
              <a:rPr lang="en-US" sz="2800" b="1" i="1" dirty="0" err="1">
                <a:latin typeface="Times New Roman" panose="02020603050405020304" pitchFamily="18" charset="0"/>
                <a:cs typeface="Times New Roman" panose="02020603050405020304" pitchFamily="18" charset="0"/>
              </a:rPr>
              <a:t>V</a:t>
            </a:r>
            <a:r>
              <a:rPr lang="en-US" sz="2800" b="1" i="1" baseline="-25000" dirty="0" err="1">
                <a:latin typeface="Times New Roman" panose="02020603050405020304" pitchFamily="18" charset="0"/>
                <a:cs typeface="Times New Roman" panose="02020603050405020304" pitchFamily="18" charset="0"/>
              </a:rPr>
              <a:t>f</a:t>
            </a:r>
            <a:r>
              <a:rPr lang="en-US" sz="2800" b="1" i="1" baseline="-25000" dirty="0">
                <a:latin typeface="Times New Roman" panose="02020603050405020304" pitchFamily="18" charset="0"/>
                <a:cs typeface="Times New Roman" panose="02020603050405020304" pitchFamily="18" charset="0"/>
              </a:rPr>
              <a:t> </a:t>
            </a:r>
            <a:r>
              <a:rPr lang="en-US" sz="2800" b="1" dirty="0">
                <a:latin typeface="Times New Roman" panose="02020603050405020304" pitchFamily="18" charset="0"/>
                <a:cs typeface="Times New Roman" panose="02020603050405020304" pitchFamily="18" charset="0"/>
              </a:rPr>
              <a:t>=2V</a:t>
            </a:r>
            <a:r>
              <a:rPr lang="en-US" sz="2800" dirty="0">
                <a:latin typeface="Bebas Neue" panose="020B0606020202050201" pitchFamily="34" charset="0"/>
              </a:rPr>
              <a:t> </a:t>
            </a:r>
            <a:endParaRPr lang="en-US" sz="2800" i="1" dirty="0">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65840ADE-98FE-40BE-8F33-AE5AC4C3C8B4}"/>
              </a:ext>
            </a:extLst>
          </p:cNvPr>
          <p:cNvSpPr/>
          <p:nvPr/>
        </p:nvSpPr>
        <p:spPr>
          <a:xfrm>
            <a:off x="2409325" y="1812426"/>
            <a:ext cx="1994844"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27A1EB-8CD8-442B-BABD-FCE63C9DDC89}"/>
              </a:ext>
            </a:extLst>
          </p:cNvPr>
          <p:cNvSpPr/>
          <p:nvPr/>
        </p:nvSpPr>
        <p:spPr>
          <a:xfrm>
            <a:off x="4198341" y="2740806"/>
            <a:ext cx="216442" cy="514905"/>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9" name="Freeform: Shape 18">
            <a:extLst>
              <a:ext uri="{FF2B5EF4-FFF2-40B4-BE49-F238E27FC236}">
                <a16:creationId xmlns:a16="http://schemas.microsoft.com/office/drawing/2014/main" id="{B3230881-441E-48FB-80EC-23F1C8418B4D}"/>
              </a:ext>
            </a:extLst>
          </p:cNvPr>
          <p:cNvSpPr/>
          <p:nvPr/>
        </p:nvSpPr>
        <p:spPr>
          <a:xfrm>
            <a:off x="2317017" y="2116460"/>
            <a:ext cx="2087152"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A334D-9029-4419-8197-1864795C4EAF}"/>
              </a:ext>
            </a:extLst>
          </p:cNvPr>
          <p:cNvSpPr/>
          <p:nvPr/>
        </p:nvSpPr>
        <p:spPr>
          <a:xfrm>
            <a:off x="9774818" y="2631495"/>
            <a:ext cx="225708" cy="600222"/>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0" name="Freeform: Shape 29">
            <a:extLst>
              <a:ext uri="{FF2B5EF4-FFF2-40B4-BE49-F238E27FC236}">
                <a16:creationId xmlns:a16="http://schemas.microsoft.com/office/drawing/2014/main" id="{8D46419C-65CE-4918-9F54-B851B00B3DFC}"/>
              </a:ext>
            </a:extLst>
          </p:cNvPr>
          <p:cNvSpPr/>
          <p:nvPr/>
        </p:nvSpPr>
        <p:spPr>
          <a:xfrm>
            <a:off x="7736857" y="3019788"/>
            <a:ext cx="2257494" cy="1017543"/>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 name="connsiteX0" fmla="*/ 0 w 2031167"/>
              <a:gd name="connsiteY0" fmla="*/ 822500 h 1840043"/>
              <a:gd name="connsiteX1" fmla="*/ 0 w 2031167"/>
              <a:gd name="connsiteY1" fmla="*/ 1840043 h 1840043"/>
              <a:gd name="connsiteX2" fmla="*/ 2031167 w 2031167"/>
              <a:gd name="connsiteY2" fmla="*/ 1840043 h 1840043"/>
              <a:gd name="connsiteX3" fmla="*/ 2031167 w 2031167"/>
              <a:gd name="connsiteY3" fmla="*/ 1487774 h 1840043"/>
              <a:gd name="connsiteX4" fmla="*/ 1813810 w 2031167"/>
              <a:gd name="connsiteY4" fmla="*/ 1487774 h 1840043"/>
              <a:gd name="connsiteX5" fmla="*/ 1813810 w 2031167"/>
              <a:gd name="connsiteY5" fmla="*/ 1645171 h 1840043"/>
              <a:gd name="connsiteX6" fmla="*/ 168639 w 2031167"/>
              <a:gd name="connsiteY6" fmla="*/ 1645171 h 1840043"/>
              <a:gd name="connsiteX7" fmla="*/ 172386 w 2031167"/>
              <a:gd name="connsiteY7" fmla="*/ 0 h 1840043"/>
              <a:gd name="connsiteX8" fmla="*/ 0 w 2031167"/>
              <a:gd name="connsiteY8" fmla="*/ 822500 h 18400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80384 w 2031167"/>
              <a:gd name="connsiteY7" fmla="*/ 12183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56391 w 2031167"/>
              <a:gd name="connsiteY7" fmla="*/ 7494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92631 w 2031167"/>
              <a:gd name="connsiteY6" fmla="*/ 794535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76636 w 2031167"/>
              <a:gd name="connsiteY6" fmla="*/ 803913 h 1017543"/>
              <a:gd name="connsiteX7" fmla="*/ 176384 w 2031167"/>
              <a:gd name="connsiteY7" fmla="*/ 2805 h 1017543"/>
              <a:gd name="connsiteX8" fmla="*/ 0 w 2031167"/>
              <a:gd name="connsiteY8" fmla="*/ 0 h 1017543"/>
              <a:gd name="connsiteX0" fmla="*/ 0 w 2051161"/>
              <a:gd name="connsiteY0" fmla="*/ 0 h 1017543"/>
              <a:gd name="connsiteX1" fmla="*/ 0 w 2051161"/>
              <a:gd name="connsiteY1" fmla="*/ 1017543 h 1017543"/>
              <a:gd name="connsiteX2" fmla="*/ 2031167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57797 w 2051161"/>
              <a:gd name="connsiteY5" fmla="*/ 827360 h 1017543"/>
              <a:gd name="connsiteX6" fmla="*/ 176636 w 2051161"/>
              <a:gd name="connsiteY6" fmla="*/ 803913 h 1017543"/>
              <a:gd name="connsiteX7" fmla="*/ 176384 w 2051161"/>
              <a:gd name="connsiteY7" fmla="*/ 2805 h 1017543"/>
              <a:gd name="connsiteX8" fmla="*/ 0 w 2051161"/>
              <a:gd name="connsiteY8" fmla="*/ 0 h 1017543"/>
              <a:gd name="connsiteX0" fmla="*/ 0 w 2079152"/>
              <a:gd name="connsiteY0" fmla="*/ 0 h 1017543"/>
              <a:gd name="connsiteX1" fmla="*/ 0 w 2079152"/>
              <a:gd name="connsiteY1" fmla="*/ 1017543 h 1017543"/>
              <a:gd name="connsiteX2" fmla="*/ 2051161 w 2079152"/>
              <a:gd name="connsiteY2" fmla="*/ 1017543 h 1017543"/>
              <a:gd name="connsiteX3" fmla="*/ 2079152 w 2079152"/>
              <a:gd name="connsiteY3" fmla="*/ 637138 h 1017543"/>
              <a:gd name="connsiteX4" fmla="*/ 1865794 w 2079152"/>
              <a:gd name="connsiteY4" fmla="*/ 665274 h 1017543"/>
              <a:gd name="connsiteX5" fmla="*/ 1857797 w 2079152"/>
              <a:gd name="connsiteY5" fmla="*/ 827360 h 1017543"/>
              <a:gd name="connsiteX6" fmla="*/ 176636 w 2079152"/>
              <a:gd name="connsiteY6" fmla="*/ 803913 h 1017543"/>
              <a:gd name="connsiteX7" fmla="*/ 176384 w 2079152"/>
              <a:gd name="connsiteY7" fmla="*/ 2805 h 1017543"/>
              <a:gd name="connsiteX8" fmla="*/ 0 w 2079152"/>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65794 w 2083151"/>
              <a:gd name="connsiteY4" fmla="*/ 665274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81789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151" h="1017543">
                <a:moveTo>
                  <a:pt x="0" y="0"/>
                </a:moveTo>
                <a:lnTo>
                  <a:pt x="0" y="1017543"/>
                </a:lnTo>
                <a:lnTo>
                  <a:pt x="2083151" y="1017543"/>
                </a:lnTo>
                <a:lnTo>
                  <a:pt x="2079152" y="637138"/>
                </a:lnTo>
                <a:lnTo>
                  <a:pt x="1885788" y="627760"/>
                </a:lnTo>
                <a:lnTo>
                  <a:pt x="1881789" y="827360"/>
                </a:lnTo>
                <a:lnTo>
                  <a:pt x="176636" y="803913"/>
                </a:lnTo>
                <a:cubicBezTo>
                  <a:pt x="179218" y="530624"/>
                  <a:pt x="173802" y="276094"/>
                  <a:pt x="176384" y="2805"/>
                </a:cubicBez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81A76ABF-2ED1-4DC4-AA7B-0274ABE47EBD}"/>
              </a:ext>
            </a:extLst>
          </p:cNvPr>
          <p:cNvGrpSpPr/>
          <p:nvPr/>
        </p:nvGrpSpPr>
        <p:grpSpPr>
          <a:xfrm>
            <a:off x="10765947" y="1985916"/>
            <a:ext cx="168634" cy="809717"/>
            <a:chOff x="5065402" y="2434488"/>
            <a:chExt cx="168634" cy="809717"/>
          </a:xfrm>
        </p:grpSpPr>
        <p:sp>
          <p:nvSpPr>
            <p:cNvPr id="68" name="Right Brace 67">
              <a:extLst>
                <a:ext uri="{FF2B5EF4-FFF2-40B4-BE49-F238E27FC236}">
                  <a16:creationId xmlns:a16="http://schemas.microsoft.com/office/drawing/2014/main" id="{386E73AD-04EF-4E33-8167-8D004CDEAB9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123B1103-D2CD-4ECE-BB08-A07B4E56197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0" name="TextBox 69">
              <a:extLst>
                <a:ext uri="{FF2B5EF4-FFF2-40B4-BE49-F238E27FC236}">
                  <a16:creationId xmlns:a16="http://schemas.microsoft.com/office/drawing/2014/main" id="{E0264408-5011-4964-A729-C0E7CEFDB4ED}"/>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1" name="TextBox 70">
            <a:extLst>
              <a:ext uri="{FF2B5EF4-FFF2-40B4-BE49-F238E27FC236}">
                <a16:creationId xmlns:a16="http://schemas.microsoft.com/office/drawing/2014/main" id="{1C26C20C-4B81-463B-9FF9-73CE8B6A014C}"/>
              </a:ext>
            </a:extLst>
          </p:cNvPr>
          <p:cNvSpPr txBox="1"/>
          <p:nvPr/>
        </p:nvSpPr>
        <p:spPr>
          <a:xfrm>
            <a:off x="10899783" y="2170454"/>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72" name="Group 71">
            <a:extLst>
              <a:ext uri="{FF2B5EF4-FFF2-40B4-BE49-F238E27FC236}">
                <a16:creationId xmlns:a16="http://schemas.microsoft.com/office/drawing/2014/main" id="{88925A8B-70E2-4A60-9811-267EE19FEA0A}"/>
              </a:ext>
            </a:extLst>
          </p:cNvPr>
          <p:cNvGrpSpPr/>
          <p:nvPr/>
        </p:nvGrpSpPr>
        <p:grpSpPr>
          <a:xfrm>
            <a:off x="10765947" y="3008890"/>
            <a:ext cx="168634" cy="809717"/>
            <a:chOff x="5065402" y="2434488"/>
            <a:chExt cx="168634" cy="809717"/>
          </a:xfrm>
        </p:grpSpPr>
        <p:sp>
          <p:nvSpPr>
            <p:cNvPr id="73" name="Right Brace 72">
              <a:extLst>
                <a:ext uri="{FF2B5EF4-FFF2-40B4-BE49-F238E27FC236}">
                  <a16:creationId xmlns:a16="http://schemas.microsoft.com/office/drawing/2014/main" id="{9AEE23ED-DC14-4A25-A528-6B1E1F2F33D4}"/>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D1791681-4341-472A-A257-6004231E9484}"/>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5" name="TextBox 74">
              <a:extLst>
                <a:ext uri="{FF2B5EF4-FFF2-40B4-BE49-F238E27FC236}">
                  <a16:creationId xmlns:a16="http://schemas.microsoft.com/office/drawing/2014/main" id="{E3452F7B-5F2B-4902-A037-38A2E394A96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76" name="Group 75">
            <a:extLst>
              <a:ext uri="{FF2B5EF4-FFF2-40B4-BE49-F238E27FC236}">
                <a16:creationId xmlns:a16="http://schemas.microsoft.com/office/drawing/2014/main" id="{B8CFFA19-3444-4E81-8960-6A5F6079DAB3}"/>
              </a:ext>
            </a:extLst>
          </p:cNvPr>
          <p:cNvGrpSpPr/>
          <p:nvPr/>
        </p:nvGrpSpPr>
        <p:grpSpPr>
          <a:xfrm>
            <a:off x="11335804" y="1699070"/>
            <a:ext cx="168634" cy="2376356"/>
            <a:chOff x="5065402" y="2413035"/>
            <a:chExt cx="168634" cy="2376356"/>
          </a:xfrm>
        </p:grpSpPr>
        <p:sp>
          <p:nvSpPr>
            <p:cNvPr id="77" name="Right Brace 76">
              <a:extLst>
                <a:ext uri="{FF2B5EF4-FFF2-40B4-BE49-F238E27FC236}">
                  <a16:creationId xmlns:a16="http://schemas.microsoft.com/office/drawing/2014/main" id="{840B9983-7697-48AD-9355-0B79FD651AEE}"/>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3824140A-3F3F-4320-9353-F366C4F4DF82}"/>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9" name="TextBox 78">
              <a:extLst>
                <a:ext uri="{FF2B5EF4-FFF2-40B4-BE49-F238E27FC236}">
                  <a16:creationId xmlns:a16="http://schemas.microsoft.com/office/drawing/2014/main" id="{7E9EC3C2-16E6-4518-98E2-850101A76593}"/>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0" name="TextBox 79">
            <a:extLst>
              <a:ext uri="{FF2B5EF4-FFF2-40B4-BE49-F238E27FC236}">
                <a16:creationId xmlns:a16="http://schemas.microsoft.com/office/drawing/2014/main" id="{07EA06D3-1A3F-46EB-816A-EF907A0C880A}"/>
              </a:ext>
            </a:extLst>
          </p:cNvPr>
          <p:cNvSpPr txBox="1"/>
          <p:nvPr/>
        </p:nvSpPr>
        <p:spPr>
          <a:xfrm>
            <a:off x="10899783" y="3211059"/>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81" name="TextBox 80">
            <a:extLst>
              <a:ext uri="{FF2B5EF4-FFF2-40B4-BE49-F238E27FC236}">
                <a16:creationId xmlns:a16="http://schemas.microsoft.com/office/drawing/2014/main" id="{B4E891EC-92DF-4D16-A37D-84865F6BDB3E}"/>
              </a:ext>
            </a:extLst>
          </p:cNvPr>
          <p:cNvSpPr txBox="1"/>
          <p:nvPr/>
        </p:nvSpPr>
        <p:spPr>
          <a:xfrm>
            <a:off x="11504438" y="2658375"/>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82" name="Group 81">
            <a:extLst>
              <a:ext uri="{FF2B5EF4-FFF2-40B4-BE49-F238E27FC236}">
                <a16:creationId xmlns:a16="http://schemas.microsoft.com/office/drawing/2014/main" id="{6E5B833D-E8BE-40AA-9F2B-183272BA6266}"/>
              </a:ext>
            </a:extLst>
          </p:cNvPr>
          <p:cNvGrpSpPr/>
          <p:nvPr/>
        </p:nvGrpSpPr>
        <p:grpSpPr>
          <a:xfrm>
            <a:off x="5036175" y="2105351"/>
            <a:ext cx="168634" cy="809717"/>
            <a:chOff x="5065402" y="2434488"/>
            <a:chExt cx="168634" cy="809717"/>
          </a:xfrm>
        </p:grpSpPr>
        <p:sp>
          <p:nvSpPr>
            <p:cNvPr id="83" name="Right Brace 82">
              <a:extLst>
                <a:ext uri="{FF2B5EF4-FFF2-40B4-BE49-F238E27FC236}">
                  <a16:creationId xmlns:a16="http://schemas.microsoft.com/office/drawing/2014/main" id="{944D4D13-95B2-4398-95B1-989BF8424BE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A0F7C326-61D5-4F39-A711-3C047E2E2A6E}"/>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5" name="TextBox 84">
              <a:extLst>
                <a:ext uri="{FF2B5EF4-FFF2-40B4-BE49-F238E27FC236}">
                  <a16:creationId xmlns:a16="http://schemas.microsoft.com/office/drawing/2014/main" id="{A46957F4-73C1-47A9-BDCA-11C4FA0289B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6" name="TextBox 85">
            <a:extLst>
              <a:ext uri="{FF2B5EF4-FFF2-40B4-BE49-F238E27FC236}">
                <a16:creationId xmlns:a16="http://schemas.microsoft.com/office/drawing/2014/main" id="{2067D3B3-3FB2-4ECA-A8DD-6A3B95CBC227}"/>
              </a:ext>
            </a:extLst>
          </p:cNvPr>
          <p:cNvSpPr txBox="1"/>
          <p:nvPr/>
        </p:nvSpPr>
        <p:spPr>
          <a:xfrm>
            <a:off x="5170011" y="2289889"/>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87" name="Group 86">
            <a:extLst>
              <a:ext uri="{FF2B5EF4-FFF2-40B4-BE49-F238E27FC236}">
                <a16:creationId xmlns:a16="http://schemas.microsoft.com/office/drawing/2014/main" id="{A86A3CE9-7312-46DA-AEBD-41F104DABFC7}"/>
              </a:ext>
            </a:extLst>
          </p:cNvPr>
          <p:cNvGrpSpPr/>
          <p:nvPr/>
        </p:nvGrpSpPr>
        <p:grpSpPr>
          <a:xfrm>
            <a:off x="5036175" y="2919985"/>
            <a:ext cx="168634" cy="809717"/>
            <a:chOff x="5065402" y="2434488"/>
            <a:chExt cx="168634" cy="809717"/>
          </a:xfrm>
        </p:grpSpPr>
        <p:sp>
          <p:nvSpPr>
            <p:cNvPr id="88" name="Right Brace 87">
              <a:extLst>
                <a:ext uri="{FF2B5EF4-FFF2-40B4-BE49-F238E27FC236}">
                  <a16:creationId xmlns:a16="http://schemas.microsoft.com/office/drawing/2014/main" id="{CB1A9F4D-AEE7-4131-9BC1-A50227632FEF}"/>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B40A35FE-1F74-4B6C-8F7F-2D497B8E0BDB}"/>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0" name="TextBox 89">
              <a:extLst>
                <a:ext uri="{FF2B5EF4-FFF2-40B4-BE49-F238E27FC236}">
                  <a16:creationId xmlns:a16="http://schemas.microsoft.com/office/drawing/2014/main" id="{A18E7C8C-3803-4DC0-83CC-B972A0936FB4}"/>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91" name="Group 90">
            <a:extLst>
              <a:ext uri="{FF2B5EF4-FFF2-40B4-BE49-F238E27FC236}">
                <a16:creationId xmlns:a16="http://schemas.microsoft.com/office/drawing/2014/main" id="{4E4797C6-E1B8-45C5-94E0-015CC73BE75B}"/>
              </a:ext>
            </a:extLst>
          </p:cNvPr>
          <p:cNvGrpSpPr/>
          <p:nvPr/>
        </p:nvGrpSpPr>
        <p:grpSpPr>
          <a:xfrm>
            <a:off x="5606032" y="1662248"/>
            <a:ext cx="168634" cy="2376356"/>
            <a:chOff x="5065402" y="2413035"/>
            <a:chExt cx="168634" cy="2376356"/>
          </a:xfrm>
        </p:grpSpPr>
        <p:sp>
          <p:nvSpPr>
            <p:cNvPr id="92" name="Right Brace 91">
              <a:extLst>
                <a:ext uri="{FF2B5EF4-FFF2-40B4-BE49-F238E27FC236}">
                  <a16:creationId xmlns:a16="http://schemas.microsoft.com/office/drawing/2014/main" id="{878FD96F-B07E-4170-94F2-66ACFC8D3009}"/>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2C26BB30-FBA4-4FA2-A73A-FA3BE99178D0}"/>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4" name="TextBox 93">
              <a:extLst>
                <a:ext uri="{FF2B5EF4-FFF2-40B4-BE49-F238E27FC236}">
                  <a16:creationId xmlns:a16="http://schemas.microsoft.com/office/drawing/2014/main" id="{297AFD74-932A-4A2B-971B-701B8EEA7232}"/>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95" name="TextBox 94">
            <a:extLst>
              <a:ext uri="{FF2B5EF4-FFF2-40B4-BE49-F238E27FC236}">
                <a16:creationId xmlns:a16="http://schemas.microsoft.com/office/drawing/2014/main" id="{7854C7B3-DF89-4A34-85EB-FBE8500DCFB0}"/>
              </a:ext>
            </a:extLst>
          </p:cNvPr>
          <p:cNvSpPr txBox="1"/>
          <p:nvPr/>
        </p:nvSpPr>
        <p:spPr>
          <a:xfrm>
            <a:off x="5170011" y="3122154"/>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96" name="TextBox 95">
            <a:extLst>
              <a:ext uri="{FF2B5EF4-FFF2-40B4-BE49-F238E27FC236}">
                <a16:creationId xmlns:a16="http://schemas.microsoft.com/office/drawing/2014/main" id="{ABC4E1C4-BE96-4A54-8601-6B271296C88E}"/>
              </a:ext>
            </a:extLst>
          </p:cNvPr>
          <p:cNvSpPr txBox="1"/>
          <p:nvPr/>
        </p:nvSpPr>
        <p:spPr>
          <a:xfrm>
            <a:off x="5774666" y="258683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sp>
        <p:nvSpPr>
          <p:cNvPr id="62" name="Freeform: Shape 61">
            <a:extLst>
              <a:ext uri="{FF2B5EF4-FFF2-40B4-BE49-F238E27FC236}">
                <a16:creationId xmlns:a16="http://schemas.microsoft.com/office/drawing/2014/main" id="{E37891DE-69D5-4393-BA87-790BC975F92A}"/>
              </a:ext>
            </a:extLst>
          </p:cNvPr>
          <p:cNvSpPr/>
          <p:nvPr/>
        </p:nvSpPr>
        <p:spPr>
          <a:xfrm>
            <a:off x="7729312" y="1723561"/>
            <a:ext cx="2249032" cy="838601"/>
          </a:xfrm>
          <a:custGeom>
            <a:avLst/>
            <a:gdLst>
              <a:gd name="connsiteX0" fmla="*/ 0 w 2504049"/>
              <a:gd name="connsiteY0" fmla="*/ 595533 h 600222"/>
              <a:gd name="connsiteX1" fmla="*/ 0 w 2504049"/>
              <a:gd name="connsiteY1" fmla="*/ 0 h 600222"/>
              <a:gd name="connsiteX2" fmla="*/ 2504049 w 2504049"/>
              <a:gd name="connsiteY2" fmla="*/ 0 h 600222"/>
              <a:gd name="connsiteX3" fmla="*/ 2504049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504049"/>
              <a:gd name="connsiteY0" fmla="*/ 595533 h 600222"/>
              <a:gd name="connsiteX1" fmla="*/ 0 w 2504049"/>
              <a:gd name="connsiteY1" fmla="*/ 0 h 600222"/>
              <a:gd name="connsiteX2" fmla="*/ 2504049 w 2504049"/>
              <a:gd name="connsiteY2" fmla="*/ 0 h 600222"/>
              <a:gd name="connsiteX3" fmla="*/ 2485292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485292"/>
              <a:gd name="connsiteY0" fmla="*/ 595533 h 600222"/>
              <a:gd name="connsiteX1" fmla="*/ 0 w 2485292"/>
              <a:gd name="connsiteY1" fmla="*/ 0 h 600222"/>
              <a:gd name="connsiteX2" fmla="*/ 2485292 w 2485292"/>
              <a:gd name="connsiteY2" fmla="*/ 0 h 600222"/>
              <a:gd name="connsiteX3" fmla="*/ 2485292 w 2485292"/>
              <a:gd name="connsiteY3" fmla="*/ 426720 h 600222"/>
              <a:gd name="connsiteX4" fmla="*/ 2227384 w 2485292"/>
              <a:gd name="connsiteY4" fmla="*/ 426720 h 600222"/>
              <a:gd name="connsiteX5" fmla="*/ 2227384 w 2485292"/>
              <a:gd name="connsiteY5" fmla="*/ 225083 h 600222"/>
              <a:gd name="connsiteX6" fmla="*/ 248529 w 2485292"/>
              <a:gd name="connsiteY6" fmla="*/ 225083 h 600222"/>
              <a:gd name="connsiteX7" fmla="*/ 248529 w 2485292"/>
              <a:gd name="connsiteY7" fmla="*/ 600222 h 600222"/>
              <a:gd name="connsiteX8" fmla="*/ 0 w 2485292"/>
              <a:gd name="connsiteY8" fmla="*/ 595533 h 600222"/>
              <a:gd name="connsiteX0" fmla="*/ 6395 w 2485292"/>
              <a:gd name="connsiteY0" fmla="*/ 838601 h 838601"/>
              <a:gd name="connsiteX1" fmla="*/ 0 w 2485292"/>
              <a:gd name="connsiteY1" fmla="*/ 0 h 838601"/>
              <a:gd name="connsiteX2" fmla="*/ 2485292 w 2485292"/>
              <a:gd name="connsiteY2" fmla="*/ 0 h 838601"/>
              <a:gd name="connsiteX3" fmla="*/ 2485292 w 2485292"/>
              <a:gd name="connsiteY3" fmla="*/ 426720 h 838601"/>
              <a:gd name="connsiteX4" fmla="*/ 2227384 w 2485292"/>
              <a:gd name="connsiteY4" fmla="*/ 426720 h 838601"/>
              <a:gd name="connsiteX5" fmla="*/ 2227384 w 2485292"/>
              <a:gd name="connsiteY5" fmla="*/ 225083 h 838601"/>
              <a:gd name="connsiteX6" fmla="*/ 248529 w 2485292"/>
              <a:gd name="connsiteY6" fmla="*/ 225083 h 838601"/>
              <a:gd name="connsiteX7" fmla="*/ 248529 w 2485292"/>
              <a:gd name="connsiteY7" fmla="*/ 600222 h 838601"/>
              <a:gd name="connsiteX8" fmla="*/ 6395 w 2485292"/>
              <a:gd name="connsiteY8" fmla="*/ 838601 h 838601"/>
              <a:gd name="connsiteX0" fmla="*/ 6395 w 2485292"/>
              <a:gd name="connsiteY0" fmla="*/ 838601 h 838601"/>
              <a:gd name="connsiteX1" fmla="*/ 0 w 2485292"/>
              <a:gd name="connsiteY1" fmla="*/ 0 h 838601"/>
              <a:gd name="connsiteX2" fmla="*/ 2485292 w 2485292"/>
              <a:gd name="connsiteY2" fmla="*/ 0 h 838601"/>
              <a:gd name="connsiteX3" fmla="*/ 2485292 w 2485292"/>
              <a:gd name="connsiteY3" fmla="*/ 426720 h 838601"/>
              <a:gd name="connsiteX4" fmla="*/ 2227384 w 2485292"/>
              <a:gd name="connsiteY4" fmla="*/ 426720 h 838601"/>
              <a:gd name="connsiteX5" fmla="*/ 2227384 w 2485292"/>
              <a:gd name="connsiteY5" fmla="*/ 225083 h 838601"/>
              <a:gd name="connsiteX6" fmla="*/ 248529 w 2485292"/>
              <a:gd name="connsiteY6" fmla="*/ 225083 h 838601"/>
              <a:gd name="connsiteX7" fmla="*/ 248529 w 2485292"/>
              <a:gd name="connsiteY7" fmla="*/ 831715 h 838601"/>
              <a:gd name="connsiteX8" fmla="*/ 6395 w 2485292"/>
              <a:gd name="connsiteY8" fmla="*/ 838601 h 83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292" h="838601">
                <a:moveTo>
                  <a:pt x="6395" y="838601"/>
                </a:moveTo>
                <a:cubicBezTo>
                  <a:pt x="4263" y="559067"/>
                  <a:pt x="2132" y="279534"/>
                  <a:pt x="0" y="0"/>
                </a:cubicBezTo>
                <a:lnTo>
                  <a:pt x="2485292" y="0"/>
                </a:lnTo>
                <a:lnTo>
                  <a:pt x="2485292" y="426720"/>
                </a:lnTo>
                <a:lnTo>
                  <a:pt x="2227384" y="426720"/>
                </a:lnTo>
                <a:lnTo>
                  <a:pt x="2227384" y="225083"/>
                </a:lnTo>
                <a:lnTo>
                  <a:pt x="248529" y="225083"/>
                </a:lnTo>
                <a:lnTo>
                  <a:pt x="248529" y="831715"/>
                </a:lnTo>
                <a:lnTo>
                  <a:pt x="6395" y="838601"/>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 name="Picture 64">
            <a:extLst>
              <a:ext uri="{FF2B5EF4-FFF2-40B4-BE49-F238E27FC236}">
                <a16:creationId xmlns:a16="http://schemas.microsoft.com/office/drawing/2014/main" id="{4D6C301B-079A-432A-964E-C8254E06BF16}"/>
              </a:ext>
            </a:extLst>
          </p:cNvPr>
          <p:cNvPicPr>
            <a:picLocks noChangeAspect="1"/>
          </p:cNvPicPr>
          <p:nvPr/>
        </p:nvPicPr>
        <p:blipFill rotWithShape="1">
          <a:blip r:embed="rId4"/>
          <a:srcRect t="73039"/>
          <a:stretch/>
        </p:blipFill>
        <p:spPr>
          <a:xfrm>
            <a:off x="2614131" y="5068544"/>
            <a:ext cx="6886575" cy="867981"/>
          </a:xfrm>
          <a:prstGeom prst="rect">
            <a:avLst/>
          </a:prstGeom>
        </p:spPr>
      </p:pic>
      <p:pic>
        <p:nvPicPr>
          <p:cNvPr id="66" name="Picture 65">
            <a:extLst>
              <a:ext uri="{FF2B5EF4-FFF2-40B4-BE49-F238E27FC236}">
                <a16:creationId xmlns:a16="http://schemas.microsoft.com/office/drawing/2014/main" id="{97B4258B-CE34-41D8-AAD6-16B243BA24E6}"/>
              </a:ext>
            </a:extLst>
          </p:cNvPr>
          <p:cNvPicPr>
            <a:picLocks noChangeAspect="1"/>
          </p:cNvPicPr>
          <p:nvPr/>
        </p:nvPicPr>
        <p:blipFill rotWithShape="1">
          <a:blip r:embed="rId4"/>
          <a:srcRect b="77833"/>
          <a:stretch/>
        </p:blipFill>
        <p:spPr>
          <a:xfrm>
            <a:off x="2614131" y="4354892"/>
            <a:ext cx="6886575" cy="713652"/>
          </a:xfrm>
          <a:prstGeom prst="rect">
            <a:avLst/>
          </a:prstGeom>
        </p:spPr>
      </p:pic>
      <p:sp>
        <p:nvSpPr>
          <p:cNvPr id="97" name="Rectangle: Rounded Corners 96">
            <a:extLst>
              <a:ext uri="{FF2B5EF4-FFF2-40B4-BE49-F238E27FC236}">
                <a16:creationId xmlns:a16="http://schemas.microsoft.com/office/drawing/2014/main" id="{37D38293-5BDF-48D4-B04B-A23BE0FDCAE0}"/>
              </a:ext>
            </a:extLst>
          </p:cNvPr>
          <p:cNvSpPr/>
          <p:nvPr/>
        </p:nvSpPr>
        <p:spPr>
          <a:xfrm>
            <a:off x="8530541" y="5039545"/>
            <a:ext cx="909295" cy="42247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D12656D1-70AC-4D96-95FC-55408C12BC74}"/>
              </a:ext>
            </a:extLst>
          </p:cNvPr>
          <p:cNvGrpSpPr/>
          <p:nvPr/>
        </p:nvGrpSpPr>
        <p:grpSpPr>
          <a:xfrm>
            <a:off x="8244084" y="2219944"/>
            <a:ext cx="1195752" cy="1195752"/>
            <a:chOff x="3143402" y="2365112"/>
            <a:chExt cx="1195752" cy="1195752"/>
          </a:xfrm>
        </p:grpSpPr>
        <p:sp>
          <p:nvSpPr>
            <p:cNvPr id="99" name="Arc 98">
              <a:extLst>
                <a:ext uri="{FF2B5EF4-FFF2-40B4-BE49-F238E27FC236}">
                  <a16:creationId xmlns:a16="http://schemas.microsoft.com/office/drawing/2014/main" id="{55AB8E05-2375-4923-ABDB-EF8C6D82D147}"/>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00" name="TextBox 99">
              <a:extLst>
                <a:ext uri="{FF2B5EF4-FFF2-40B4-BE49-F238E27FC236}">
                  <a16:creationId xmlns:a16="http://schemas.microsoft.com/office/drawing/2014/main" id="{62B8AF43-5453-4F99-A8CB-8F7ABE24B89C}"/>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r>
                <a:rPr lang="en-US" sz="1800" b="1" dirty="0">
                  <a:latin typeface="Times New Roman" panose="02020603050405020304" pitchFamily="18" charset="0"/>
                  <a:cs typeface="Times New Roman" panose="02020603050405020304" pitchFamily="18" charset="0"/>
                </a:rPr>
                <a:t>20mA</a:t>
              </a:r>
              <a:endParaRPr lang="en-US" sz="1800" b="1" dirty="0"/>
            </a:p>
          </p:txBody>
        </p:sp>
      </p:grpSp>
      <p:grpSp>
        <p:nvGrpSpPr>
          <p:cNvPr id="101" name="Group 100">
            <a:extLst>
              <a:ext uri="{FF2B5EF4-FFF2-40B4-BE49-F238E27FC236}">
                <a16:creationId xmlns:a16="http://schemas.microsoft.com/office/drawing/2014/main" id="{4AE385C3-DAF3-4332-ADD5-57C30E8B7ECF}"/>
              </a:ext>
            </a:extLst>
          </p:cNvPr>
          <p:cNvGrpSpPr/>
          <p:nvPr/>
        </p:nvGrpSpPr>
        <p:grpSpPr>
          <a:xfrm>
            <a:off x="2834368" y="2186713"/>
            <a:ext cx="1195752" cy="1195752"/>
            <a:chOff x="3143402" y="2365112"/>
            <a:chExt cx="1195752" cy="1195752"/>
          </a:xfrm>
        </p:grpSpPr>
        <p:sp>
          <p:nvSpPr>
            <p:cNvPr id="102" name="Arc 101">
              <a:extLst>
                <a:ext uri="{FF2B5EF4-FFF2-40B4-BE49-F238E27FC236}">
                  <a16:creationId xmlns:a16="http://schemas.microsoft.com/office/drawing/2014/main" id="{443D6920-F821-469F-B5E9-3E4EE41B26DA}"/>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03" name="TextBox 102">
              <a:extLst>
                <a:ext uri="{FF2B5EF4-FFF2-40B4-BE49-F238E27FC236}">
                  <a16:creationId xmlns:a16="http://schemas.microsoft.com/office/drawing/2014/main" id="{232D41D7-0390-4ED3-B888-031D9270FE11}"/>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r>
                <a:rPr lang="en-US" sz="1800" b="1" dirty="0">
                  <a:latin typeface="Times New Roman" panose="02020603050405020304" pitchFamily="18" charset="0"/>
                  <a:cs typeface="Times New Roman" panose="02020603050405020304" pitchFamily="18" charset="0"/>
                </a:rPr>
                <a:t>20mA</a:t>
              </a:r>
              <a:endParaRPr lang="en-US" sz="1800" b="1" dirty="0"/>
            </a:p>
          </p:txBody>
        </p:sp>
      </p:grpSp>
    </p:spTree>
    <p:extLst>
      <p:ext uri="{BB962C8B-B14F-4D97-AF65-F5344CB8AC3E}">
        <p14:creationId xmlns:p14="http://schemas.microsoft.com/office/powerpoint/2010/main" val="398317736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27B6767D-337F-40EE-88B2-A24B2DC5C338}"/>
              </a:ext>
            </a:extLst>
          </p:cNvPr>
          <p:cNvSpPr/>
          <p:nvPr/>
        </p:nvSpPr>
        <p:spPr>
          <a:xfrm>
            <a:off x="10156303" y="4768243"/>
            <a:ext cx="1030696" cy="470309"/>
          </a:xfrm>
          <a:prstGeom prst="rect">
            <a:avLst/>
          </a:prstGeom>
          <a:solidFill>
            <a:schemeClr val="accent5">
              <a:lumMod val="20000"/>
              <a:lumOff val="80000"/>
            </a:schemeClr>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543AC86-3554-4C4D-A496-1CD2580CAA55}"/>
              </a:ext>
            </a:extLst>
          </p:cNvPr>
          <p:cNvPicPr>
            <a:picLocks noChangeAspect="1"/>
          </p:cNvPicPr>
          <p:nvPr/>
        </p:nvPicPr>
        <p:blipFill>
          <a:blip r:embed="rId2"/>
          <a:stretch>
            <a:fillRect/>
          </a:stretch>
        </p:blipFill>
        <p:spPr>
          <a:xfrm>
            <a:off x="182364" y="1443718"/>
            <a:ext cx="5228804" cy="2963966"/>
          </a:xfrm>
          <a:prstGeom prst="rect">
            <a:avLst/>
          </a:prstGeom>
        </p:spPr>
      </p:pic>
      <p:pic>
        <p:nvPicPr>
          <p:cNvPr id="10" name="Picture 9">
            <a:extLst>
              <a:ext uri="{FF2B5EF4-FFF2-40B4-BE49-F238E27FC236}">
                <a16:creationId xmlns:a16="http://schemas.microsoft.com/office/drawing/2014/main" id="{D2D3B3C4-A273-48F1-8460-EB84942E5DDD}"/>
              </a:ext>
            </a:extLst>
          </p:cNvPr>
          <p:cNvPicPr>
            <a:picLocks noChangeAspect="1"/>
          </p:cNvPicPr>
          <p:nvPr/>
        </p:nvPicPr>
        <p:blipFill>
          <a:blip r:embed="rId3"/>
          <a:stretch>
            <a:fillRect/>
          </a:stretch>
        </p:blipFill>
        <p:spPr>
          <a:xfrm>
            <a:off x="6661231" y="1720076"/>
            <a:ext cx="4334719" cy="2457151"/>
          </a:xfrm>
          <a:prstGeom prst="rect">
            <a:avLst/>
          </a:prstGeom>
        </p:spPr>
      </p:pic>
      <p:sp>
        <p:nvSpPr>
          <p:cNvPr id="11" name="Rectangle 10">
            <a:extLst>
              <a:ext uri="{FF2B5EF4-FFF2-40B4-BE49-F238E27FC236}">
                <a16:creationId xmlns:a16="http://schemas.microsoft.com/office/drawing/2014/main" id="{FA166CB8-6B20-4D33-A5D3-2AC0EB0EE506}"/>
              </a:ext>
            </a:extLst>
          </p:cNvPr>
          <p:cNvSpPr/>
          <p:nvPr/>
        </p:nvSpPr>
        <p:spPr>
          <a:xfrm>
            <a:off x="4404169" y="2596122"/>
            <a:ext cx="237281" cy="144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1254FB-CB04-4BB3-89BD-EF8BD0CA7212}"/>
              </a:ext>
            </a:extLst>
          </p:cNvPr>
          <p:cNvSpPr/>
          <p:nvPr/>
        </p:nvSpPr>
        <p:spPr>
          <a:xfrm>
            <a:off x="10037180" y="2219944"/>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82F96-06CA-496D-A8B6-A7D07B58FEDB}"/>
              </a:ext>
            </a:extLst>
          </p:cNvPr>
          <p:cNvSpPr/>
          <p:nvPr/>
        </p:nvSpPr>
        <p:spPr>
          <a:xfrm>
            <a:off x="4404169" y="2444686"/>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1A4E84-96F0-47E3-9AA7-CC0434FDAB41}"/>
              </a:ext>
            </a:extLst>
          </p:cNvPr>
          <p:cNvSpPr txBox="1"/>
          <p:nvPr/>
        </p:nvSpPr>
        <p:spPr>
          <a:xfrm>
            <a:off x="4374270" y="2388836"/>
            <a:ext cx="931762" cy="646331"/>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br>
              <a:rPr lang="en-US" dirty="0">
                <a:latin typeface="Segoe Condensed" panose="020B0606040200020203" pitchFamily="34" charset="0"/>
              </a:rPr>
            </a:br>
            <a:r>
              <a:rPr lang="en-US" dirty="0">
                <a:latin typeface="Segoe Condensed" panose="020B0606040200020203" pitchFamily="34" charset="0"/>
              </a:rPr>
              <a:t>350</a:t>
            </a:r>
            <a:r>
              <a:rPr lang="el-GR" dirty="0">
                <a:latin typeface="Segoe Condensed" panose="020B0606040200020203" pitchFamily="34" charset="0"/>
                <a:cs typeface="Calibri" panose="020F0502020204030204" pitchFamily="34" charset="0"/>
              </a:rPr>
              <a:t>Ω</a:t>
            </a:r>
            <a:endParaRPr lang="en-US" dirty="0">
              <a:latin typeface="Segoe Condensed" panose="020B0606040200020203" pitchFamily="34" charset="0"/>
            </a:endParaRPr>
          </a:p>
        </p:txBody>
      </p:sp>
      <p:sp>
        <p:nvSpPr>
          <p:cNvPr id="15" name="TextBox 14">
            <a:extLst>
              <a:ext uri="{FF2B5EF4-FFF2-40B4-BE49-F238E27FC236}">
                <a16:creationId xmlns:a16="http://schemas.microsoft.com/office/drawing/2014/main" id="{31D915BE-2813-474E-A732-78BA4BE04005}"/>
              </a:ext>
            </a:extLst>
          </p:cNvPr>
          <p:cNvSpPr txBox="1"/>
          <p:nvPr/>
        </p:nvSpPr>
        <p:spPr>
          <a:xfrm>
            <a:off x="9978344" y="2186713"/>
            <a:ext cx="931762" cy="646331"/>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a:p>
            <a:r>
              <a:rPr lang="en-US" dirty="0">
                <a:latin typeface="Segoe Condensed" panose="020B0606040200020203" pitchFamily="34" charset="0"/>
              </a:rPr>
              <a:t>350</a:t>
            </a:r>
            <a:r>
              <a:rPr lang="el-GR" dirty="0">
                <a:latin typeface="Segoe Condensed" panose="020B0606040200020203" pitchFamily="34" charset="0"/>
                <a:cs typeface="Calibri" panose="020F0502020204030204" pitchFamily="34" charset="0"/>
              </a:rPr>
              <a:t>Ω</a:t>
            </a:r>
            <a:endParaRPr lang="en-US" dirty="0">
              <a:latin typeface="Segoe Condensed" panose="020B0606040200020203" pitchFamily="34" charset="0"/>
            </a:endParaRPr>
          </a:p>
        </p:txBody>
      </p:sp>
      <p:sp>
        <p:nvSpPr>
          <p:cNvPr id="16" name="TextBox 15">
            <a:extLst>
              <a:ext uri="{FF2B5EF4-FFF2-40B4-BE49-F238E27FC236}">
                <a16:creationId xmlns:a16="http://schemas.microsoft.com/office/drawing/2014/main" id="{AD760829-165B-4EE1-B695-16F222D8A5E3}"/>
              </a:ext>
            </a:extLst>
          </p:cNvPr>
          <p:cNvSpPr txBox="1"/>
          <p:nvPr/>
        </p:nvSpPr>
        <p:spPr>
          <a:xfrm>
            <a:off x="381965" y="805680"/>
            <a:ext cx="11487873" cy="523220"/>
          </a:xfrm>
          <a:prstGeom prst="rect">
            <a:avLst/>
          </a:prstGeom>
          <a:noFill/>
        </p:spPr>
        <p:txBody>
          <a:bodyPr wrap="square" rtlCol="0">
            <a:spAutoFit/>
          </a:bodyPr>
          <a:lstStyle/>
          <a:p>
            <a:pPr algn="ctr"/>
            <a:r>
              <a:rPr lang="en-US" sz="2800" dirty="0">
                <a:latin typeface="Bebas Neue" panose="020B0606020202050201" pitchFamily="34" charset="0"/>
              </a:rPr>
              <a:t>Step 4: solve for </a:t>
            </a:r>
            <a:r>
              <a:rPr lang="en-US" sz="2800" b="1" i="1" dirty="0">
                <a:latin typeface="Times New Roman" panose="02020603050405020304" pitchFamily="18" charset="0"/>
                <a:cs typeface="Times New Roman" panose="02020603050405020304" pitchFamily="18" charset="0"/>
              </a:rPr>
              <a:t>R1</a:t>
            </a:r>
            <a:endParaRPr lang="en-US" sz="2800" i="1" dirty="0">
              <a:latin typeface="Times New Roman" panose="02020603050405020304" pitchFamily="18" charset="0"/>
              <a:cs typeface="Times New Roman" panose="02020603050405020304" pitchFamily="18" charset="0"/>
            </a:endParaRPr>
          </a:p>
        </p:txBody>
      </p:sp>
      <p:sp>
        <p:nvSpPr>
          <p:cNvPr id="17" name="Freeform: Shape 16">
            <a:extLst>
              <a:ext uri="{FF2B5EF4-FFF2-40B4-BE49-F238E27FC236}">
                <a16:creationId xmlns:a16="http://schemas.microsoft.com/office/drawing/2014/main" id="{65840ADE-98FE-40BE-8F33-AE5AC4C3C8B4}"/>
              </a:ext>
            </a:extLst>
          </p:cNvPr>
          <p:cNvSpPr/>
          <p:nvPr/>
        </p:nvSpPr>
        <p:spPr>
          <a:xfrm>
            <a:off x="2409325" y="1812426"/>
            <a:ext cx="1994844" cy="583387"/>
          </a:xfrm>
          <a:custGeom>
            <a:avLst/>
            <a:gdLst>
              <a:gd name="connsiteX0" fmla="*/ 0 w 1978926"/>
              <a:gd name="connsiteY0" fmla="*/ 9099 h 545911"/>
              <a:gd name="connsiteX1" fmla="*/ 1978926 w 1978926"/>
              <a:gd name="connsiteY1" fmla="*/ 9099 h 545911"/>
              <a:gd name="connsiteX2" fmla="*/ 1978926 w 1978926"/>
              <a:gd name="connsiteY2" fmla="*/ 545911 h 545911"/>
              <a:gd name="connsiteX3" fmla="*/ 1769660 w 1978926"/>
              <a:gd name="connsiteY3" fmla="*/ 545911 h 545911"/>
              <a:gd name="connsiteX4" fmla="*/ 1769660 w 1978926"/>
              <a:gd name="connsiteY4" fmla="*/ 186520 h 545911"/>
              <a:gd name="connsiteX5" fmla="*/ 59140 w 1978926"/>
              <a:gd name="connsiteY5" fmla="*/ 186520 h 545911"/>
              <a:gd name="connsiteX6" fmla="*/ 59140 w 1978926"/>
              <a:gd name="connsiteY6"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0" fmla="*/ 1919786 w 1919786"/>
              <a:gd name="connsiteY0" fmla="*/ 9099 h 545911"/>
              <a:gd name="connsiteX1" fmla="*/ 1919786 w 1919786"/>
              <a:gd name="connsiteY1" fmla="*/ 545911 h 545911"/>
              <a:gd name="connsiteX2" fmla="*/ 1710520 w 1919786"/>
              <a:gd name="connsiteY2" fmla="*/ 545911 h 545911"/>
              <a:gd name="connsiteX3" fmla="*/ 1710520 w 1919786"/>
              <a:gd name="connsiteY3" fmla="*/ 186520 h 545911"/>
              <a:gd name="connsiteX4" fmla="*/ 0 w 1919786"/>
              <a:gd name="connsiteY4" fmla="*/ 186520 h 545911"/>
              <a:gd name="connsiteX5" fmla="*/ 0 w 1919786"/>
              <a:gd name="connsiteY5" fmla="*/ 0 h 545911"/>
              <a:gd name="connsiteX6" fmla="*/ 1919786 w 1919786"/>
              <a:gd name="connsiteY6" fmla="*/ 9099 h 545911"/>
              <a:gd name="connsiteX0" fmla="*/ 1919786 w 1919786"/>
              <a:gd name="connsiteY0" fmla="*/ 1604 h 538416"/>
              <a:gd name="connsiteX1" fmla="*/ 1919786 w 1919786"/>
              <a:gd name="connsiteY1" fmla="*/ 538416 h 538416"/>
              <a:gd name="connsiteX2" fmla="*/ 1710520 w 1919786"/>
              <a:gd name="connsiteY2" fmla="*/ 538416 h 538416"/>
              <a:gd name="connsiteX3" fmla="*/ 1710520 w 1919786"/>
              <a:gd name="connsiteY3" fmla="*/ 179025 h 538416"/>
              <a:gd name="connsiteX4" fmla="*/ 0 w 1919786"/>
              <a:gd name="connsiteY4" fmla="*/ 179025 h 538416"/>
              <a:gd name="connsiteX5" fmla="*/ 0 w 1919786"/>
              <a:gd name="connsiteY5" fmla="*/ 0 h 538416"/>
              <a:gd name="connsiteX6" fmla="*/ 1919786 w 1919786"/>
              <a:gd name="connsiteY6" fmla="*/ 1604 h 538416"/>
              <a:gd name="connsiteX0" fmla="*/ 1919786 w 1919786"/>
              <a:gd name="connsiteY0" fmla="*/ 1604 h 579639"/>
              <a:gd name="connsiteX1" fmla="*/ 1919786 w 1919786"/>
              <a:gd name="connsiteY1" fmla="*/ 538416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79639"/>
              <a:gd name="connsiteX1" fmla="*/ 1919786 w 1919786"/>
              <a:gd name="connsiteY1" fmla="*/ 572144 h 579639"/>
              <a:gd name="connsiteX2" fmla="*/ 1710520 w 1919786"/>
              <a:gd name="connsiteY2" fmla="*/ 579639 h 579639"/>
              <a:gd name="connsiteX3" fmla="*/ 1710520 w 1919786"/>
              <a:gd name="connsiteY3" fmla="*/ 179025 h 579639"/>
              <a:gd name="connsiteX4" fmla="*/ 0 w 1919786"/>
              <a:gd name="connsiteY4" fmla="*/ 179025 h 579639"/>
              <a:gd name="connsiteX5" fmla="*/ 0 w 1919786"/>
              <a:gd name="connsiteY5" fmla="*/ 0 h 579639"/>
              <a:gd name="connsiteX6" fmla="*/ 1919786 w 1919786"/>
              <a:gd name="connsiteY6" fmla="*/ 1604 h 579639"/>
              <a:gd name="connsiteX0" fmla="*/ 1919786 w 1919786"/>
              <a:gd name="connsiteY0" fmla="*/ 1604 h 583387"/>
              <a:gd name="connsiteX1" fmla="*/ 1919786 w 1919786"/>
              <a:gd name="connsiteY1" fmla="*/ 583387 h 583387"/>
              <a:gd name="connsiteX2" fmla="*/ 1710520 w 1919786"/>
              <a:gd name="connsiteY2" fmla="*/ 579639 h 583387"/>
              <a:gd name="connsiteX3" fmla="*/ 1710520 w 1919786"/>
              <a:gd name="connsiteY3" fmla="*/ 179025 h 583387"/>
              <a:gd name="connsiteX4" fmla="*/ 0 w 1919786"/>
              <a:gd name="connsiteY4" fmla="*/ 179025 h 583387"/>
              <a:gd name="connsiteX5" fmla="*/ 0 w 1919786"/>
              <a:gd name="connsiteY5" fmla="*/ 0 h 583387"/>
              <a:gd name="connsiteX6" fmla="*/ 1919786 w 1919786"/>
              <a:gd name="connsiteY6" fmla="*/ 1604 h 583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19786" h="583387">
                <a:moveTo>
                  <a:pt x="1919786" y="1604"/>
                </a:moveTo>
                <a:lnTo>
                  <a:pt x="1919786" y="583387"/>
                </a:lnTo>
                <a:lnTo>
                  <a:pt x="1710520" y="579639"/>
                </a:lnTo>
                <a:lnTo>
                  <a:pt x="1710520" y="179025"/>
                </a:lnTo>
                <a:lnTo>
                  <a:pt x="0" y="179025"/>
                </a:lnTo>
                <a:lnTo>
                  <a:pt x="0" y="0"/>
                </a:lnTo>
                <a:lnTo>
                  <a:pt x="1919786" y="1604"/>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8327A1EB-8CD8-442B-BABD-FCE63C9DDC89}"/>
              </a:ext>
            </a:extLst>
          </p:cNvPr>
          <p:cNvSpPr/>
          <p:nvPr/>
        </p:nvSpPr>
        <p:spPr>
          <a:xfrm>
            <a:off x="4198341" y="2740806"/>
            <a:ext cx="216442" cy="514905"/>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19" name="Freeform: Shape 18">
            <a:extLst>
              <a:ext uri="{FF2B5EF4-FFF2-40B4-BE49-F238E27FC236}">
                <a16:creationId xmlns:a16="http://schemas.microsoft.com/office/drawing/2014/main" id="{B3230881-441E-48FB-80EC-23F1C8418B4D}"/>
              </a:ext>
            </a:extLst>
          </p:cNvPr>
          <p:cNvSpPr/>
          <p:nvPr/>
        </p:nvSpPr>
        <p:spPr>
          <a:xfrm>
            <a:off x="2317017" y="2116460"/>
            <a:ext cx="2087152" cy="1847537"/>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1167" h="1847537">
                <a:moveTo>
                  <a:pt x="0" y="0"/>
                </a:moveTo>
                <a:lnTo>
                  <a:pt x="0" y="1847537"/>
                </a:lnTo>
                <a:lnTo>
                  <a:pt x="2031167" y="1847537"/>
                </a:lnTo>
                <a:lnTo>
                  <a:pt x="2031167" y="1495268"/>
                </a:lnTo>
                <a:lnTo>
                  <a:pt x="1813810" y="1495268"/>
                </a:lnTo>
                <a:lnTo>
                  <a:pt x="1813810" y="1652665"/>
                </a:lnTo>
                <a:lnTo>
                  <a:pt x="168639" y="1652665"/>
                </a:lnTo>
                <a:lnTo>
                  <a:pt x="172386" y="7494"/>
                </a:ln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79A334D-9029-4419-8197-1864795C4EAF}"/>
              </a:ext>
            </a:extLst>
          </p:cNvPr>
          <p:cNvSpPr/>
          <p:nvPr/>
        </p:nvSpPr>
        <p:spPr>
          <a:xfrm>
            <a:off x="9774818" y="2631495"/>
            <a:ext cx="225708" cy="600222"/>
          </a:xfrm>
          <a:prstGeom prst="rect">
            <a:avLst/>
          </a:prstGeom>
          <a:solidFill>
            <a:srgbClr val="7030A0">
              <a:alpha val="50000"/>
            </a:srgbClr>
          </a:solidFill>
          <a:ln w="9525">
            <a:solidFill>
              <a:srgbClr val="7030A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endParaRPr>
          </a:p>
        </p:txBody>
      </p:sp>
      <p:sp>
        <p:nvSpPr>
          <p:cNvPr id="30" name="Freeform: Shape 29">
            <a:extLst>
              <a:ext uri="{FF2B5EF4-FFF2-40B4-BE49-F238E27FC236}">
                <a16:creationId xmlns:a16="http://schemas.microsoft.com/office/drawing/2014/main" id="{8D46419C-65CE-4918-9F54-B851B00B3DFC}"/>
              </a:ext>
            </a:extLst>
          </p:cNvPr>
          <p:cNvSpPr/>
          <p:nvPr/>
        </p:nvSpPr>
        <p:spPr>
          <a:xfrm>
            <a:off x="7736857" y="3019788"/>
            <a:ext cx="2257494" cy="1017543"/>
          </a:xfrm>
          <a:custGeom>
            <a:avLst/>
            <a:gdLst>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68639 w 2031167"/>
              <a:gd name="connsiteY7" fmla="*/ 11242 h 1847537"/>
              <a:gd name="connsiteX8" fmla="*/ 0 w 2031167"/>
              <a:gd name="connsiteY8" fmla="*/ 0 h 1847537"/>
              <a:gd name="connsiteX0" fmla="*/ 0 w 2031167"/>
              <a:gd name="connsiteY0" fmla="*/ 0 h 1847537"/>
              <a:gd name="connsiteX1" fmla="*/ 0 w 2031167"/>
              <a:gd name="connsiteY1" fmla="*/ 1847537 h 1847537"/>
              <a:gd name="connsiteX2" fmla="*/ 2031167 w 2031167"/>
              <a:gd name="connsiteY2" fmla="*/ 1847537 h 1847537"/>
              <a:gd name="connsiteX3" fmla="*/ 2031167 w 2031167"/>
              <a:gd name="connsiteY3" fmla="*/ 1495268 h 1847537"/>
              <a:gd name="connsiteX4" fmla="*/ 1813810 w 2031167"/>
              <a:gd name="connsiteY4" fmla="*/ 1495268 h 1847537"/>
              <a:gd name="connsiteX5" fmla="*/ 1813810 w 2031167"/>
              <a:gd name="connsiteY5" fmla="*/ 1652665 h 1847537"/>
              <a:gd name="connsiteX6" fmla="*/ 168639 w 2031167"/>
              <a:gd name="connsiteY6" fmla="*/ 1652665 h 1847537"/>
              <a:gd name="connsiteX7" fmla="*/ 172386 w 2031167"/>
              <a:gd name="connsiteY7" fmla="*/ 7494 h 1847537"/>
              <a:gd name="connsiteX8" fmla="*/ 0 w 2031167"/>
              <a:gd name="connsiteY8" fmla="*/ 0 h 1847537"/>
              <a:gd name="connsiteX0" fmla="*/ 0 w 2031167"/>
              <a:gd name="connsiteY0" fmla="*/ 822500 h 1840043"/>
              <a:gd name="connsiteX1" fmla="*/ 0 w 2031167"/>
              <a:gd name="connsiteY1" fmla="*/ 1840043 h 1840043"/>
              <a:gd name="connsiteX2" fmla="*/ 2031167 w 2031167"/>
              <a:gd name="connsiteY2" fmla="*/ 1840043 h 1840043"/>
              <a:gd name="connsiteX3" fmla="*/ 2031167 w 2031167"/>
              <a:gd name="connsiteY3" fmla="*/ 1487774 h 1840043"/>
              <a:gd name="connsiteX4" fmla="*/ 1813810 w 2031167"/>
              <a:gd name="connsiteY4" fmla="*/ 1487774 h 1840043"/>
              <a:gd name="connsiteX5" fmla="*/ 1813810 w 2031167"/>
              <a:gd name="connsiteY5" fmla="*/ 1645171 h 1840043"/>
              <a:gd name="connsiteX6" fmla="*/ 168639 w 2031167"/>
              <a:gd name="connsiteY6" fmla="*/ 1645171 h 1840043"/>
              <a:gd name="connsiteX7" fmla="*/ 172386 w 2031167"/>
              <a:gd name="connsiteY7" fmla="*/ 0 h 1840043"/>
              <a:gd name="connsiteX8" fmla="*/ 0 w 2031167"/>
              <a:gd name="connsiteY8" fmla="*/ 822500 h 18400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80384 w 2031167"/>
              <a:gd name="connsiteY7" fmla="*/ 12183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56391 w 2031167"/>
              <a:gd name="connsiteY7" fmla="*/ 7494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68639 w 2031167"/>
              <a:gd name="connsiteY6" fmla="*/ 822671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92631 w 2031167"/>
              <a:gd name="connsiteY6" fmla="*/ 794535 h 1017543"/>
              <a:gd name="connsiteX7" fmla="*/ 176384 w 2031167"/>
              <a:gd name="connsiteY7" fmla="*/ 2805 h 1017543"/>
              <a:gd name="connsiteX8" fmla="*/ 0 w 2031167"/>
              <a:gd name="connsiteY8" fmla="*/ 0 h 1017543"/>
              <a:gd name="connsiteX0" fmla="*/ 0 w 2031167"/>
              <a:gd name="connsiteY0" fmla="*/ 0 h 1017543"/>
              <a:gd name="connsiteX1" fmla="*/ 0 w 2031167"/>
              <a:gd name="connsiteY1" fmla="*/ 1017543 h 1017543"/>
              <a:gd name="connsiteX2" fmla="*/ 2031167 w 2031167"/>
              <a:gd name="connsiteY2" fmla="*/ 1017543 h 1017543"/>
              <a:gd name="connsiteX3" fmla="*/ 2031167 w 2031167"/>
              <a:gd name="connsiteY3" fmla="*/ 665274 h 1017543"/>
              <a:gd name="connsiteX4" fmla="*/ 1813810 w 2031167"/>
              <a:gd name="connsiteY4" fmla="*/ 665274 h 1017543"/>
              <a:gd name="connsiteX5" fmla="*/ 1813810 w 2031167"/>
              <a:gd name="connsiteY5" fmla="*/ 822671 h 1017543"/>
              <a:gd name="connsiteX6" fmla="*/ 176636 w 2031167"/>
              <a:gd name="connsiteY6" fmla="*/ 803913 h 1017543"/>
              <a:gd name="connsiteX7" fmla="*/ 176384 w 2031167"/>
              <a:gd name="connsiteY7" fmla="*/ 2805 h 1017543"/>
              <a:gd name="connsiteX8" fmla="*/ 0 w 2031167"/>
              <a:gd name="connsiteY8" fmla="*/ 0 h 1017543"/>
              <a:gd name="connsiteX0" fmla="*/ 0 w 2051161"/>
              <a:gd name="connsiteY0" fmla="*/ 0 h 1017543"/>
              <a:gd name="connsiteX1" fmla="*/ 0 w 2051161"/>
              <a:gd name="connsiteY1" fmla="*/ 1017543 h 1017543"/>
              <a:gd name="connsiteX2" fmla="*/ 2031167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13810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13810 w 2051161"/>
              <a:gd name="connsiteY5" fmla="*/ 822671 h 1017543"/>
              <a:gd name="connsiteX6" fmla="*/ 176636 w 2051161"/>
              <a:gd name="connsiteY6" fmla="*/ 803913 h 1017543"/>
              <a:gd name="connsiteX7" fmla="*/ 176384 w 2051161"/>
              <a:gd name="connsiteY7" fmla="*/ 2805 h 1017543"/>
              <a:gd name="connsiteX8" fmla="*/ 0 w 2051161"/>
              <a:gd name="connsiteY8" fmla="*/ 0 h 1017543"/>
              <a:gd name="connsiteX0" fmla="*/ 0 w 2051161"/>
              <a:gd name="connsiteY0" fmla="*/ 0 h 1017543"/>
              <a:gd name="connsiteX1" fmla="*/ 0 w 2051161"/>
              <a:gd name="connsiteY1" fmla="*/ 1017543 h 1017543"/>
              <a:gd name="connsiteX2" fmla="*/ 2051161 w 2051161"/>
              <a:gd name="connsiteY2" fmla="*/ 1017543 h 1017543"/>
              <a:gd name="connsiteX3" fmla="*/ 2051161 w 2051161"/>
              <a:gd name="connsiteY3" fmla="*/ 665274 h 1017543"/>
              <a:gd name="connsiteX4" fmla="*/ 1865794 w 2051161"/>
              <a:gd name="connsiteY4" fmla="*/ 665274 h 1017543"/>
              <a:gd name="connsiteX5" fmla="*/ 1857797 w 2051161"/>
              <a:gd name="connsiteY5" fmla="*/ 827360 h 1017543"/>
              <a:gd name="connsiteX6" fmla="*/ 176636 w 2051161"/>
              <a:gd name="connsiteY6" fmla="*/ 803913 h 1017543"/>
              <a:gd name="connsiteX7" fmla="*/ 176384 w 2051161"/>
              <a:gd name="connsiteY7" fmla="*/ 2805 h 1017543"/>
              <a:gd name="connsiteX8" fmla="*/ 0 w 2051161"/>
              <a:gd name="connsiteY8" fmla="*/ 0 h 1017543"/>
              <a:gd name="connsiteX0" fmla="*/ 0 w 2079152"/>
              <a:gd name="connsiteY0" fmla="*/ 0 h 1017543"/>
              <a:gd name="connsiteX1" fmla="*/ 0 w 2079152"/>
              <a:gd name="connsiteY1" fmla="*/ 1017543 h 1017543"/>
              <a:gd name="connsiteX2" fmla="*/ 2051161 w 2079152"/>
              <a:gd name="connsiteY2" fmla="*/ 1017543 h 1017543"/>
              <a:gd name="connsiteX3" fmla="*/ 2079152 w 2079152"/>
              <a:gd name="connsiteY3" fmla="*/ 637138 h 1017543"/>
              <a:gd name="connsiteX4" fmla="*/ 1865794 w 2079152"/>
              <a:gd name="connsiteY4" fmla="*/ 665274 h 1017543"/>
              <a:gd name="connsiteX5" fmla="*/ 1857797 w 2079152"/>
              <a:gd name="connsiteY5" fmla="*/ 827360 h 1017543"/>
              <a:gd name="connsiteX6" fmla="*/ 176636 w 2079152"/>
              <a:gd name="connsiteY6" fmla="*/ 803913 h 1017543"/>
              <a:gd name="connsiteX7" fmla="*/ 176384 w 2079152"/>
              <a:gd name="connsiteY7" fmla="*/ 2805 h 1017543"/>
              <a:gd name="connsiteX8" fmla="*/ 0 w 2079152"/>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65794 w 2083151"/>
              <a:gd name="connsiteY4" fmla="*/ 665274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57797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 name="connsiteX0" fmla="*/ 0 w 2083151"/>
              <a:gd name="connsiteY0" fmla="*/ 0 h 1017543"/>
              <a:gd name="connsiteX1" fmla="*/ 0 w 2083151"/>
              <a:gd name="connsiteY1" fmla="*/ 1017543 h 1017543"/>
              <a:gd name="connsiteX2" fmla="*/ 2083151 w 2083151"/>
              <a:gd name="connsiteY2" fmla="*/ 1017543 h 1017543"/>
              <a:gd name="connsiteX3" fmla="*/ 2079152 w 2083151"/>
              <a:gd name="connsiteY3" fmla="*/ 637138 h 1017543"/>
              <a:gd name="connsiteX4" fmla="*/ 1885788 w 2083151"/>
              <a:gd name="connsiteY4" fmla="*/ 627760 h 1017543"/>
              <a:gd name="connsiteX5" fmla="*/ 1881789 w 2083151"/>
              <a:gd name="connsiteY5" fmla="*/ 827360 h 1017543"/>
              <a:gd name="connsiteX6" fmla="*/ 176636 w 2083151"/>
              <a:gd name="connsiteY6" fmla="*/ 803913 h 1017543"/>
              <a:gd name="connsiteX7" fmla="*/ 176384 w 2083151"/>
              <a:gd name="connsiteY7" fmla="*/ 2805 h 1017543"/>
              <a:gd name="connsiteX8" fmla="*/ 0 w 2083151"/>
              <a:gd name="connsiteY8" fmla="*/ 0 h 10175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83151" h="1017543">
                <a:moveTo>
                  <a:pt x="0" y="0"/>
                </a:moveTo>
                <a:lnTo>
                  <a:pt x="0" y="1017543"/>
                </a:lnTo>
                <a:lnTo>
                  <a:pt x="2083151" y="1017543"/>
                </a:lnTo>
                <a:lnTo>
                  <a:pt x="2079152" y="637138"/>
                </a:lnTo>
                <a:lnTo>
                  <a:pt x="1885788" y="627760"/>
                </a:lnTo>
                <a:lnTo>
                  <a:pt x="1881789" y="827360"/>
                </a:lnTo>
                <a:lnTo>
                  <a:pt x="176636" y="803913"/>
                </a:lnTo>
                <a:cubicBezTo>
                  <a:pt x="179218" y="530624"/>
                  <a:pt x="173802" y="276094"/>
                  <a:pt x="176384" y="2805"/>
                </a:cubicBezTo>
                <a:lnTo>
                  <a:pt x="0" y="0"/>
                </a:lnTo>
                <a:close/>
              </a:path>
            </a:pathLst>
          </a:custGeom>
          <a:solidFill>
            <a:schemeClr val="tx1">
              <a:alpha val="60000"/>
            </a:schemeClr>
          </a:solid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81A76ABF-2ED1-4DC4-AA7B-0274ABE47EBD}"/>
              </a:ext>
            </a:extLst>
          </p:cNvPr>
          <p:cNvGrpSpPr/>
          <p:nvPr/>
        </p:nvGrpSpPr>
        <p:grpSpPr>
          <a:xfrm>
            <a:off x="10765947" y="1985916"/>
            <a:ext cx="168634" cy="809717"/>
            <a:chOff x="5065402" y="2434488"/>
            <a:chExt cx="168634" cy="809717"/>
          </a:xfrm>
        </p:grpSpPr>
        <p:sp>
          <p:nvSpPr>
            <p:cNvPr id="68" name="Right Brace 67">
              <a:extLst>
                <a:ext uri="{FF2B5EF4-FFF2-40B4-BE49-F238E27FC236}">
                  <a16:creationId xmlns:a16="http://schemas.microsoft.com/office/drawing/2014/main" id="{386E73AD-04EF-4E33-8167-8D004CDEAB9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123B1103-D2CD-4ECE-BB08-A07B4E56197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0" name="TextBox 69">
              <a:extLst>
                <a:ext uri="{FF2B5EF4-FFF2-40B4-BE49-F238E27FC236}">
                  <a16:creationId xmlns:a16="http://schemas.microsoft.com/office/drawing/2014/main" id="{E0264408-5011-4964-A729-C0E7CEFDB4ED}"/>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1" name="TextBox 70">
            <a:extLst>
              <a:ext uri="{FF2B5EF4-FFF2-40B4-BE49-F238E27FC236}">
                <a16:creationId xmlns:a16="http://schemas.microsoft.com/office/drawing/2014/main" id="{1C26C20C-4B81-463B-9FF9-73CE8B6A014C}"/>
              </a:ext>
            </a:extLst>
          </p:cNvPr>
          <p:cNvSpPr txBox="1"/>
          <p:nvPr/>
        </p:nvSpPr>
        <p:spPr>
          <a:xfrm>
            <a:off x="10899783" y="2170454"/>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72" name="Group 71">
            <a:extLst>
              <a:ext uri="{FF2B5EF4-FFF2-40B4-BE49-F238E27FC236}">
                <a16:creationId xmlns:a16="http://schemas.microsoft.com/office/drawing/2014/main" id="{88925A8B-70E2-4A60-9811-267EE19FEA0A}"/>
              </a:ext>
            </a:extLst>
          </p:cNvPr>
          <p:cNvGrpSpPr/>
          <p:nvPr/>
        </p:nvGrpSpPr>
        <p:grpSpPr>
          <a:xfrm>
            <a:off x="10765947" y="3008890"/>
            <a:ext cx="168634" cy="809717"/>
            <a:chOff x="5065402" y="2434488"/>
            <a:chExt cx="168634" cy="809717"/>
          </a:xfrm>
        </p:grpSpPr>
        <p:sp>
          <p:nvSpPr>
            <p:cNvPr id="73" name="Right Brace 72">
              <a:extLst>
                <a:ext uri="{FF2B5EF4-FFF2-40B4-BE49-F238E27FC236}">
                  <a16:creationId xmlns:a16="http://schemas.microsoft.com/office/drawing/2014/main" id="{9AEE23ED-DC14-4A25-A528-6B1E1F2F33D4}"/>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D1791681-4341-472A-A257-6004231E9484}"/>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5" name="TextBox 74">
              <a:extLst>
                <a:ext uri="{FF2B5EF4-FFF2-40B4-BE49-F238E27FC236}">
                  <a16:creationId xmlns:a16="http://schemas.microsoft.com/office/drawing/2014/main" id="{E3452F7B-5F2B-4902-A037-38A2E394A96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76" name="Group 75">
            <a:extLst>
              <a:ext uri="{FF2B5EF4-FFF2-40B4-BE49-F238E27FC236}">
                <a16:creationId xmlns:a16="http://schemas.microsoft.com/office/drawing/2014/main" id="{B8CFFA19-3444-4E81-8960-6A5F6079DAB3}"/>
              </a:ext>
            </a:extLst>
          </p:cNvPr>
          <p:cNvGrpSpPr/>
          <p:nvPr/>
        </p:nvGrpSpPr>
        <p:grpSpPr>
          <a:xfrm>
            <a:off x="11335804" y="1699070"/>
            <a:ext cx="168634" cy="2376356"/>
            <a:chOff x="5065402" y="2413035"/>
            <a:chExt cx="168634" cy="2376356"/>
          </a:xfrm>
        </p:grpSpPr>
        <p:sp>
          <p:nvSpPr>
            <p:cNvPr id="77" name="Right Brace 76">
              <a:extLst>
                <a:ext uri="{FF2B5EF4-FFF2-40B4-BE49-F238E27FC236}">
                  <a16:creationId xmlns:a16="http://schemas.microsoft.com/office/drawing/2014/main" id="{840B9983-7697-48AD-9355-0B79FD651AEE}"/>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3824140A-3F3F-4320-9353-F366C4F4DF82}"/>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9" name="TextBox 78">
              <a:extLst>
                <a:ext uri="{FF2B5EF4-FFF2-40B4-BE49-F238E27FC236}">
                  <a16:creationId xmlns:a16="http://schemas.microsoft.com/office/drawing/2014/main" id="{7E9EC3C2-16E6-4518-98E2-850101A76593}"/>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0" name="TextBox 79">
            <a:extLst>
              <a:ext uri="{FF2B5EF4-FFF2-40B4-BE49-F238E27FC236}">
                <a16:creationId xmlns:a16="http://schemas.microsoft.com/office/drawing/2014/main" id="{07EA06D3-1A3F-46EB-816A-EF907A0C880A}"/>
              </a:ext>
            </a:extLst>
          </p:cNvPr>
          <p:cNvSpPr txBox="1"/>
          <p:nvPr/>
        </p:nvSpPr>
        <p:spPr>
          <a:xfrm>
            <a:off x="10899783" y="3211059"/>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81" name="TextBox 80">
            <a:extLst>
              <a:ext uri="{FF2B5EF4-FFF2-40B4-BE49-F238E27FC236}">
                <a16:creationId xmlns:a16="http://schemas.microsoft.com/office/drawing/2014/main" id="{B4E891EC-92DF-4D16-A37D-84865F6BDB3E}"/>
              </a:ext>
            </a:extLst>
          </p:cNvPr>
          <p:cNvSpPr txBox="1"/>
          <p:nvPr/>
        </p:nvSpPr>
        <p:spPr>
          <a:xfrm>
            <a:off x="11504438" y="2658375"/>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82" name="Group 81">
            <a:extLst>
              <a:ext uri="{FF2B5EF4-FFF2-40B4-BE49-F238E27FC236}">
                <a16:creationId xmlns:a16="http://schemas.microsoft.com/office/drawing/2014/main" id="{6E5B833D-E8BE-40AA-9F2B-183272BA6266}"/>
              </a:ext>
            </a:extLst>
          </p:cNvPr>
          <p:cNvGrpSpPr/>
          <p:nvPr/>
        </p:nvGrpSpPr>
        <p:grpSpPr>
          <a:xfrm>
            <a:off x="5036175" y="2105351"/>
            <a:ext cx="168634" cy="809717"/>
            <a:chOff x="5065402" y="2434488"/>
            <a:chExt cx="168634" cy="809717"/>
          </a:xfrm>
        </p:grpSpPr>
        <p:sp>
          <p:nvSpPr>
            <p:cNvPr id="83" name="Right Brace 82">
              <a:extLst>
                <a:ext uri="{FF2B5EF4-FFF2-40B4-BE49-F238E27FC236}">
                  <a16:creationId xmlns:a16="http://schemas.microsoft.com/office/drawing/2014/main" id="{944D4D13-95B2-4398-95B1-989BF8424BE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4" name="TextBox 83">
              <a:extLst>
                <a:ext uri="{FF2B5EF4-FFF2-40B4-BE49-F238E27FC236}">
                  <a16:creationId xmlns:a16="http://schemas.microsoft.com/office/drawing/2014/main" id="{A0F7C326-61D5-4F39-A711-3C047E2E2A6E}"/>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85" name="TextBox 84">
              <a:extLst>
                <a:ext uri="{FF2B5EF4-FFF2-40B4-BE49-F238E27FC236}">
                  <a16:creationId xmlns:a16="http://schemas.microsoft.com/office/drawing/2014/main" id="{A46957F4-73C1-47A9-BDCA-11C4FA0289B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6" name="TextBox 85">
            <a:extLst>
              <a:ext uri="{FF2B5EF4-FFF2-40B4-BE49-F238E27FC236}">
                <a16:creationId xmlns:a16="http://schemas.microsoft.com/office/drawing/2014/main" id="{2067D3B3-3FB2-4ECA-A8DD-6A3B95CBC227}"/>
              </a:ext>
            </a:extLst>
          </p:cNvPr>
          <p:cNvSpPr txBox="1"/>
          <p:nvPr/>
        </p:nvSpPr>
        <p:spPr>
          <a:xfrm>
            <a:off x="5170011" y="2289889"/>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87" name="Group 86">
            <a:extLst>
              <a:ext uri="{FF2B5EF4-FFF2-40B4-BE49-F238E27FC236}">
                <a16:creationId xmlns:a16="http://schemas.microsoft.com/office/drawing/2014/main" id="{A86A3CE9-7312-46DA-AEBD-41F104DABFC7}"/>
              </a:ext>
            </a:extLst>
          </p:cNvPr>
          <p:cNvGrpSpPr/>
          <p:nvPr/>
        </p:nvGrpSpPr>
        <p:grpSpPr>
          <a:xfrm>
            <a:off x="5036175" y="2919985"/>
            <a:ext cx="168634" cy="809717"/>
            <a:chOff x="5065402" y="2434488"/>
            <a:chExt cx="168634" cy="809717"/>
          </a:xfrm>
        </p:grpSpPr>
        <p:sp>
          <p:nvSpPr>
            <p:cNvPr id="88" name="Right Brace 87">
              <a:extLst>
                <a:ext uri="{FF2B5EF4-FFF2-40B4-BE49-F238E27FC236}">
                  <a16:creationId xmlns:a16="http://schemas.microsoft.com/office/drawing/2014/main" id="{CB1A9F4D-AEE7-4131-9BC1-A50227632FEF}"/>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TextBox 88">
              <a:extLst>
                <a:ext uri="{FF2B5EF4-FFF2-40B4-BE49-F238E27FC236}">
                  <a16:creationId xmlns:a16="http://schemas.microsoft.com/office/drawing/2014/main" id="{B40A35FE-1F74-4B6C-8F7F-2D497B8E0BDB}"/>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0" name="TextBox 89">
              <a:extLst>
                <a:ext uri="{FF2B5EF4-FFF2-40B4-BE49-F238E27FC236}">
                  <a16:creationId xmlns:a16="http://schemas.microsoft.com/office/drawing/2014/main" id="{A18E7C8C-3803-4DC0-83CC-B972A0936FB4}"/>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91" name="Group 90">
            <a:extLst>
              <a:ext uri="{FF2B5EF4-FFF2-40B4-BE49-F238E27FC236}">
                <a16:creationId xmlns:a16="http://schemas.microsoft.com/office/drawing/2014/main" id="{4E4797C6-E1B8-45C5-94E0-015CC73BE75B}"/>
              </a:ext>
            </a:extLst>
          </p:cNvPr>
          <p:cNvGrpSpPr/>
          <p:nvPr/>
        </p:nvGrpSpPr>
        <p:grpSpPr>
          <a:xfrm>
            <a:off x="5606032" y="1662248"/>
            <a:ext cx="168634" cy="2376356"/>
            <a:chOff x="5065402" y="2413035"/>
            <a:chExt cx="168634" cy="2376356"/>
          </a:xfrm>
        </p:grpSpPr>
        <p:sp>
          <p:nvSpPr>
            <p:cNvPr id="92" name="Right Brace 91">
              <a:extLst>
                <a:ext uri="{FF2B5EF4-FFF2-40B4-BE49-F238E27FC236}">
                  <a16:creationId xmlns:a16="http://schemas.microsoft.com/office/drawing/2014/main" id="{878FD96F-B07E-4170-94F2-66ACFC8D3009}"/>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3" name="TextBox 92">
              <a:extLst>
                <a:ext uri="{FF2B5EF4-FFF2-40B4-BE49-F238E27FC236}">
                  <a16:creationId xmlns:a16="http://schemas.microsoft.com/office/drawing/2014/main" id="{2C26BB30-FBA4-4FA2-A73A-FA3BE99178D0}"/>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4" name="TextBox 93">
              <a:extLst>
                <a:ext uri="{FF2B5EF4-FFF2-40B4-BE49-F238E27FC236}">
                  <a16:creationId xmlns:a16="http://schemas.microsoft.com/office/drawing/2014/main" id="{297AFD74-932A-4A2B-971B-701B8EEA7232}"/>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95" name="TextBox 94">
            <a:extLst>
              <a:ext uri="{FF2B5EF4-FFF2-40B4-BE49-F238E27FC236}">
                <a16:creationId xmlns:a16="http://schemas.microsoft.com/office/drawing/2014/main" id="{7854C7B3-DF89-4A34-85EB-FBE8500DCFB0}"/>
              </a:ext>
            </a:extLst>
          </p:cNvPr>
          <p:cNvSpPr txBox="1"/>
          <p:nvPr/>
        </p:nvSpPr>
        <p:spPr>
          <a:xfrm>
            <a:off x="5170011" y="3122154"/>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96" name="TextBox 95">
            <a:extLst>
              <a:ext uri="{FF2B5EF4-FFF2-40B4-BE49-F238E27FC236}">
                <a16:creationId xmlns:a16="http://schemas.microsoft.com/office/drawing/2014/main" id="{ABC4E1C4-BE96-4A54-8601-6B271296C88E}"/>
              </a:ext>
            </a:extLst>
          </p:cNvPr>
          <p:cNvSpPr txBox="1"/>
          <p:nvPr/>
        </p:nvSpPr>
        <p:spPr>
          <a:xfrm>
            <a:off x="5774666" y="258683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sp>
        <p:nvSpPr>
          <p:cNvPr id="62" name="Freeform: Shape 61">
            <a:extLst>
              <a:ext uri="{FF2B5EF4-FFF2-40B4-BE49-F238E27FC236}">
                <a16:creationId xmlns:a16="http://schemas.microsoft.com/office/drawing/2014/main" id="{E37891DE-69D5-4393-BA87-790BC975F92A}"/>
              </a:ext>
            </a:extLst>
          </p:cNvPr>
          <p:cNvSpPr/>
          <p:nvPr/>
        </p:nvSpPr>
        <p:spPr>
          <a:xfrm>
            <a:off x="7729312" y="1723561"/>
            <a:ext cx="2249032" cy="838601"/>
          </a:xfrm>
          <a:custGeom>
            <a:avLst/>
            <a:gdLst>
              <a:gd name="connsiteX0" fmla="*/ 0 w 2504049"/>
              <a:gd name="connsiteY0" fmla="*/ 595533 h 600222"/>
              <a:gd name="connsiteX1" fmla="*/ 0 w 2504049"/>
              <a:gd name="connsiteY1" fmla="*/ 0 h 600222"/>
              <a:gd name="connsiteX2" fmla="*/ 2504049 w 2504049"/>
              <a:gd name="connsiteY2" fmla="*/ 0 h 600222"/>
              <a:gd name="connsiteX3" fmla="*/ 2504049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504049"/>
              <a:gd name="connsiteY0" fmla="*/ 595533 h 600222"/>
              <a:gd name="connsiteX1" fmla="*/ 0 w 2504049"/>
              <a:gd name="connsiteY1" fmla="*/ 0 h 600222"/>
              <a:gd name="connsiteX2" fmla="*/ 2504049 w 2504049"/>
              <a:gd name="connsiteY2" fmla="*/ 0 h 600222"/>
              <a:gd name="connsiteX3" fmla="*/ 2485292 w 2504049"/>
              <a:gd name="connsiteY3" fmla="*/ 426720 h 600222"/>
              <a:gd name="connsiteX4" fmla="*/ 2227384 w 2504049"/>
              <a:gd name="connsiteY4" fmla="*/ 426720 h 600222"/>
              <a:gd name="connsiteX5" fmla="*/ 2227384 w 2504049"/>
              <a:gd name="connsiteY5" fmla="*/ 225083 h 600222"/>
              <a:gd name="connsiteX6" fmla="*/ 248529 w 2504049"/>
              <a:gd name="connsiteY6" fmla="*/ 225083 h 600222"/>
              <a:gd name="connsiteX7" fmla="*/ 248529 w 2504049"/>
              <a:gd name="connsiteY7" fmla="*/ 600222 h 600222"/>
              <a:gd name="connsiteX8" fmla="*/ 0 w 2504049"/>
              <a:gd name="connsiteY8" fmla="*/ 595533 h 600222"/>
              <a:gd name="connsiteX0" fmla="*/ 0 w 2485292"/>
              <a:gd name="connsiteY0" fmla="*/ 595533 h 600222"/>
              <a:gd name="connsiteX1" fmla="*/ 0 w 2485292"/>
              <a:gd name="connsiteY1" fmla="*/ 0 h 600222"/>
              <a:gd name="connsiteX2" fmla="*/ 2485292 w 2485292"/>
              <a:gd name="connsiteY2" fmla="*/ 0 h 600222"/>
              <a:gd name="connsiteX3" fmla="*/ 2485292 w 2485292"/>
              <a:gd name="connsiteY3" fmla="*/ 426720 h 600222"/>
              <a:gd name="connsiteX4" fmla="*/ 2227384 w 2485292"/>
              <a:gd name="connsiteY4" fmla="*/ 426720 h 600222"/>
              <a:gd name="connsiteX5" fmla="*/ 2227384 w 2485292"/>
              <a:gd name="connsiteY5" fmla="*/ 225083 h 600222"/>
              <a:gd name="connsiteX6" fmla="*/ 248529 w 2485292"/>
              <a:gd name="connsiteY6" fmla="*/ 225083 h 600222"/>
              <a:gd name="connsiteX7" fmla="*/ 248529 w 2485292"/>
              <a:gd name="connsiteY7" fmla="*/ 600222 h 600222"/>
              <a:gd name="connsiteX8" fmla="*/ 0 w 2485292"/>
              <a:gd name="connsiteY8" fmla="*/ 595533 h 600222"/>
              <a:gd name="connsiteX0" fmla="*/ 6395 w 2485292"/>
              <a:gd name="connsiteY0" fmla="*/ 838601 h 838601"/>
              <a:gd name="connsiteX1" fmla="*/ 0 w 2485292"/>
              <a:gd name="connsiteY1" fmla="*/ 0 h 838601"/>
              <a:gd name="connsiteX2" fmla="*/ 2485292 w 2485292"/>
              <a:gd name="connsiteY2" fmla="*/ 0 h 838601"/>
              <a:gd name="connsiteX3" fmla="*/ 2485292 w 2485292"/>
              <a:gd name="connsiteY3" fmla="*/ 426720 h 838601"/>
              <a:gd name="connsiteX4" fmla="*/ 2227384 w 2485292"/>
              <a:gd name="connsiteY4" fmla="*/ 426720 h 838601"/>
              <a:gd name="connsiteX5" fmla="*/ 2227384 w 2485292"/>
              <a:gd name="connsiteY5" fmla="*/ 225083 h 838601"/>
              <a:gd name="connsiteX6" fmla="*/ 248529 w 2485292"/>
              <a:gd name="connsiteY6" fmla="*/ 225083 h 838601"/>
              <a:gd name="connsiteX7" fmla="*/ 248529 w 2485292"/>
              <a:gd name="connsiteY7" fmla="*/ 600222 h 838601"/>
              <a:gd name="connsiteX8" fmla="*/ 6395 w 2485292"/>
              <a:gd name="connsiteY8" fmla="*/ 838601 h 838601"/>
              <a:gd name="connsiteX0" fmla="*/ 6395 w 2485292"/>
              <a:gd name="connsiteY0" fmla="*/ 838601 h 838601"/>
              <a:gd name="connsiteX1" fmla="*/ 0 w 2485292"/>
              <a:gd name="connsiteY1" fmla="*/ 0 h 838601"/>
              <a:gd name="connsiteX2" fmla="*/ 2485292 w 2485292"/>
              <a:gd name="connsiteY2" fmla="*/ 0 h 838601"/>
              <a:gd name="connsiteX3" fmla="*/ 2485292 w 2485292"/>
              <a:gd name="connsiteY3" fmla="*/ 426720 h 838601"/>
              <a:gd name="connsiteX4" fmla="*/ 2227384 w 2485292"/>
              <a:gd name="connsiteY4" fmla="*/ 426720 h 838601"/>
              <a:gd name="connsiteX5" fmla="*/ 2227384 w 2485292"/>
              <a:gd name="connsiteY5" fmla="*/ 225083 h 838601"/>
              <a:gd name="connsiteX6" fmla="*/ 248529 w 2485292"/>
              <a:gd name="connsiteY6" fmla="*/ 225083 h 838601"/>
              <a:gd name="connsiteX7" fmla="*/ 248529 w 2485292"/>
              <a:gd name="connsiteY7" fmla="*/ 831715 h 838601"/>
              <a:gd name="connsiteX8" fmla="*/ 6395 w 2485292"/>
              <a:gd name="connsiteY8" fmla="*/ 838601 h 838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485292" h="838601">
                <a:moveTo>
                  <a:pt x="6395" y="838601"/>
                </a:moveTo>
                <a:cubicBezTo>
                  <a:pt x="4263" y="559067"/>
                  <a:pt x="2132" y="279534"/>
                  <a:pt x="0" y="0"/>
                </a:cubicBezTo>
                <a:lnTo>
                  <a:pt x="2485292" y="0"/>
                </a:lnTo>
                <a:lnTo>
                  <a:pt x="2485292" y="426720"/>
                </a:lnTo>
                <a:lnTo>
                  <a:pt x="2227384" y="426720"/>
                </a:lnTo>
                <a:lnTo>
                  <a:pt x="2227384" y="225083"/>
                </a:lnTo>
                <a:lnTo>
                  <a:pt x="248529" y="225083"/>
                </a:lnTo>
                <a:lnTo>
                  <a:pt x="248529" y="831715"/>
                </a:lnTo>
                <a:lnTo>
                  <a:pt x="6395" y="838601"/>
                </a:lnTo>
                <a:close/>
              </a:path>
            </a:pathLst>
          </a:custGeom>
          <a:solidFill>
            <a:srgbClr val="FF0000">
              <a:alpha val="50000"/>
            </a:srgbClr>
          </a:solidFill>
          <a:ln w="9525">
            <a:solidFill>
              <a:srgbClr val="FF0000">
                <a:alpha val="95000"/>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8" name="Group 97">
            <a:extLst>
              <a:ext uri="{FF2B5EF4-FFF2-40B4-BE49-F238E27FC236}">
                <a16:creationId xmlns:a16="http://schemas.microsoft.com/office/drawing/2014/main" id="{D12656D1-70AC-4D96-95FC-55408C12BC74}"/>
              </a:ext>
            </a:extLst>
          </p:cNvPr>
          <p:cNvGrpSpPr/>
          <p:nvPr/>
        </p:nvGrpSpPr>
        <p:grpSpPr>
          <a:xfrm>
            <a:off x="8244084" y="2219944"/>
            <a:ext cx="1195752" cy="1195752"/>
            <a:chOff x="3143402" y="2365112"/>
            <a:chExt cx="1195752" cy="1195752"/>
          </a:xfrm>
        </p:grpSpPr>
        <p:sp>
          <p:nvSpPr>
            <p:cNvPr id="99" name="Arc 98">
              <a:extLst>
                <a:ext uri="{FF2B5EF4-FFF2-40B4-BE49-F238E27FC236}">
                  <a16:creationId xmlns:a16="http://schemas.microsoft.com/office/drawing/2014/main" id="{55AB8E05-2375-4923-ABDB-EF8C6D82D147}"/>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00" name="TextBox 99">
              <a:extLst>
                <a:ext uri="{FF2B5EF4-FFF2-40B4-BE49-F238E27FC236}">
                  <a16:creationId xmlns:a16="http://schemas.microsoft.com/office/drawing/2014/main" id="{62B8AF43-5453-4F99-A8CB-8F7ABE24B89C}"/>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r>
                <a:rPr lang="en-US" sz="1800" b="1" dirty="0">
                  <a:latin typeface="Times New Roman" panose="02020603050405020304" pitchFamily="18" charset="0"/>
                  <a:cs typeface="Times New Roman" panose="02020603050405020304" pitchFamily="18" charset="0"/>
                </a:rPr>
                <a:t>20mA</a:t>
              </a:r>
              <a:endParaRPr lang="en-US" sz="1800" b="1" dirty="0"/>
            </a:p>
          </p:txBody>
        </p:sp>
      </p:grpSp>
      <p:grpSp>
        <p:nvGrpSpPr>
          <p:cNvPr id="101" name="Group 100">
            <a:extLst>
              <a:ext uri="{FF2B5EF4-FFF2-40B4-BE49-F238E27FC236}">
                <a16:creationId xmlns:a16="http://schemas.microsoft.com/office/drawing/2014/main" id="{4AE385C3-DAF3-4332-ADD5-57C30E8B7ECF}"/>
              </a:ext>
            </a:extLst>
          </p:cNvPr>
          <p:cNvGrpSpPr/>
          <p:nvPr/>
        </p:nvGrpSpPr>
        <p:grpSpPr>
          <a:xfrm>
            <a:off x="2834368" y="2186713"/>
            <a:ext cx="1195752" cy="1195752"/>
            <a:chOff x="3143402" y="2365112"/>
            <a:chExt cx="1195752" cy="1195752"/>
          </a:xfrm>
        </p:grpSpPr>
        <p:sp>
          <p:nvSpPr>
            <p:cNvPr id="102" name="Arc 101">
              <a:extLst>
                <a:ext uri="{FF2B5EF4-FFF2-40B4-BE49-F238E27FC236}">
                  <a16:creationId xmlns:a16="http://schemas.microsoft.com/office/drawing/2014/main" id="{443D6920-F821-469F-B5E9-3E4EE41B26DA}"/>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03" name="TextBox 102">
              <a:extLst>
                <a:ext uri="{FF2B5EF4-FFF2-40B4-BE49-F238E27FC236}">
                  <a16:creationId xmlns:a16="http://schemas.microsoft.com/office/drawing/2014/main" id="{232D41D7-0390-4ED3-B888-031D9270FE11}"/>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r>
                <a:rPr lang="en-US" sz="1800" b="1" dirty="0">
                  <a:latin typeface="Times New Roman" panose="02020603050405020304" pitchFamily="18" charset="0"/>
                  <a:cs typeface="Times New Roman" panose="02020603050405020304" pitchFamily="18" charset="0"/>
                </a:rPr>
                <a:t>20mA</a:t>
              </a:r>
              <a:endParaRPr lang="en-US" sz="1800" b="1" dirty="0"/>
            </a:p>
          </p:txBody>
        </p:sp>
      </p:grpSp>
      <p:sp>
        <p:nvSpPr>
          <p:cNvPr id="55" name="TextBox 54">
            <a:extLst>
              <a:ext uri="{FF2B5EF4-FFF2-40B4-BE49-F238E27FC236}">
                <a16:creationId xmlns:a16="http://schemas.microsoft.com/office/drawing/2014/main" id="{A0EA735B-5740-4B54-A926-57B1F241E508}"/>
              </a:ext>
            </a:extLst>
          </p:cNvPr>
          <p:cNvSpPr txBox="1"/>
          <p:nvPr/>
        </p:nvSpPr>
        <p:spPr>
          <a:xfrm>
            <a:off x="1052907" y="4592222"/>
            <a:ext cx="5174865" cy="646331"/>
          </a:xfrm>
          <a:prstGeom prst="rect">
            <a:avLst/>
          </a:prstGeom>
          <a:noFill/>
        </p:spPr>
        <p:txBody>
          <a:bodyPr wrap="square" rtlCol="0">
            <a:spAutoFit/>
          </a:bodyPr>
          <a:lstStyle/>
          <a:p>
            <a:r>
              <a:rPr lang="en-US" dirty="0">
                <a:latin typeface="Segoe Condensed" panose="020B0606040200020203" pitchFamily="34" charset="0"/>
              </a:rPr>
              <a:t>We can solve for the </a:t>
            </a:r>
            <a:r>
              <a:rPr lang="en-US" b="1" dirty="0">
                <a:latin typeface="Segoe Condensed" panose="020B0606040200020203" pitchFamily="34" charset="0"/>
              </a:rPr>
              <a:t>resistance of </a:t>
            </a:r>
            <a:r>
              <a:rPr lang="en-US" b="1" i="1" dirty="0">
                <a:latin typeface="Times New Roman" panose="02020603050405020304" pitchFamily="18" charset="0"/>
                <a:cs typeface="Times New Roman" panose="02020603050405020304" pitchFamily="18" charset="0"/>
              </a:rPr>
              <a:t>R1</a:t>
            </a:r>
            <a:r>
              <a:rPr lang="en-US" b="1" dirty="0">
                <a:latin typeface="Segoe Condensed" panose="020B0606040200020203" pitchFamily="34" charset="0"/>
              </a:rPr>
              <a:t> </a:t>
            </a:r>
            <a:r>
              <a:rPr lang="en-US" dirty="0">
                <a:latin typeface="Segoe Condensed" panose="020B0606040200020203" pitchFamily="34" charset="0"/>
              </a:rPr>
              <a:t>using Ohm’s Law now that we know the current </a:t>
            </a:r>
            <a:r>
              <a:rPr lang="en-US" b="1" i="1" dirty="0">
                <a:latin typeface="Times New Roman" panose="02020603050405020304" pitchFamily="18" charset="0"/>
                <a:cs typeface="Times New Roman" panose="02020603050405020304" pitchFamily="18" charset="0"/>
              </a:rPr>
              <a:t>I</a:t>
            </a:r>
            <a:r>
              <a:rPr lang="en-US" dirty="0">
                <a:latin typeface="Segoe Condensed" panose="020B0606040200020203" pitchFamily="34" charset="0"/>
              </a:rPr>
              <a:t> and voltage</a:t>
            </a:r>
            <a:r>
              <a:rPr lang="en-US" b="1" i="1" dirty="0">
                <a:latin typeface="Times New Roman" panose="02020603050405020304" pitchFamily="18" charset="0"/>
                <a:cs typeface="Times New Roman" panose="02020603050405020304" pitchFamily="18" charset="0"/>
              </a:rPr>
              <a:t> V</a:t>
            </a:r>
            <a:r>
              <a:rPr lang="en-US" b="1" i="1" baseline="-25000" dirty="0">
                <a:latin typeface="Times New Roman" panose="02020603050405020304" pitchFamily="18" charset="0"/>
                <a:cs typeface="Times New Roman" panose="02020603050405020304" pitchFamily="18" charset="0"/>
              </a:rPr>
              <a:t>R</a:t>
            </a:r>
            <a:endParaRPr lang="en-US" baseline="-25000" dirty="0">
              <a:latin typeface="Segoe Condensed" panose="020B0606040200020203" pitchFamily="34"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08517C1-2A5E-47BB-B1D3-3283FD336C81}"/>
                  </a:ext>
                </a:extLst>
              </p:cNvPr>
              <p:cNvSpPr txBox="1"/>
              <p:nvPr/>
            </p:nvSpPr>
            <p:spPr>
              <a:xfrm>
                <a:off x="7049575" y="4578071"/>
                <a:ext cx="4180825"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𝑅</m:t>
                      </m:r>
                      <m:r>
                        <a:rPr lang="en-US" sz="2800" b="0" i="1" smtClean="0">
                          <a:latin typeface="Cambria Math" panose="02040503050406030204" pitchFamily="18" charset="0"/>
                        </a:rPr>
                        <m:t>1=</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𝑅</m:t>
                              </m:r>
                            </m:sub>
                          </m:sSub>
                        </m:num>
                        <m:den>
                          <m:r>
                            <a:rPr lang="en-US" sz="2800" b="0" i="1" smtClean="0">
                              <a:latin typeface="Cambria Math" panose="02040503050406030204" pitchFamily="18" charset="0"/>
                            </a:rPr>
                            <m:t>𝐼</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7</m:t>
                          </m:r>
                          <m:r>
                            <a:rPr lang="en-US" sz="2800" b="0" i="1" smtClean="0">
                              <a:latin typeface="Cambria Math" panose="02040503050406030204" pitchFamily="18" charset="0"/>
                            </a:rPr>
                            <m:t>𝑉</m:t>
                          </m:r>
                        </m:num>
                        <m:den>
                          <m:r>
                            <a:rPr lang="en-US" sz="2800" i="1">
                              <a:latin typeface="Cambria Math" panose="02040503050406030204" pitchFamily="18" charset="0"/>
                            </a:rPr>
                            <m:t>0.02</m:t>
                          </m:r>
                          <m:r>
                            <a:rPr lang="en-US" sz="2800" i="1">
                              <a:latin typeface="Cambria Math" panose="02040503050406030204" pitchFamily="18" charset="0"/>
                            </a:rPr>
                            <m:t>𝐴</m:t>
                          </m:r>
                        </m:den>
                      </m:f>
                      <m:r>
                        <a:rPr lang="en-US" sz="2800" b="0" i="1" smtClean="0">
                          <a:latin typeface="Cambria Math" panose="02040503050406030204" pitchFamily="18" charset="0"/>
                        </a:rPr>
                        <m:t>=350 </m:t>
                      </m:r>
                      <m:r>
                        <a:rPr lang="el-GR" sz="2800" b="0" i="1" smtClean="0">
                          <a:latin typeface="Cambria Math" panose="02040503050406030204" pitchFamily="18" charset="0"/>
                        </a:rPr>
                        <m:t>Ω</m:t>
                      </m:r>
                    </m:oMath>
                  </m:oMathPara>
                </a14:m>
                <a:endParaRPr lang="en-US" sz="2800" dirty="0"/>
              </a:p>
            </p:txBody>
          </p:sp>
        </mc:Choice>
        <mc:Fallback xmlns="">
          <p:sp>
            <p:nvSpPr>
              <p:cNvPr id="56" name="TextBox 55">
                <a:extLst>
                  <a:ext uri="{FF2B5EF4-FFF2-40B4-BE49-F238E27FC236}">
                    <a16:creationId xmlns:a16="http://schemas.microsoft.com/office/drawing/2014/main" id="{008517C1-2A5E-47BB-B1D3-3283FD336C81}"/>
                  </a:ext>
                </a:extLst>
              </p:cNvPr>
              <p:cNvSpPr txBox="1">
                <a:spLocks noRot="1" noChangeAspect="1" noMove="1" noResize="1" noEditPoints="1" noAdjustHandles="1" noChangeArrowheads="1" noChangeShapeType="1" noTextEdit="1"/>
              </p:cNvSpPr>
              <p:nvPr/>
            </p:nvSpPr>
            <p:spPr>
              <a:xfrm>
                <a:off x="7049575" y="4578071"/>
                <a:ext cx="4180825" cy="806631"/>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5420314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D3B3C4-A273-48F1-8460-EB84942E5DDD}"/>
              </a:ext>
            </a:extLst>
          </p:cNvPr>
          <p:cNvPicPr>
            <a:picLocks noChangeAspect="1"/>
          </p:cNvPicPr>
          <p:nvPr/>
        </p:nvPicPr>
        <p:blipFill>
          <a:blip r:embed="rId2"/>
          <a:stretch>
            <a:fillRect/>
          </a:stretch>
        </p:blipFill>
        <p:spPr>
          <a:xfrm>
            <a:off x="399321" y="1100833"/>
            <a:ext cx="4334719" cy="2457151"/>
          </a:xfrm>
          <a:prstGeom prst="rect">
            <a:avLst/>
          </a:prstGeom>
        </p:spPr>
      </p:pic>
      <p:sp>
        <p:nvSpPr>
          <p:cNvPr id="12" name="Rectangle 11">
            <a:extLst>
              <a:ext uri="{FF2B5EF4-FFF2-40B4-BE49-F238E27FC236}">
                <a16:creationId xmlns:a16="http://schemas.microsoft.com/office/drawing/2014/main" id="{F81254FB-CB04-4BB3-89BD-EF8BD0CA7212}"/>
              </a:ext>
            </a:extLst>
          </p:cNvPr>
          <p:cNvSpPr/>
          <p:nvPr/>
        </p:nvSpPr>
        <p:spPr>
          <a:xfrm>
            <a:off x="3775270" y="1600701"/>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1D915BE-2813-474E-A732-78BA4BE04005}"/>
              </a:ext>
            </a:extLst>
          </p:cNvPr>
          <p:cNvSpPr txBox="1"/>
          <p:nvPr/>
        </p:nvSpPr>
        <p:spPr>
          <a:xfrm>
            <a:off x="3716434" y="1567470"/>
            <a:ext cx="931762" cy="646331"/>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a:p>
            <a:r>
              <a:rPr lang="en-US" dirty="0">
                <a:latin typeface="Segoe Condensed" panose="020B0606040200020203" pitchFamily="34" charset="0"/>
              </a:rPr>
              <a:t>330</a:t>
            </a:r>
            <a:r>
              <a:rPr lang="el-GR" dirty="0">
                <a:latin typeface="Segoe Condensed" panose="020B0606040200020203" pitchFamily="34" charset="0"/>
                <a:cs typeface="Calibri" panose="020F0502020204030204" pitchFamily="34" charset="0"/>
              </a:rPr>
              <a:t>Ω</a:t>
            </a:r>
            <a:endParaRPr lang="en-US" dirty="0">
              <a:latin typeface="Segoe Condensed" panose="020B0606040200020203" pitchFamily="34" charset="0"/>
            </a:endParaRPr>
          </a:p>
        </p:txBody>
      </p:sp>
      <p:sp>
        <p:nvSpPr>
          <p:cNvPr id="16" name="TextBox 15">
            <a:extLst>
              <a:ext uri="{FF2B5EF4-FFF2-40B4-BE49-F238E27FC236}">
                <a16:creationId xmlns:a16="http://schemas.microsoft.com/office/drawing/2014/main" id="{AD760829-165B-4EE1-B695-16F222D8A5E3}"/>
              </a:ext>
            </a:extLst>
          </p:cNvPr>
          <p:cNvSpPr txBox="1"/>
          <p:nvPr/>
        </p:nvSpPr>
        <p:spPr>
          <a:xfrm>
            <a:off x="806548" y="336907"/>
            <a:ext cx="10768136" cy="523220"/>
          </a:xfrm>
          <a:prstGeom prst="rect">
            <a:avLst/>
          </a:prstGeom>
          <a:noFill/>
        </p:spPr>
        <p:txBody>
          <a:bodyPr wrap="square" rtlCol="0">
            <a:spAutoFit/>
          </a:bodyPr>
          <a:lstStyle/>
          <a:p>
            <a:pPr algn="ctr"/>
            <a:r>
              <a:rPr lang="en-US" sz="2800" dirty="0">
                <a:latin typeface="Bebas Neue" panose="020B0606020202050201" pitchFamily="34" charset="0"/>
              </a:rPr>
              <a:t>What resistor to use? 330</a:t>
            </a:r>
            <a:r>
              <a:rPr lang="el-GR" sz="2800" dirty="0">
                <a:latin typeface="Segoe Condensed" panose="020B0606040200020203" pitchFamily="34" charset="0"/>
                <a:cs typeface="Calibri" panose="020F0502020204030204" pitchFamily="34" charset="0"/>
              </a:rPr>
              <a:t>Ω</a:t>
            </a:r>
            <a:r>
              <a:rPr lang="en-US" sz="2800" dirty="0">
                <a:latin typeface="Segoe Condensed" panose="020B0606040200020203" pitchFamily="34" charset="0"/>
                <a:cs typeface="Calibri" panose="020F0502020204030204" pitchFamily="34" charset="0"/>
              </a:rPr>
              <a:t> </a:t>
            </a:r>
            <a:r>
              <a:rPr lang="en-US" sz="2800" dirty="0">
                <a:latin typeface="Bebas Neue" panose="020B0606020202050201" pitchFamily="34" charset="0"/>
              </a:rPr>
              <a:t>or 470</a:t>
            </a:r>
            <a:r>
              <a:rPr lang="el-GR" sz="2800" dirty="0">
                <a:latin typeface="Segoe Condensed" panose="020B0606040200020203" pitchFamily="34" charset="0"/>
                <a:cs typeface="Calibri" panose="020F0502020204030204" pitchFamily="34" charset="0"/>
              </a:rPr>
              <a:t>Ω</a:t>
            </a:r>
            <a:r>
              <a:rPr lang="en-US" sz="2800" dirty="0">
                <a:latin typeface="Bebas Neue" panose="020B0606020202050201" pitchFamily="34" charset="0"/>
                <a:cs typeface="Calibri" panose="020F0502020204030204" pitchFamily="34" charset="0"/>
              </a:rPr>
              <a:t>?</a:t>
            </a:r>
            <a:endParaRPr lang="en-US" sz="2800" i="1" dirty="0">
              <a:latin typeface="Bebas Neue" panose="020B0606020202050201" pitchFamily="34" charset="0"/>
              <a:cs typeface="Times New Roman" panose="02020603050405020304" pitchFamily="18" charset="0"/>
            </a:endParaRPr>
          </a:p>
        </p:txBody>
      </p:sp>
      <p:grpSp>
        <p:nvGrpSpPr>
          <p:cNvPr id="67" name="Group 66">
            <a:extLst>
              <a:ext uri="{FF2B5EF4-FFF2-40B4-BE49-F238E27FC236}">
                <a16:creationId xmlns:a16="http://schemas.microsoft.com/office/drawing/2014/main" id="{81A76ABF-2ED1-4DC4-AA7B-0274ABE47EBD}"/>
              </a:ext>
            </a:extLst>
          </p:cNvPr>
          <p:cNvGrpSpPr/>
          <p:nvPr/>
        </p:nvGrpSpPr>
        <p:grpSpPr>
          <a:xfrm>
            <a:off x="4504037" y="1366673"/>
            <a:ext cx="168634" cy="809717"/>
            <a:chOff x="5065402" y="2434488"/>
            <a:chExt cx="168634" cy="809717"/>
          </a:xfrm>
        </p:grpSpPr>
        <p:sp>
          <p:nvSpPr>
            <p:cNvPr id="68" name="Right Brace 67">
              <a:extLst>
                <a:ext uri="{FF2B5EF4-FFF2-40B4-BE49-F238E27FC236}">
                  <a16:creationId xmlns:a16="http://schemas.microsoft.com/office/drawing/2014/main" id="{386E73AD-04EF-4E33-8167-8D004CDEAB9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123B1103-D2CD-4ECE-BB08-A07B4E56197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0" name="TextBox 69">
              <a:extLst>
                <a:ext uri="{FF2B5EF4-FFF2-40B4-BE49-F238E27FC236}">
                  <a16:creationId xmlns:a16="http://schemas.microsoft.com/office/drawing/2014/main" id="{E0264408-5011-4964-A729-C0E7CEFDB4ED}"/>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1" name="TextBox 70">
            <a:extLst>
              <a:ext uri="{FF2B5EF4-FFF2-40B4-BE49-F238E27FC236}">
                <a16:creationId xmlns:a16="http://schemas.microsoft.com/office/drawing/2014/main" id="{1C26C20C-4B81-463B-9FF9-73CE8B6A014C}"/>
              </a:ext>
            </a:extLst>
          </p:cNvPr>
          <p:cNvSpPr txBox="1"/>
          <p:nvPr/>
        </p:nvSpPr>
        <p:spPr>
          <a:xfrm>
            <a:off x="4637873" y="155121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72" name="Group 71">
            <a:extLst>
              <a:ext uri="{FF2B5EF4-FFF2-40B4-BE49-F238E27FC236}">
                <a16:creationId xmlns:a16="http://schemas.microsoft.com/office/drawing/2014/main" id="{88925A8B-70E2-4A60-9811-267EE19FEA0A}"/>
              </a:ext>
            </a:extLst>
          </p:cNvPr>
          <p:cNvGrpSpPr/>
          <p:nvPr/>
        </p:nvGrpSpPr>
        <p:grpSpPr>
          <a:xfrm>
            <a:off x="4504037" y="2389647"/>
            <a:ext cx="168634" cy="809717"/>
            <a:chOff x="5065402" y="2434488"/>
            <a:chExt cx="168634" cy="809717"/>
          </a:xfrm>
        </p:grpSpPr>
        <p:sp>
          <p:nvSpPr>
            <p:cNvPr id="73" name="Right Brace 72">
              <a:extLst>
                <a:ext uri="{FF2B5EF4-FFF2-40B4-BE49-F238E27FC236}">
                  <a16:creationId xmlns:a16="http://schemas.microsoft.com/office/drawing/2014/main" id="{9AEE23ED-DC14-4A25-A528-6B1E1F2F33D4}"/>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D1791681-4341-472A-A257-6004231E9484}"/>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5" name="TextBox 74">
              <a:extLst>
                <a:ext uri="{FF2B5EF4-FFF2-40B4-BE49-F238E27FC236}">
                  <a16:creationId xmlns:a16="http://schemas.microsoft.com/office/drawing/2014/main" id="{E3452F7B-5F2B-4902-A037-38A2E394A96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76" name="Group 75">
            <a:extLst>
              <a:ext uri="{FF2B5EF4-FFF2-40B4-BE49-F238E27FC236}">
                <a16:creationId xmlns:a16="http://schemas.microsoft.com/office/drawing/2014/main" id="{B8CFFA19-3444-4E81-8960-6A5F6079DAB3}"/>
              </a:ext>
            </a:extLst>
          </p:cNvPr>
          <p:cNvGrpSpPr/>
          <p:nvPr/>
        </p:nvGrpSpPr>
        <p:grpSpPr>
          <a:xfrm>
            <a:off x="5073894" y="1079827"/>
            <a:ext cx="168634" cy="2376356"/>
            <a:chOff x="5065402" y="2413035"/>
            <a:chExt cx="168634" cy="2376356"/>
          </a:xfrm>
        </p:grpSpPr>
        <p:sp>
          <p:nvSpPr>
            <p:cNvPr id="77" name="Right Brace 76">
              <a:extLst>
                <a:ext uri="{FF2B5EF4-FFF2-40B4-BE49-F238E27FC236}">
                  <a16:creationId xmlns:a16="http://schemas.microsoft.com/office/drawing/2014/main" id="{840B9983-7697-48AD-9355-0B79FD651AEE}"/>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3824140A-3F3F-4320-9353-F366C4F4DF82}"/>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9" name="TextBox 78">
              <a:extLst>
                <a:ext uri="{FF2B5EF4-FFF2-40B4-BE49-F238E27FC236}">
                  <a16:creationId xmlns:a16="http://schemas.microsoft.com/office/drawing/2014/main" id="{7E9EC3C2-16E6-4518-98E2-850101A76593}"/>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0" name="TextBox 79">
            <a:extLst>
              <a:ext uri="{FF2B5EF4-FFF2-40B4-BE49-F238E27FC236}">
                <a16:creationId xmlns:a16="http://schemas.microsoft.com/office/drawing/2014/main" id="{07EA06D3-1A3F-46EB-816A-EF907A0C880A}"/>
              </a:ext>
            </a:extLst>
          </p:cNvPr>
          <p:cNvSpPr txBox="1"/>
          <p:nvPr/>
        </p:nvSpPr>
        <p:spPr>
          <a:xfrm>
            <a:off x="4637873" y="2591816"/>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81" name="TextBox 80">
            <a:extLst>
              <a:ext uri="{FF2B5EF4-FFF2-40B4-BE49-F238E27FC236}">
                <a16:creationId xmlns:a16="http://schemas.microsoft.com/office/drawing/2014/main" id="{B4E891EC-92DF-4D16-A37D-84865F6BDB3E}"/>
              </a:ext>
            </a:extLst>
          </p:cNvPr>
          <p:cNvSpPr txBox="1"/>
          <p:nvPr/>
        </p:nvSpPr>
        <p:spPr>
          <a:xfrm>
            <a:off x="5242528" y="2039132"/>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98" name="Group 97">
            <a:extLst>
              <a:ext uri="{FF2B5EF4-FFF2-40B4-BE49-F238E27FC236}">
                <a16:creationId xmlns:a16="http://schemas.microsoft.com/office/drawing/2014/main" id="{D12656D1-70AC-4D96-95FC-55408C12BC74}"/>
              </a:ext>
            </a:extLst>
          </p:cNvPr>
          <p:cNvGrpSpPr/>
          <p:nvPr/>
        </p:nvGrpSpPr>
        <p:grpSpPr>
          <a:xfrm>
            <a:off x="1982174" y="1600701"/>
            <a:ext cx="1195752" cy="1195752"/>
            <a:chOff x="3143402" y="2365112"/>
            <a:chExt cx="1195752" cy="1195752"/>
          </a:xfrm>
        </p:grpSpPr>
        <p:sp>
          <p:nvSpPr>
            <p:cNvPr id="99" name="Arc 98">
              <a:extLst>
                <a:ext uri="{FF2B5EF4-FFF2-40B4-BE49-F238E27FC236}">
                  <a16:creationId xmlns:a16="http://schemas.microsoft.com/office/drawing/2014/main" id="{55AB8E05-2375-4923-ABDB-EF8C6D82D147}"/>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00" name="TextBox 99">
              <a:extLst>
                <a:ext uri="{FF2B5EF4-FFF2-40B4-BE49-F238E27FC236}">
                  <a16:creationId xmlns:a16="http://schemas.microsoft.com/office/drawing/2014/main" id="{62B8AF43-5453-4F99-A8CB-8F7ABE24B89C}"/>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br>
                <a:rPr lang="en-US" sz="1800" b="1" i="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21.2 mA</a:t>
              </a:r>
              <a:endParaRPr lang="en-US" sz="1800" b="1" dirty="0"/>
            </a:p>
          </p:txBody>
        </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08517C1-2A5E-47BB-B1D3-3283FD336C81}"/>
                  </a:ext>
                </a:extLst>
              </p:cNvPr>
              <p:cNvSpPr txBox="1"/>
              <p:nvPr/>
            </p:nvSpPr>
            <p:spPr>
              <a:xfrm>
                <a:off x="1279791" y="3530462"/>
                <a:ext cx="2896947" cy="57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𝑅</m:t>
                              </m:r>
                            </m:sub>
                          </m:sSub>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7</m:t>
                          </m:r>
                          <m:r>
                            <a:rPr lang="en-US" sz="2000" b="0" i="1" smtClean="0">
                              <a:latin typeface="Cambria Math" panose="02040503050406030204" pitchFamily="18" charset="0"/>
                            </a:rPr>
                            <m:t>𝑉</m:t>
                          </m:r>
                        </m:num>
                        <m:den>
                          <m:r>
                            <a:rPr lang="en-US" sz="2000" b="0" i="1" smtClean="0">
                              <a:latin typeface="Cambria Math" panose="02040503050406030204" pitchFamily="18" charset="0"/>
                            </a:rPr>
                            <m:t>330</m:t>
                          </m:r>
                          <m:r>
                            <a:rPr lang="el-GR" sz="2000" i="1">
                              <a:latin typeface="Cambria Math" panose="02040503050406030204" pitchFamily="18" charset="0"/>
                            </a:rPr>
                            <m:t>Ω</m:t>
                          </m:r>
                        </m:den>
                      </m:f>
                      <m:r>
                        <a:rPr lang="en-US" sz="2000" b="0" i="1" smtClean="0">
                          <a:latin typeface="Cambria Math" panose="02040503050406030204" pitchFamily="18" charset="0"/>
                        </a:rPr>
                        <m:t>=21.2</m:t>
                      </m:r>
                      <m:r>
                        <a:rPr lang="en-US" sz="2000" b="0" i="1" smtClean="0">
                          <a:latin typeface="Cambria Math" panose="02040503050406030204" pitchFamily="18" charset="0"/>
                        </a:rPr>
                        <m:t>𝑚𝐴</m:t>
                      </m:r>
                    </m:oMath>
                  </m:oMathPara>
                </a14:m>
                <a:endParaRPr lang="en-US" sz="2000" dirty="0"/>
              </a:p>
            </p:txBody>
          </p:sp>
        </mc:Choice>
        <mc:Fallback xmlns="">
          <p:sp>
            <p:nvSpPr>
              <p:cNvPr id="56" name="TextBox 55">
                <a:extLst>
                  <a:ext uri="{FF2B5EF4-FFF2-40B4-BE49-F238E27FC236}">
                    <a16:creationId xmlns:a16="http://schemas.microsoft.com/office/drawing/2014/main" id="{008517C1-2A5E-47BB-B1D3-3283FD336C81}"/>
                  </a:ext>
                </a:extLst>
              </p:cNvPr>
              <p:cNvSpPr txBox="1">
                <a:spLocks noRot="1" noChangeAspect="1" noMove="1" noResize="1" noEditPoints="1" noAdjustHandles="1" noChangeArrowheads="1" noChangeShapeType="1" noTextEdit="1"/>
              </p:cNvSpPr>
              <p:nvPr/>
            </p:nvSpPr>
            <p:spPr>
              <a:xfrm>
                <a:off x="1279791" y="3530462"/>
                <a:ext cx="2896947" cy="576248"/>
              </a:xfrm>
              <a:prstGeom prst="rect">
                <a:avLst/>
              </a:prstGeom>
              <a:blipFill>
                <a:blip r:embed="rId3"/>
                <a:stretch>
                  <a:fillRect/>
                </a:stretch>
              </a:blipFill>
            </p:spPr>
            <p:txBody>
              <a:bodyPr/>
              <a:lstStyle/>
              <a:p>
                <a:r>
                  <a:rPr lang="en-US">
                    <a:noFill/>
                  </a:rPr>
                  <a:t> </a:t>
                </a:r>
              </a:p>
            </p:txBody>
          </p:sp>
        </mc:Fallback>
      </mc:AlternateContent>
      <p:pic>
        <p:nvPicPr>
          <p:cNvPr id="58" name="Picture 57">
            <a:extLst>
              <a:ext uri="{FF2B5EF4-FFF2-40B4-BE49-F238E27FC236}">
                <a16:creationId xmlns:a16="http://schemas.microsoft.com/office/drawing/2014/main" id="{658198F7-424E-4428-BEFC-FF06CE2831E8}"/>
              </a:ext>
            </a:extLst>
          </p:cNvPr>
          <p:cNvPicPr>
            <a:picLocks noChangeAspect="1"/>
          </p:cNvPicPr>
          <p:nvPr/>
        </p:nvPicPr>
        <p:blipFill>
          <a:blip r:embed="rId2"/>
          <a:stretch>
            <a:fillRect/>
          </a:stretch>
        </p:blipFill>
        <p:spPr>
          <a:xfrm>
            <a:off x="6084037" y="1100833"/>
            <a:ext cx="4334719" cy="2457151"/>
          </a:xfrm>
          <a:prstGeom prst="rect">
            <a:avLst/>
          </a:prstGeom>
        </p:spPr>
      </p:pic>
      <p:sp>
        <p:nvSpPr>
          <p:cNvPr id="59" name="Rectangle 58">
            <a:extLst>
              <a:ext uri="{FF2B5EF4-FFF2-40B4-BE49-F238E27FC236}">
                <a16:creationId xmlns:a16="http://schemas.microsoft.com/office/drawing/2014/main" id="{F801B7F7-A304-45B0-9AE3-BBE38DB0B6C5}"/>
              </a:ext>
            </a:extLst>
          </p:cNvPr>
          <p:cNvSpPr/>
          <p:nvPr/>
        </p:nvSpPr>
        <p:spPr>
          <a:xfrm>
            <a:off x="9459986" y="1600701"/>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BF0BD89-1D4B-4040-A565-6370569B7094}"/>
              </a:ext>
            </a:extLst>
          </p:cNvPr>
          <p:cNvSpPr txBox="1"/>
          <p:nvPr/>
        </p:nvSpPr>
        <p:spPr>
          <a:xfrm>
            <a:off x="9401150" y="1567470"/>
            <a:ext cx="931762" cy="646331"/>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a:p>
            <a:r>
              <a:rPr lang="en-US" dirty="0">
                <a:latin typeface="Segoe Condensed" panose="020B0606040200020203" pitchFamily="34" charset="0"/>
              </a:rPr>
              <a:t>330</a:t>
            </a:r>
            <a:r>
              <a:rPr lang="el-GR" dirty="0">
                <a:latin typeface="Segoe Condensed" panose="020B0606040200020203" pitchFamily="34" charset="0"/>
                <a:cs typeface="Calibri" panose="020F0502020204030204" pitchFamily="34" charset="0"/>
              </a:rPr>
              <a:t>Ω</a:t>
            </a:r>
            <a:endParaRPr lang="en-US" dirty="0">
              <a:latin typeface="Segoe Condensed" panose="020B0606040200020203" pitchFamily="34" charset="0"/>
            </a:endParaRPr>
          </a:p>
        </p:txBody>
      </p:sp>
      <p:grpSp>
        <p:nvGrpSpPr>
          <p:cNvPr id="64" name="Group 63">
            <a:extLst>
              <a:ext uri="{FF2B5EF4-FFF2-40B4-BE49-F238E27FC236}">
                <a16:creationId xmlns:a16="http://schemas.microsoft.com/office/drawing/2014/main" id="{28EB97EC-05AF-4DFE-B2C1-D72384AE9292}"/>
              </a:ext>
            </a:extLst>
          </p:cNvPr>
          <p:cNvGrpSpPr/>
          <p:nvPr/>
        </p:nvGrpSpPr>
        <p:grpSpPr>
          <a:xfrm>
            <a:off x="10188753" y="1366673"/>
            <a:ext cx="168634" cy="809717"/>
            <a:chOff x="5065402" y="2434488"/>
            <a:chExt cx="168634" cy="809717"/>
          </a:xfrm>
        </p:grpSpPr>
        <p:sp>
          <p:nvSpPr>
            <p:cNvPr id="65" name="Right Brace 64">
              <a:extLst>
                <a:ext uri="{FF2B5EF4-FFF2-40B4-BE49-F238E27FC236}">
                  <a16:creationId xmlns:a16="http://schemas.microsoft.com/office/drawing/2014/main" id="{64404960-78AA-4C96-8139-CB8CD31A9BAA}"/>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F0270E99-FB64-45FE-BC22-0C89E33C7077}"/>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7" name="TextBox 96">
              <a:extLst>
                <a:ext uri="{FF2B5EF4-FFF2-40B4-BE49-F238E27FC236}">
                  <a16:creationId xmlns:a16="http://schemas.microsoft.com/office/drawing/2014/main" id="{C7A6C06F-EABA-4DC9-B2CD-CCA744A4881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104" name="TextBox 103">
            <a:extLst>
              <a:ext uri="{FF2B5EF4-FFF2-40B4-BE49-F238E27FC236}">
                <a16:creationId xmlns:a16="http://schemas.microsoft.com/office/drawing/2014/main" id="{1ADBDEA1-59A1-47F3-8D3E-4984EA302A41}"/>
              </a:ext>
            </a:extLst>
          </p:cNvPr>
          <p:cNvSpPr txBox="1"/>
          <p:nvPr/>
        </p:nvSpPr>
        <p:spPr>
          <a:xfrm>
            <a:off x="10322589" y="155121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105" name="Group 104">
            <a:extLst>
              <a:ext uri="{FF2B5EF4-FFF2-40B4-BE49-F238E27FC236}">
                <a16:creationId xmlns:a16="http://schemas.microsoft.com/office/drawing/2014/main" id="{6298DD36-0679-4733-8AC9-D00D7BD8AAED}"/>
              </a:ext>
            </a:extLst>
          </p:cNvPr>
          <p:cNvGrpSpPr/>
          <p:nvPr/>
        </p:nvGrpSpPr>
        <p:grpSpPr>
          <a:xfrm>
            <a:off x="10188753" y="2389647"/>
            <a:ext cx="168634" cy="809717"/>
            <a:chOff x="5065402" y="2434488"/>
            <a:chExt cx="168634" cy="809717"/>
          </a:xfrm>
        </p:grpSpPr>
        <p:sp>
          <p:nvSpPr>
            <p:cNvPr id="106" name="Right Brace 105">
              <a:extLst>
                <a:ext uri="{FF2B5EF4-FFF2-40B4-BE49-F238E27FC236}">
                  <a16:creationId xmlns:a16="http://schemas.microsoft.com/office/drawing/2014/main" id="{9F8321F2-39F9-4779-ABA9-4CFB766D7AC8}"/>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TextBox 106">
              <a:extLst>
                <a:ext uri="{FF2B5EF4-FFF2-40B4-BE49-F238E27FC236}">
                  <a16:creationId xmlns:a16="http://schemas.microsoft.com/office/drawing/2014/main" id="{EAA76135-7286-463D-A3F0-8F4823978A49}"/>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08" name="TextBox 107">
              <a:extLst>
                <a:ext uri="{FF2B5EF4-FFF2-40B4-BE49-F238E27FC236}">
                  <a16:creationId xmlns:a16="http://schemas.microsoft.com/office/drawing/2014/main" id="{900CA42A-CBB0-4CFB-AA31-F85452DD259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109" name="Group 108">
            <a:extLst>
              <a:ext uri="{FF2B5EF4-FFF2-40B4-BE49-F238E27FC236}">
                <a16:creationId xmlns:a16="http://schemas.microsoft.com/office/drawing/2014/main" id="{73E8E2BA-6391-4CBE-9EF4-7F750120807A}"/>
              </a:ext>
            </a:extLst>
          </p:cNvPr>
          <p:cNvGrpSpPr/>
          <p:nvPr/>
        </p:nvGrpSpPr>
        <p:grpSpPr>
          <a:xfrm>
            <a:off x="10758610" y="1079827"/>
            <a:ext cx="168634" cy="2376356"/>
            <a:chOff x="5065402" y="2413035"/>
            <a:chExt cx="168634" cy="2376356"/>
          </a:xfrm>
        </p:grpSpPr>
        <p:sp>
          <p:nvSpPr>
            <p:cNvPr id="110" name="Right Brace 109">
              <a:extLst>
                <a:ext uri="{FF2B5EF4-FFF2-40B4-BE49-F238E27FC236}">
                  <a16:creationId xmlns:a16="http://schemas.microsoft.com/office/drawing/2014/main" id="{E74D53BE-1935-47A0-A2E7-D3C69662A603}"/>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44BE19F1-FD11-4E66-A406-CC2FFB75023F}"/>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12" name="TextBox 111">
              <a:extLst>
                <a:ext uri="{FF2B5EF4-FFF2-40B4-BE49-F238E27FC236}">
                  <a16:creationId xmlns:a16="http://schemas.microsoft.com/office/drawing/2014/main" id="{DEC8FC21-828C-4A03-BAF8-64525D4BA669}"/>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113" name="TextBox 112">
            <a:extLst>
              <a:ext uri="{FF2B5EF4-FFF2-40B4-BE49-F238E27FC236}">
                <a16:creationId xmlns:a16="http://schemas.microsoft.com/office/drawing/2014/main" id="{2ADB6E55-6AD1-409F-ADE7-A1D13BA1BF08}"/>
              </a:ext>
            </a:extLst>
          </p:cNvPr>
          <p:cNvSpPr txBox="1"/>
          <p:nvPr/>
        </p:nvSpPr>
        <p:spPr>
          <a:xfrm>
            <a:off x="10322589" y="2591816"/>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114" name="TextBox 113">
            <a:extLst>
              <a:ext uri="{FF2B5EF4-FFF2-40B4-BE49-F238E27FC236}">
                <a16:creationId xmlns:a16="http://schemas.microsoft.com/office/drawing/2014/main" id="{278B98A8-3628-4BDD-AEC9-55E60395C7BA}"/>
              </a:ext>
            </a:extLst>
          </p:cNvPr>
          <p:cNvSpPr txBox="1"/>
          <p:nvPr/>
        </p:nvSpPr>
        <p:spPr>
          <a:xfrm>
            <a:off x="10927244" y="2039132"/>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116" name="Group 115">
            <a:extLst>
              <a:ext uri="{FF2B5EF4-FFF2-40B4-BE49-F238E27FC236}">
                <a16:creationId xmlns:a16="http://schemas.microsoft.com/office/drawing/2014/main" id="{049485FB-8224-427C-B606-8B7F6144D2F8}"/>
              </a:ext>
            </a:extLst>
          </p:cNvPr>
          <p:cNvGrpSpPr/>
          <p:nvPr/>
        </p:nvGrpSpPr>
        <p:grpSpPr>
          <a:xfrm>
            <a:off x="7666890" y="1600701"/>
            <a:ext cx="1195752" cy="1195752"/>
            <a:chOff x="3143402" y="2365112"/>
            <a:chExt cx="1195752" cy="1195752"/>
          </a:xfrm>
        </p:grpSpPr>
        <p:sp>
          <p:nvSpPr>
            <p:cNvPr id="117" name="Arc 116">
              <a:extLst>
                <a:ext uri="{FF2B5EF4-FFF2-40B4-BE49-F238E27FC236}">
                  <a16:creationId xmlns:a16="http://schemas.microsoft.com/office/drawing/2014/main" id="{4B45C1ED-CD25-4C34-BBD7-E89C96DF9BD5}"/>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18" name="TextBox 117">
              <a:extLst>
                <a:ext uri="{FF2B5EF4-FFF2-40B4-BE49-F238E27FC236}">
                  <a16:creationId xmlns:a16="http://schemas.microsoft.com/office/drawing/2014/main" id="{9D50659E-BCF7-4599-AA7C-2EC2089C6F38}"/>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br>
                <a:rPr lang="en-US" sz="1800" b="1" i="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14.9 mA</a:t>
              </a:r>
              <a:endParaRPr lang="en-US" sz="1800" b="1" dirty="0"/>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16E9190-E259-4A2D-B146-E5479DE5E6DE}"/>
                  </a:ext>
                </a:extLst>
              </p:cNvPr>
              <p:cNvSpPr txBox="1"/>
              <p:nvPr/>
            </p:nvSpPr>
            <p:spPr>
              <a:xfrm>
                <a:off x="7033953" y="3530462"/>
                <a:ext cx="2896947" cy="57624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𝐼</m:t>
                      </m:r>
                      <m:r>
                        <a:rPr lang="en-US" sz="2000" b="0" i="1" smtClean="0">
                          <a:latin typeface="Cambria Math" panose="02040503050406030204" pitchFamily="18" charset="0"/>
                        </a:rPr>
                        <m:t>=</m:t>
                      </m:r>
                      <m:f>
                        <m:fPr>
                          <m:ctrlPr>
                            <a:rPr lang="en-US" sz="2000" i="1" smtClean="0">
                              <a:latin typeface="Cambria Math" panose="02040503050406030204" pitchFamily="18" charset="0"/>
                            </a:rPr>
                          </m:ctrlPr>
                        </m:fPr>
                        <m:num>
                          <m:sSub>
                            <m:sSubPr>
                              <m:ctrlPr>
                                <a:rPr lang="en-US" sz="2000" i="1">
                                  <a:latin typeface="Cambria Math" panose="02040503050406030204" pitchFamily="18" charset="0"/>
                                </a:rPr>
                              </m:ctrlPr>
                            </m:sSubPr>
                            <m:e>
                              <m:r>
                                <a:rPr lang="en-US" sz="2000" i="1">
                                  <a:latin typeface="Cambria Math" panose="02040503050406030204" pitchFamily="18" charset="0"/>
                                </a:rPr>
                                <m:t>𝑉</m:t>
                              </m:r>
                            </m:e>
                            <m:sub>
                              <m:r>
                                <a:rPr lang="en-US" sz="2000" i="1">
                                  <a:latin typeface="Cambria Math" panose="02040503050406030204" pitchFamily="18" charset="0"/>
                                </a:rPr>
                                <m:t>𝑅</m:t>
                              </m:r>
                            </m:sub>
                          </m:sSub>
                        </m:num>
                        <m:den>
                          <m:r>
                            <a:rPr lang="en-US" sz="2000" b="0" i="1" smtClean="0">
                              <a:latin typeface="Cambria Math" panose="02040503050406030204" pitchFamily="18" charset="0"/>
                            </a:rPr>
                            <m:t>𝑅</m:t>
                          </m:r>
                        </m:den>
                      </m:f>
                      <m:r>
                        <a:rPr lang="en-US" sz="2000" b="0" i="1" smtClean="0">
                          <a:latin typeface="Cambria Math" panose="02040503050406030204" pitchFamily="18" charset="0"/>
                        </a:rPr>
                        <m:t>=</m:t>
                      </m:r>
                      <m:f>
                        <m:fPr>
                          <m:ctrlPr>
                            <a:rPr lang="en-US" sz="2000" i="1">
                              <a:latin typeface="Cambria Math" panose="02040503050406030204" pitchFamily="18" charset="0"/>
                            </a:rPr>
                          </m:ctrlPr>
                        </m:fPr>
                        <m:num>
                          <m:r>
                            <a:rPr lang="en-US" sz="2000" b="0" i="1" smtClean="0">
                              <a:latin typeface="Cambria Math" panose="02040503050406030204" pitchFamily="18" charset="0"/>
                            </a:rPr>
                            <m:t>7</m:t>
                          </m:r>
                          <m:r>
                            <a:rPr lang="en-US" sz="2000" b="0" i="1" smtClean="0">
                              <a:latin typeface="Cambria Math" panose="02040503050406030204" pitchFamily="18" charset="0"/>
                            </a:rPr>
                            <m:t>𝑉</m:t>
                          </m:r>
                        </m:num>
                        <m:den>
                          <m:r>
                            <a:rPr lang="en-US" sz="2000" b="0" i="1" smtClean="0">
                              <a:latin typeface="Cambria Math" panose="02040503050406030204" pitchFamily="18" charset="0"/>
                            </a:rPr>
                            <m:t>470</m:t>
                          </m:r>
                          <m:r>
                            <a:rPr lang="el-GR" sz="2000" i="1">
                              <a:latin typeface="Cambria Math" panose="02040503050406030204" pitchFamily="18" charset="0"/>
                            </a:rPr>
                            <m:t>Ω</m:t>
                          </m:r>
                        </m:den>
                      </m:f>
                      <m:r>
                        <a:rPr lang="en-US" sz="2000" b="0" i="1" smtClean="0">
                          <a:latin typeface="Cambria Math" panose="02040503050406030204" pitchFamily="18" charset="0"/>
                        </a:rPr>
                        <m:t>=14.9</m:t>
                      </m:r>
                      <m:r>
                        <a:rPr lang="en-US" sz="2000" b="0" i="1" smtClean="0">
                          <a:latin typeface="Cambria Math" panose="02040503050406030204" pitchFamily="18" charset="0"/>
                        </a:rPr>
                        <m:t>𝑚𝐴</m:t>
                      </m:r>
                    </m:oMath>
                  </m:oMathPara>
                </a14:m>
                <a:endParaRPr lang="en-US" sz="2000" dirty="0"/>
              </a:p>
            </p:txBody>
          </p:sp>
        </mc:Choice>
        <mc:Fallback xmlns="">
          <p:sp>
            <p:nvSpPr>
              <p:cNvPr id="119" name="TextBox 118">
                <a:extLst>
                  <a:ext uri="{FF2B5EF4-FFF2-40B4-BE49-F238E27FC236}">
                    <a16:creationId xmlns:a16="http://schemas.microsoft.com/office/drawing/2014/main" id="{016E9190-E259-4A2D-B146-E5479DE5E6DE}"/>
                  </a:ext>
                </a:extLst>
              </p:cNvPr>
              <p:cNvSpPr txBox="1">
                <a:spLocks noRot="1" noChangeAspect="1" noMove="1" noResize="1" noEditPoints="1" noAdjustHandles="1" noChangeArrowheads="1" noChangeShapeType="1" noTextEdit="1"/>
              </p:cNvSpPr>
              <p:nvPr/>
            </p:nvSpPr>
            <p:spPr>
              <a:xfrm>
                <a:off x="7033953" y="3530462"/>
                <a:ext cx="2896947" cy="576248"/>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73F4BF9F-A7A3-478E-AEA1-0E62A890FF1D}"/>
                  </a:ext>
                </a:extLst>
              </p:cNvPr>
              <p:cNvSpPr txBox="1"/>
              <p:nvPr/>
            </p:nvSpPr>
            <p:spPr>
              <a:xfrm>
                <a:off x="1227633" y="5073659"/>
                <a:ext cx="326807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r>
                        <a:rPr lang="en-US" sz="2000" i="1">
                          <a:latin typeface="Cambria Math" panose="02040503050406030204" pitchFamily="18" charset="0"/>
                        </a:rPr>
                        <m:t>0.0212</m:t>
                      </m:r>
                      <m:r>
                        <a:rPr lang="en-US" sz="2000" b="0" i="1" smtClean="0">
                          <a:latin typeface="Cambria Math" panose="02040503050406030204" pitchFamily="18" charset="0"/>
                        </a:rPr>
                        <m:t>𝐴</m:t>
                      </m:r>
                      <m:r>
                        <a:rPr lang="en-US" sz="2000" b="0" i="1" smtClean="0">
                          <a:latin typeface="Cambria Math" panose="02040503050406030204" pitchFamily="18" charset="0"/>
                        </a:rPr>
                        <m:t>∗7</m:t>
                      </m:r>
                      <m:r>
                        <a:rPr lang="en-US" sz="2000" b="0" i="1" smtClean="0">
                          <a:latin typeface="Cambria Math" panose="02040503050406030204" pitchFamily="18" charset="0"/>
                        </a:rPr>
                        <m:t>𝑉</m:t>
                      </m:r>
                      <m:r>
                        <a:rPr lang="en-US" sz="2000" b="0" i="1" smtClean="0">
                          <a:latin typeface="Cambria Math" panose="02040503050406030204" pitchFamily="18" charset="0"/>
                        </a:rPr>
                        <m:t>=0.15 </m:t>
                      </m:r>
                      <m:r>
                        <a:rPr lang="en-US" sz="2000" b="0" i="1" smtClean="0">
                          <a:latin typeface="Cambria Math" panose="02040503050406030204" pitchFamily="18" charset="0"/>
                        </a:rPr>
                        <m:t>𝑊</m:t>
                      </m:r>
                    </m:oMath>
                  </m:oMathPara>
                </a14:m>
                <a:endParaRPr lang="en-US" sz="2000" dirty="0"/>
              </a:p>
            </p:txBody>
          </p:sp>
        </mc:Choice>
        <mc:Fallback xmlns="">
          <p:sp>
            <p:nvSpPr>
              <p:cNvPr id="120" name="TextBox 119">
                <a:extLst>
                  <a:ext uri="{FF2B5EF4-FFF2-40B4-BE49-F238E27FC236}">
                    <a16:creationId xmlns:a16="http://schemas.microsoft.com/office/drawing/2014/main" id="{73F4BF9F-A7A3-478E-AEA1-0E62A890FF1D}"/>
                  </a:ext>
                </a:extLst>
              </p:cNvPr>
              <p:cNvSpPr txBox="1">
                <a:spLocks noRot="1" noChangeAspect="1" noMove="1" noResize="1" noEditPoints="1" noAdjustHandles="1" noChangeArrowheads="1" noChangeShapeType="1" noTextEdit="1"/>
              </p:cNvSpPr>
              <p:nvPr/>
            </p:nvSpPr>
            <p:spPr>
              <a:xfrm>
                <a:off x="1227633" y="5073659"/>
                <a:ext cx="3268074" cy="307777"/>
              </a:xfrm>
              <a:prstGeom prst="rect">
                <a:avLst/>
              </a:prstGeom>
              <a:blipFill>
                <a:blip r:embed="rId5"/>
                <a:stretch>
                  <a:fillRect l="-1306" r="-1306"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45AE07DA-3E28-487B-9036-BD2A4FE4786A}"/>
                  </a:ext>
                </a:extLst>
              </p:cNvPr>
              <p:cNvSpPr txBox="1"/>
              <p:nvPr/>
            </p:nvSpPr>
            <p:spPr>
              <a:xfrm>
                <a:off x="1215208" y="5464293"/>
                <a:ext cx="32782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r>
                        <a:rPr lang="en-US" sz="2000" i="1">
                          <a:latin typeface="Cambria Math" panose="02040503050406030204" pitchFamily="18" charset="0"/>
                        </a:rPr>
                        <m:t>0.0212</m:t>
                      </m:r>
                      <m:r>
                        <a:rPr lang="en-US" sz="2000" b="0" i="1" smtClean="0">
                          <a:latin typeface="Cambria Math" panose="02040503050406030204" pitchFamily="18" charset="0"/>
                        </a:rPr>
                        <m:t>𝐴</m:t>
                      </m:r>
                      <m:r>
                        <a:rPr lang="en-US" sz="2000" b="0" i="1" smtClean="0">
                          <a:latin typeface="Cambria Math" panose="02040503050406030204" pitchFamily="18" charset="0"/>
                        </a:rPr>
                        <m:t>∗2</m:t>
                      </m:r>
                      <m:r>
                        <a:rPr lang="en-US" sz="2000" b="0" i="1" smtClean="0">
                          <a:latin typeface="Cambria Math" panose="02040503050406030204" pitchFamily="18" charset="0"/>
                        </a:rPr>
                        <m:t>𝑉</m:t>
                      </m:r>
                      <m:r>
                        <a:rPr lang="en-US" sz="2000" b="0" i="1" smtClean="0">
                          <a:latin typeface="Cambria Math" panose="02040503050406030204" pitchFamily="18" charset="0"/>
                        </a:rPr>
                        <m:t>=0.04 </m:t>
                      </m:r>
                      <m:r>
                        <a:rPr lang="en-US" sz="2000" b="0" i="1" smtClean="0">
                          <a:latin typeface="Cambria Math" panose="02040503050406030204" pitchFamily="18" charset="0"/>
                        </a:rPr>
                        <m:t>𝑊</m:t>
                      </m:r>
                    </m:oMath>
                  </m:oMathPara>
                </a14:m>
                <a:endParaRPr lang="en-US" sz="2000" dirty="0"/>
              </a:p>
            </p:txBody>
          </p:sp>
        </mc:Choice>
        <mc:Fallback xmlns="">
          <p:sp>
            <p:nvSpPr>
              <p:cNvPr id="121" name="TextBox 120">
                <a:extLst>
                  <a:ext uri="{FF2B5EF4-FFF2-40B4-BE49-F238E27FC236}">
                    <a16:creationId xmlns:a16="http://schemas.microsoft.com/office/drawing/2014/main" id="{45AE07DA-3E28-487B-9036-BD2A4FE4786A}"/>
                  </a:ext>
                </a:extLst>
              </p:cNvPr>
              <p:cNvSpPr txBox="1">
                <a:spLocks noRot="1" noChangeAspect="1" noMove="1" noResize="1" noEditPoints="1" noAdjustHandles="1" noChangeArrowheads="1" noChangeShapeType="1" noTextEdit="1"/>
              </p:cNvSpPr>
              <p:nvPr/>
            </p:nvSpPr>
            <p:spPr>
              <a:xfrm>
                <a:off x="1215208" y="5464293"/>
                <a:ext cx="3278205" cy="307777"/>
              </a:xfrm>
              <a:prstGeom prst="rect">
                <a:avLst/>
              </a:prstGeom>
              <a:blipFill>
                <a:blip r:embed="rId6"/>
                <a:stretch>
                  <a:fillRect l="-1301" r="-1115" b="-156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9A44706A-3002-4C34-8D72-AC163DAE62B1}"/>
                  </a:ext>
                </a:extLst>
              </p:cNvPr>
              <p:cNvSpPr txBox="1"/>
              <p:nvPr/>
            </p:nvSpPr>
            <p:spPr>
              <a:xfrm>
                <a:off x="6843284" y="5076993"/>
                <a:ext cx="3268074"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𝑅</m:t>
                          </m:r>
                        </m:sub>
                      </m:sSub>
                      <m:r>
                        <a:rPr lang="en-US" sz="2000" b="0" i="1" smtClean="0">
                          <a:latin typeface="Cambria Math" panose="02040503050406030204" pitchFamily="18" charset="0"/>
                        </a:rPr>
                        <m:t>=</m:t>
                      </m:r>
                      <m:r>
                        <a:rPr lang="en-US" sz="2000" i="1">
                          <a:latin typeface="Cambria Math" panose="02040503050406030204" pitchFamily="18" charset="0"/>
                        </a:rPr>
                        <m:t>0.0</m:t>
                      </m:r>
                      <m:r>
                        <a:rPr lang="en-US" sz="2000" b="0" i="1" smtClean="0">
                          <a:latin typeface="Cambria Math" panose="02040503050406030204" pitchFamily="18" charset="0"/>
                        </a:rPr>
                        <m:t>149</m:t>
                      </m:r>
                      <m:r>
                        <a:rPr lang="en-US" sz="2000" b="0" i="1" smtClean="0">
                          <a:latin typeface="Cambria Math" panose="02040503050406030204" pitchFamily="18" charset="0"/>
                        </a:rPr>
                        <m:t>𝐴</m:t>
                      </m:r>
                      <m:r>
                        <a:rPr lang="en-US" sz="2000" b="0" i="1" smtClean="0">
                          <a:latin typeface="Cambria Math" panose="02040503050406030204" pitchFamily="18" charset="0"/>
                        </a:rPr>
                        <m:t>∗7</m:t>
                      </m:r>
                      <m:r>
                        <a:rPr lang="en-US" sz="2000" b="0" i="1" smtClean="0">
                          <a:latin typeface="Cambria Math" panose="02040503050406030204" pitchFamily="18" charset="0"/>
                        </a:rPr>
                        <m:t>𝑉</m:t>
                      </m:r>
                      <m:r>
                        <a:rPr lang="en-US" sz="2000" b="0" i="1" smtClean="0">
                          <a:latin typeface="Cambria Math" panose="02040503050406030204" pitchFamily="18" charset="0"/>
                        </a:rPr>
                        <m:t>=0.10 </m:t>
                      </m:r>
                      <m:r>
                        <a:rPr lang="en-US" sz="2000" b="0" i="1" smtClean="0">
                          <a:latin typeface="Cambria Math" panose="02040503050406030204" pitchFamily="18" charset="0"/>
                        </a:rPr>
                        <m:t>𝑊</m:t>
                      </m:r>
                    </m:oMath>
                  </m:oMathPara>
                </a14:m>
                <a:endParaRPr lang="en-US" sz="2000" dirty="0"/>
              </a:p>
            </p:txBody>
          </p:sp>
        </mc:Choice>
        <mc:Fallback xmlns="">
          <p:sp>
            <p:nvSpPr>
              <p:cNvPr id="122" name="TextBox 121">
                <a:extLst>
                  <a:ext uri="{FF2B5EF4-FFF2-40B4-BE49-F238E27FC236}">
                    <a16:creationId xmlns:a16="http://schemas.microsoft.com/office/drawing/2014/main" id="{9A44706A-3002-4C34-8D72-AC163DAE62B1}"/>
                  </a:ext>
                </a:extLst>
              </p:cNvPr>
              <p:cNvSpPr txBox="1">
                <a:spLocks noRot="1" noChangeAspect="1" noMove="1" noResize="1" noEditPoints="1" noAdjustHandles="1" noChangeArrowheads="1" noChangeShapeType="1" noTextEdit="1"/>
              </p:cNvSpPr>
              <p:nvPr/>
            </p:nvSpPr>
            <p:spPr>
              <a:xfrm>
                <a:off x="6843284" y="5076993"/>
                <a:ext cx="3268074" cy="307777"/>
              </a:xfrm>
              <a:prstGeom prst="rect">
                <a:avLst/>
              </a:prstGeom>
              <a:blipFill>
                <a:blip r:embed="rId7"/>
                <a:stretch>
                  <a:fillRect l="-1493" r="-1119" b="-16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8C9F4448-198D-4622-B400-F39DB9429F68}"/>
                  </a:ext>
                </a:extLst>
              </p:cNvPr>
              <p:cNvSpPr txBox="1"/>
              <p:nvPr/>
            </p:nvSpPr>
            <p:spPr>
              <a:xfrm>
                <a:off x="6830859" y="5467627"/>
                <a:ext cx="3278205"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𝑃</m:t>
                          </m:r>
                        </m:e>
                        <m:sub>
                          <m:r>
                            <a:rPr lang="en-US" sz="2000" b="0" i="1" smtClean="0">
                              <a:latin typeface="Cambria Math" panose="02040503050406030204" pitchFamily="18" charset="0"/>
                            </a:rPr>
                            <m:t>𝐷</m:t>
                          </m:r>
                        </m:sub>
                      </m:sSub>
                      <m:r>
                        <a:rPr lang="en-US" sz="2000" b="0" i="1" smtClean="0">
                          <a:latin typeface="Cambria Math" panose="02040503050406030204" pitchFamily="18" charset="0"/>
                        </a:rPr>
                        <m:t>=</m:t>
                      </m:r>
                      <m:r>
                        <a:rPr lang="en-US" sz="2000" i="1">
                          <a:latin typeface="Cambria Math" panose="02040503050406030204" pitchFamily="18" charset="0"/>
                        </a:rPr>
                        <m:t>0.0</m:t>
                      </m:r>
                      <m:r>
                        <a:rPr lang="en-US" sz="2000" b="0" i="1" smtClean="0">
                          <a:latin typeface="Cambria Math" panose="02040503050406030204" pitchFamily="18" charset="0"/>
                        </a:rPr>
                        <m:t>149</m:t>
                      </m:r>
                      <m:r>
                        <a:rPr lang="en-US" sz="2000" b="0" i="1" smtClean="0">
                          <a:latin typeface="Cambria Math" panose="02040503050406030204" pitchFamily="18" charset="0"/>
                        </a:rPr>
                        <m:t>𝐴</m:t>
                      </m:r>
                      <m:r>
                        <a:rPr lang="en-US" sz="2000" b="0" i="1" smtClean="0">
                          <a:latin typeface="Cambria Math" panose="02040503050406030204" pitchFamily="18" charset="0"/>
                        </a:rPr>
                        <m:t>∗2</m:t>
                      </m:r>
                      <m:r>
                        <a:rPr lang="en-US" sz="2000" b="0" i="1" smtClean="0">
                          <a:latin typeface="Cambria Math" panose="02040503050406030204" pitchFamily="18" charset="0"/>
                        </a:rPr>
                        <m:t>𝑉</m:t>
                      </m:r>
                      <m:r>
                        <a:rPr lang="en-US" sz="2000" b="0" i="1" smtClean="0">
                          <a:latin typeface="Cambria Math" panose="02040503050406030204" pitchFamily="18" charset="0"/>
                        </a:rPr>
                        <m:t>=0.03 </m:t>
                      </m:r>
                      <m:r>
                        <a:rPr lang="en-US" sz="2000" b="0" i="1" smtClean="0">
                          <a:latin typeface="Cambria Math" panose="02040503050406030204" pitchFamily="18" charset="0"/>
                        </a:rPr>
                        <m:t>𝑊</m:t>
                      </m:r>
                    </m:oMath>
                  </m:oMathPara>
                </a14:m>
                <a:endParaRPr lang="en-US" sz="2000" dirty="0"/>
              </a:p>
            </p:txBody>
          </p:sp>
        </mc:Choice>
        <mc:Fallback xmlns="">
          <p:sp>
            <p:nvSpPr>
              <p:cNvPr id="123" name="TextBox 122">
                <a:extLst>
                  <a:ext uri="{FF2B5EF4-FFF2-40B4-BE49-F238E27FC236}">
                    <a16:creationId xmlns:a16="http://schemas.microsoft.com/office/drawing/2014/main" id="{8C9F4448-198D-4622-B400-F39DB9429F68}"/>
                  </a:ext>
                </a:extLst>
              </p:cNvPr>
              <p:cNvSpPr txBox="1">
                <a:spLocks noRot="1" noChangeAspect="1" noMove="1" noResize="1" noEditPoints="1" noAdjustHandles="1" noChangeArrowheads="1" noChangeShapeType="1" noTextEdit="1"/>
              </p:cNvSpPr>
              <p:nvPr/>
            </p:nvSpPr>
            <p:spPr>
              <a:xfrm>
                <a:off x="6830859" y="5467627"/>
                <a:ext cx="3278205" cy="307777"/>
              </a:xfrm>
              <a:prstGeom prst="rect">
                <a:avLst/>
              </a:prstGeom>
              <a:blipFill>
                <a:blip r:embed="rId8"/>
                <a:stretch>
                  <a:fillRect l="-1490" r="-1117" b="-16000"/>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B75C0286-DB21-4818-B795-8DE3017FC1E4}"/>
              </a:ext>
            </a:extLst>
          </p:cNvPr>
          <p:cNvPicPr>
            <a:picLocks noChangeAspect="1"/>
          </p:cNvPicPr>
          <p:nvPr/>
        </p:nvPicPr>
        <p:blipFill>
          <a:blip r:embed="rId9"/>
          <a:stretch>
            <a:fillRect/>
          </a:stretch>
        </p:blipFill>
        <p:spPr>
          <a:xfrm>
            <a:off x="2454857" y="4374689"/>
            <a:ext cx="6715125" cy="419100"/>
          </a:xfrm>
          <a:prstGeom prst="rect">
            <a:avLst/>
          </a:prstGeom>
        </p:spPr>
      </p:pic>
      <p:sp>
        <p:nvSpPr>
          <p:cNvPr id="124" name="Rectangle: Rounded Corners 123">
            <a:extLst>
              <a:ext uri="{FF2B5EF4-FFF2-40B4-BE49-F238E27FC236}">
                <a16:creationId xmlns:a16="http://schemas.microsoft.com/office/drawing/2014/main" id="{9C17E653-B153-4147-8F91-9692EEB5FCE4}"/>
              </a:ext>
            </a:extLst>
          </p:cNvPr>
          <p:cNvSpPr/>
          <p:nvPr/>
        </p:nvSpPr>
        <p:spPr>
          <a:xfrm>
            <a:off x="5989898" y="4367872"/>
            <a:ext cx="3114272" cy="42247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845219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D760829-165B-4EE1-B695-16F222D8A5E3}"/>
              </a:ext>
            </a:extLst>
          </p:cNvPr>
          <p:cNvSpPr txBox="1"/>
          <p:nvPr/>
        </p:nvSpPr>
        <p:spPr>
          <a:xfrm>
            <a:off x="1302151" y="1297602"/>
            <a:ext cx="9022467" cy="523220"/>
          </a:xfrm>
          <a:prstGeom prst="rect">
            <a:avLst/>
          </a:prstGeom>
          <a:noFill/>
        </p:spPr>
        <p:txBody>
          <a:bodyPr wrap="square" rtlCol="0">
            <a:spAutoFit/>
          </a:bodyPr>
          <a:lstStyle/>
          <a:p>
            <a:pPr algn="ctr"/>
            <a:r>
              <a:rPr lang="en-US" sz="2800" dirty="0">
                <a:latin typeface="Bebas Neue" panose="020B0606020202050201" pitchFamily="34" charset="0"/>
              </a:rPr>
              <a:t>Use resistor equivalence rules to get to 350</a:t>
            </a:r>
            <a:r>
              <a:rPr lang="el-GR" sz="2800" dirty="0">
                <a:latin typeface="Segoe Condensed" panose="020B0606040200020203" pitchFamily="34" charset="0"/>
                <a:cs typeface="Calibri" panose="020F0502020204030204" pitchFamily="34" charset="0"/>
              </a:rPr>
              <a:t>Ω</a:t>
            </a:r>
            <a:endParaRPr lang="en-US" sz="2800" i="1" dirty="0">
              <a:latin typeface="Bebas Neue" panose="020B0606020202050201"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A4213A7-92D6-4108-BF2C-DD718675E368}"/>
              </a:ext>
            </a:extLst>
          </p:cNvPr>
          <p:cNvPicPr>
            <a:picLocks noChangeAspect="1"/>
          </p:cNvPicPr>
          <p:nvPr/>
        </p:nvPicPr>
        <p:blipFill>
          <a:blip r:embed="rId2"/>
          <a:stretch>
            <a:fillRect/>
          </a:stretch>
        </p:blipFill>
        <p:spPr>
          <a:xfrm>
            <a:off x="1145762" y="1816973"/>
            <a:ext cx="5538546" cy="3003883"/>
          </a:xfrm>
          <a:prstGeom prst="rect">
            <a:avLst/>
          </a:prstGeom>
        </p:spPr>
      </p:pic>
      <p:pic>
        <p:nvPicPr>
          <p:cNvPr id="5" name="Picture 4">
            <a:extLst>
              <a:ext uri="{FF2B5EF4-FFF2-40B4-BE49-F238E27FC236}">
                <a16:creationId xmlns:a16="http://schemas.microsoft.com/office/drawing/2014/main" id="{F706EAED-E8BA-4E82-BC18-F171D634D7EB}"/>
              </a:ext>
            </a:extLst>
          </p:cNvPr>
          <p:cNvPicPr>
            <a:picLocks noChangeAspect="1"/>
          </p:cNvPicPr>
          <p:nvPr/>
        </p:nvPicPr>
        <p:blipFill>
          <a:blip r:embed="rId3"/>
          <a:stretch>
            <a:fillRect/>
          </a:stretch>
        </p:blipFill>
        <p:spPr>
          <a:xfrm>
            <a:off x="7008397" y="2100806"/>
            <a:ext cx="3376515" cy="272005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9D9C90F-1BCA-41E3-B4CE-9BA9550F4081}"/>
                  </a:ext>
                </a:extLst>
              </p:cNvPr>
              <p:cNvSpPr txBox="1"/>
              <p:nvPr/>
            </p:nvSpPr>
            <p:spPr>
              <a:xfrm>
                <a:off x="3763559" y="5037179"/>
                <a:ext cx="4122795"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𝑇𝑜𝑡𝑎𝑙</m:t>
                          </m:r>
                        </m:sub>
                      </m:sSub>
                      <m:r>
                        <a:rPr lang="en-US" sz="2400" i="1" smtClean="0">
                          <a:latin typeface="Cambria Math" panose="02040503050406030204" pitchFamily="18" charset="0"/>
                        </a:rPr>
                        <m:t>=</m:t>
                      </m:r>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𝑅</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2</m:t>
                          </m:r>
                        </m:sub>
                      </m:sSub>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𝑅</m:t>
                          </m:r>
                        </m:e>
                        <m:sub>
                          <m:r>
                            <a:rPr lang="en-US" sz="2400" b="0" i="1" smtClean="0">
                              <a:latin typeface="Cambria Math" panose="02040503050406030204" pitchFamily="18" charset="0"/>
                            </a:rPr>
                            <m:t>3</m:t>
                          </m:r>
                        </m:sub>
                      </m:sSub>
                      <m:r>
                        <a:rPr lang="en-US" sz="2400" b="0" i="1" smtClean="0">
                          <a:latin typeface="Cambria Math" panose="02040503050406030204" pitchFamily="18" charset="0"/>
                        </a:rPr>
                        <m:t>=350</m:t>
                      </m:r>
                      <m:r>
                        <a:rPr lang="el-GR" sz="2400" b="0" i="1" smtClean="0">
                          <a:latin typeface="Cambria Math" panose="02040503050406030204" pitchFamily="18" charset="0"/>
                        </a:rPr>
                        <m:t>Ω</m:t>
                      </m:r>
                    </m:oMath>
                  </m:oMathPara>
                </a14:m>
                <a:endParaRPr lang="en-US" sz="2400" dirty="0"/>
              </a:p>
            </p:txBody>
          </p:sp>
        </mc:Choice>
        <mc:Fallback xmlns="">
          <p:sp>
            <p:nvSpPr>
              <p:cNvPr id="6" name="TextBox 5">
                <a:extLst>
                  <a:ext uri="{FF2B5EF4-FFF2-40B4-BE49-F238E27FC236}">
                    <a16:creationId xmlns:a16="http://schemas.microsoft.com/office/drawing/2014/main" id="{49D9C90F-1BCA-41E3-B4CE-9BA9550F4081}"/>
                  </a:ext>
                </a:extLst>
              </p:cNvPr>
              <p:cNvSpPr txBox="1">
                <a:spLocks noRot="1" noChangeAspect="1" noMove="1" noResize="1" noEditPoints="1" noAdjustHandles="1" noChangeArrowheads="1" noChangeShapeType="1" noTextEdit="1"/>
              </p:cNvSpPr>
              <p:nvPr/>
            </p:nvSpPr>
            <p:spPr>
              <a:xfrm>
                <a:off x="3763559" y="5037179"/>
                <a:ext cx="4122795" cy="369332"/>
              </a:xfrm>
              <a:prstGeom prst="rect">
                <a:avLst/>
              </a:prstGeom>
              <a:blipFill>
                <a:blip r:embed="rId4"/>
                <a:stretch>
                  <a:fillRect l="-1182" r="-1329" b="-14754"/>
                </a:stretch>
              </a:blipFill>
            </p:spPr>
            <p:txBody>
              <a:bodyPr/>
              <a:lstStyle/>
              <a:p>
                <a:r>
                  <a:rPr lang="en-US">
                    <a:noFill/>
                  </a:rPr>
                  <a:t> </a:t>
                </a:r>
              </a:p>
            </p:txBody>
          </p:sp>
        </mc:Fallback>
      </mc:AlternateContent>
    </p:spTree>
    <p:extLst>
      <p:ext uri="{BB962C8B-B14F-4D97-AF65-F5344CB8AC3E}">
        <p14:creationId xmlns:p14="http://schemas.microsoft.com/office/powerpoint/2010/main" val="21269266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A5F773A-AAC6-4B63-9EAB-940C6C0B81D9}"/>
              </a:ext>
            </a:extLst>
          </p:cNvPr>
          <p:cNvPicPr>
            <a:picLocks noChangeAspect="1"/>
          </p:cNvPicPr>
          <p:nvPr/>
        </p:nvPicPr>
        <p:blipFill>
          <a:blip r:embed="rId3"/>
          <a:stretch>
            <a:fillRect/>
          </a:stretch>
        </p:blipFill>
        <p:spPr>
          <a:xfrm>
            <a:off x="0" y="149243"/>
            <a:ext cx="12192000" cy="6559513"/>
          </a:xfrm>
          <a:prstGeom prst="rect">
            <a:avLst/>
          </a:prstGeom>
        </p:spPr>
      </p:pic>
    </p:spTree>
    <p:extLst>
      <p:ext uri="{BB962C8B-B14F-4D97-AF65-F5344CB8AC3E}">
        <p14:creationId xmlns:p14="http://schemas.microsoft.com/office/powerpoint/2010/main" val="377926096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D2D3B3C4-A273-48F1-8460-EB84942E5DDD}"/>
              </a:ext>
            </a:extLst>
          </p:cNvPr>
          <p:cNvPicPr>
            <a:picLocks noChangeAspect="1"/>
          </p:cNvPicPr>
          <p:nvPr/>
        </p:nvPicPr>
        <p:blipFill>
          <a:blip r:embed="rId2"/>
          <a:stretch>
            <a:fillRect/>
          </a:stretch>
        </p:blipFill>
        <p:spPr>
          <a:xfrm>
            <a:off x="399321" y="1100833"/>
            <a:ext cx="4334719" cy="2457151"/>
          </a:xfrm>
          <a:prstGeom prst="rect">
            <a:avLst/>
          </a:prstGeom>
        </p:spPr>
      </p:pic>
      <p:sp>
        <p:nvSpPr>
          <p:cNvPr id="12" name="Rectangle 11">
            <a:extLst>
              <a:ext uri="{FF2B5EF4-FFF2-40B4-BE49-F238E27FC236}">
                <a16:creationId xmlns:a16="http://schemas.microsoft.com/office/drawing/2014/main" id="{F81254FB-CB04-4BB3-89BD-EF8BD0CA7212}"/>
              </a:ext>
            </a:extLst>
          </p:cNvPr>
          <p:cNvSpPr/>
          <p:nvPr/>
        </p:nvSpPr>
        <p:spPr>
          <a:xfrm>
            <a:off x="3775270" y="1600701"/>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1D915BE-2813-474E-A732-78BA4BE04005}"/>
              </a:ext>
            </a:extLst>
          </p:cNvPr>
          <p:cNvSpPr txBox="1"/>
          <p:nvPr/>
        </p:nvSpPr>
        <p:spPr>
          <a:xfrm>
            <a:off x="3716434" y="1567470"/>
            <a:ext cx="931762" cy="646331"/>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a:p>
            <a:r>
              <a:rPr lang="en-US" dirty="0">
                <a:latin typeface="Segoe Condensed" panose="020B0606040200020203" pitchFamily="34" charset="0"/>
              </a:rPr>
              <a:t>330</a:t>
            </a:r>
            <a:r>
              <a:rPr lang="el-GR" dirty="0">
                <a:latin typeface="Segoe Condensed" panose="020B0606040200020203" pitchFamily="34" charset="0"/>
                <a:cs typeface="Calibri" panose="020F0502020204030204" pitchFamily="34" charset="0"/>
              </a:rPr>
              <a:t>Ω</a:t>
            </a:r>
            <a:endParaRPr lang="en-US" dirty="0">
              <a:latin typeface="Segoe Condensed" panose="020B0606040200020203" pitchFamily="34" charset="0"/>
            </a:endParaRPr>
          </a:p>
        </p:txBody>
      </p:sp>
      <p:sp>
        <p:nvSpPr>
          <p:cNvPr id="16" name="TextBox 15">
            <a:extLst>
              <a:ext uri="{FF2B5EF4-FFF2-40B4-BE49-F238E27FC236}">
                <a16:creationId xmlns:a16="http://schemas.microsoft.com/office/drawing/2014/main" id="{AD760829-165B-4EE1-B695-16F222D8A5E3}"/>
              </a:ext>
            </a:extLst>
          </p:cNvPr>
          <p:cNvSpPr txBox="1"/>
          <p:nvPr/>
        </p:nvSpPr>
        <p:spPr>
          <a:xfrm>
            <a:off x="806548" y="336907"/>
            <a:ext cx="11063290" cy="523220"/>
          </a:xfrm>
          <a:prstGeom prst="rect">
            <a:avLst/>
          </a:prstGeom>
          <a:noFill/>
        </p:spPr>
        <p:txBody>
          <a:bodyPr wrap="square" rtlCol="0">
            <a:spAutoFit/>
          </a:bodyPr>
          <a:lstStyle/>
          <a:p>
            <a:pPr algn="ctr"/>
            <a:r>
              <a:rPr lang="en-US" sz="2800" dirty="0">
                <a:latin typeface="Bebas Neue" panose="020B0606020202050201" pitchFamily="34" charset="0"/>
              </a:rPr>
              <a:t>Predicted vs. measured: 330</a:t>
            </a:r>
            <a:r>
              <a:rPr lang="el-GR" sz="2800" dirty="0">
                <a:latin typeface="Segoe Condensed" panose="020B0606040200020203" pitchFamily="34" charset="0"/>
                <a:cs typeface="Calibri" panose="020F0502020204030204" pitchFamily="34" charset="0"/>
              </a:rPr>
              <a:t>Ω</a:t>
            </a:r>
            <a:r>
              <a:rPr lang="en-US" sz="2800" dirty="0">
                <a:latin typeface="Segoe Condensed" panose="020B0606040200020203" pitchFamily="34" charset="0"/>
                <a:cs typeface="Calibri" panose="020F0502020204030204" pitchFamily="34" charset="0"/>
              </a:rPr>
              <a:t>, </a:t>
            </a:r>
            <a:r>
              <a:rPr lang="en-US" sz="2800" dirty="0">
                <a:latin typeface="Bebas Neue" panose="020B0606020202050201" pitchFamily="34" charset="0"/>
              </a:rPr>
              <a:t>350</a:t>
            </a:r>
            <a:r>
              <a:rPr lang="el-GR" sz="2800" dirty="0">
                <a:latin typeface="Segoe Condensed" panose="020B0606040200020203" pitchFamily="34" charset="0"/>
                <a:cs typeface="Calibri" panose="020F0502020204030204" pitchFamily="34" charset="0"/>
              </a:rPr>
              <a:t>Ω</a:t>
            </a:r>
            <a:r>
              <a:rPr lang="en-US" sz="2800" dirty="0">
                <a:latin typeface="Segoe Condensed" panose="020B0606040200020203" pitchFamily="34" charset="0"/>
                <a:cs typeface="Calibri" panose="020F0502020204030204" pitchFamily="34" charset="0"/>
              </a:rPr>
              <a:t>, </a:t>
            </a:r>
            <a:r>
              <a:rPr lang="en-US" sz="2800" dirty="0">
                <a:latin typeface="Bebas Neue" panose="020B0606020202050201" pitchFamily="34" charset="0"/>
              </a:rPr>
              <a:t>and 470</a:t>
            </a:r>
            <a:r>
              <a:rPr lang="el-GR" sz="2800" dirty="0">
                <a:latin typeface="Segoe Condensed" panose="020B0606040200020203" pitchFamily="34" charset="0"/>
                <a:cs typeface="Calibri" panose="020F0502020204030204" pitchFamily="34" charset="0"/>
              </a:rPr>
              <a:t>Ω</a:t>
            </a:r>
            <a:endParaRPr lang="en-US" sz="2800" i="1" dirty="0">
              <a:latin typeface="Bebas Neue" panose="020B0606020202050201" pitchFamily="34" charset="0"/>
              <a:cs typeface="Times New Roman" panose="02020603050405020304" pitchFamily="18" charset="0"/>
            </a:endParaRPr>
          </a:p>
        </p:txBody>
      </p:sp>
      <p:grpSp>
        <p:nvGrpSpPr>
          <p:cNvPr id="67" name="Group 66">
            <a:extLst>
              <a:ext uri="{FF2B5EF4-FFF2-40B4-BE49-F238E27FC236}">
                <a16:creationId xmlns:a16="http://schemas.microsoft.com/office/drawing/2014/main" id="{81A76ABF-2ED1-4DC4-AA7B-0274ABE47EBD}"/>
              </a:ext>
            </a:extLst>
          </p:cNvPr>
          <p:cNvGrpSpPr/>
          <p:nvPr/>
        </p:nvGrpSpPr>
        <p:grpSpPr>
          <a:xfrm>
            <a:off x="4504037" y="1366673"/>
            <a:ext cx="168634" cy="809717"/>
            <a:chOff x="5065402" y="2434488"/>
            <a:chExt cx="168634" cy="809717"/>
          </a:xfrm>
        </p:grpSpPr>
        <p:sp>
          <p:nvSpPr>
            <p:cNvPr id="68" name="Right Brace 67">
              <a:extLst>
                <a:ext uri="{FF2B5EF4-FFF2-40B4-BE49-F238E27FC236}">
                  <a16:creationId xmlns:a16="http://schemas.microsoft.com/office/drawing/2014/main" id="{386E73AD-04EF-4E33-8167-8D004CDEAB9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9" name="TextBox 68">
              <a:extLst>
                <a:ext uri="{FF2B5EF4-FFF2-40B4-BE49-F238E27FC236}">
                  <a16:creationId xmlns:a16="http://schemas.microsoft.com/office/drawing/2014/main" id="{123B1103-D2CD-4ECE-BB08-A07B4E56197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0" name="TextBox 69">
              <a:extLst>
                <a:ext uri="{FF2B5EF4-FFF2-40B4-BE49-F238E27FC236}">
                  <a16:creationId xmlns:a16="http://schemas.microsoft.com/office/drawing/2014/main" id="{E0264408-5011-4964-A729-C0E7CEFDB4ED}"/>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71" name="TextBox 70">
            <a:extLst>
              <a:ext uri="{FF2B5EF4-FFF2-40B4-BE49-F238E27FC236}">
                <a16:creationId xmlns:a16="http://schemas.microsoft.com/office/drawing/2014/main" id="{1C26C20C-4B81-463B-9FF9-73CE8B6A014C}"/>
              </a:ext>
            </a:extLst>
          </p:cNvPr>
          <p:cNvSpPr txBox="1"/>
          <p:nvPr/>
        </p:nvSpPr>
        <p:spPr>
          <a:xfrm>
            <a:off x="4637873" y="155121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72" name="Group 71">
            <a:extLst>
              <a:ext uri="{FF2B5EF4-FFF2-40B4-BE49-F238E27FC236}">
                <a16:creationId xmlns:a16="http://schemas.microsoft.com/office/drawing/2014/main" id="{88925A8B-70E2-4A60-9811-267EE19FEA0A}"/>
              </a:ext>
            </a:extLst>
          </p:cNvPr>
          <p:cNvGrpSpPr/>
          <p:nvPr/>
        </p:nvGrpSpPr>
        <p:grpSpPr>
          <a:xfrm>
            <a:off x="4504037" y="2389647"/>
            <a:ext cx="168634" cy="809717"/>
            <a:chOff x="5065402" y="2434488"/>
            <a:chExt cx="168634" cy="809717"/>
          </a:xfrm>
        </p:grpSpPr>
        <p:sp>
          <p:nvSpPr>
            <p:cNvPr id="73" name="Right Brace 72">
              <a:extLst>
                <a:ext uri="{FF2B5EF4-FFF2-40B4-BE49-F238E27FC236}">
                  <a16:creationId xmlns:a16="http://schemas.microsoft.com/office/drawing/2014/main" id="{9AEE23ED-DC14-4A25-A528-6B1E1F2F33D4}"/>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4" name="TextBox 73">
              <a:extLst>
                <a:ext uri="{FF2B5EF4-FFF2-40B4-BE49-F238E27FC236}">
                  <a16:creationId xmlns:a16="http://schemas.microsoft.com/office/drawing/2014/main" id="{D1791681-4341-472A-A257-6004231E9484}"/>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5" name="TextBox 74">
              <a:extLst>
                <a:ext uri="{FF2B5EF4-FFF2-40B4-BE49-F238E27FC236}">
                  <a16:creationId xmlns:a16="http://schemas.microsoft.com/office/drawing/2014/main" id="{E3452F7B-5F2B-4902-A037-38A2E394A96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76" name="Group 75">
            <a:extLst>
              <a:ext uri="{FF2B5EF4-FFF2-40B4-BE49-F238E27FC236}">
                <a16:creationId xmlns:a16="http://schemas.microsoft.com/office/drawing/2014/main" id="{B8CFFA19-3444-4E81-8960-6A5F6079DAB3}"/>
              </a:ext>
            </a:extLst>
          </p:cNvPr>
          <p:cNvGrpSpPr/>
          <p:nvPr/>
        </p:nvGrpSpPr>
        <p:grpSpPr>
          <a:xfrm>
            <a:off x="5073894" y="1079827"/>
            <a:ext cx="168634" cy="2376356"/>
            <a:chOff x="5065402" y="2413035"/>
            <a:chExt cx="168634" cy="2376356"/>
          </a:xfrm>
        </p:grpSpPr>
        <p:sp>
          <p:nvSpPr>
            <p:cNvPr id="77" name="Right Brace 76">
              <a:extLst>
                <a:ext uri="{FF2B5EF4-FFF2-40B4-BE49-F238E27FC236}">
                  <a16:creationId xmlns:a16="http://schemas.microsoft.com/office/drawing/2014/main" id="{840B9983-7697-48AD-9355-0B79FD651AEE}"/>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a:extLst>
                <a:ext uri="{FF2B5EF4-FFF2-40B4-BE49-F238E27FC236}">
                  <a16:creationId xmlns:a16="http://schemas.microsoft.com/office/drawing/2014/main" id="{3824140A-3F3F-4320-9353-F366C4F4DF82}"/>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79" name="TextBox 78">
              <a:extLst>
                <a:ext uri="{FF2B5EF4-FFF2-40B4-BE49-F238E27FC236}">
                  <a16:creationId xmlns:a16="http://schemas.microsoft.com/office/drawing/2014/main" id="{7E9EC3C2-16E6-4518-98E2-850101A76593}"/>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80" name="TextBox 79">
            <a:extLst>
              <a:ext uri="{FF2B5EF4-FFF2-40B4-BE49-F238E27FC236}">
                <a16:creationId xmlns:a16="http://schemas.microsoft.com/office/drawing/2014/main" id="{07EA06D3-1A3F-46EB-816A-EF907A0C880A}"/>
              </a:ext>
            </a:extLst>
          </p:cNvPr>
          <p:cNvSpPr txBox="1"/>
          <p:nvPr/>
        </p:nvSpPr>
        <p:spPr>
          <a:xfrm>
            <a:off x="4637873" y="2591816"/>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81" name="TextBox 80">
            <a:extLst>
              <a:ext uri="{FF2B5EF4-FFF2-40B4-BE49-F238E27FC236}">
                <a16:creationId xmlns:a16="http://schemas.microsoft.com/office/drawing/2014/main" id="{B4E891EC-92DF-4D16-A37D-84865F6BDB3E}"/>
              </a:ext>
            </a:extLst>
          </p:cNvPr>
          <p:cNvSpPr txBox="1"/>
          <p:nvPr/>
        </p:nvSpPr>
        <p:spPr>
          <a:xfrm>
            <a:off x="5242528" y="2039132"/>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98" name="Group 97">
            <a:extLst>
              <a:ext uri="{FF2B5EF4-FFF2-40B4-BE49-F238E27FC236}">
                <a16:creationId xmlns:a16="http://schemas.microsoft.com/office/drawing/2014/main" id="{D12656D1-70AC-4D96-95FC-55408C12BC74}"/>
              </a:ext>
            </a:extLst>
          </p:cNvPr>
          <p:cNvGrpSpPr/>
          <p:nvPr/>
        </p:nvGrpSpPr>
        <p:grpSpPr>
          <a:xfrm>
            <a:off x="1982174" y="1600701"/>
            <a:ext cx="1195752" cy="1195752"/>
            <a:chOff x="3143402" y="2365112"/>
            <a:chExt cx="1195752" cy="1195752"/>
          </a:xfrm>
        </p:grpSpPr>
        <p:sp>
          <p:nvSpPr>
            <p:cNvPr id="99" name="Arc 98">
              <a:extLst>
                <a:ext uri="{FF2B5EF4-FFF2-40B4-BE49-F238E27FC236}">
                  <a16:creationId xmlns:a16="http://schemas.microsoft.com/office/drawing/2014/main" id="{55AB8E05-2375-4923-ABDB-EF8C6D82D147}"/>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00" name="TextBox 99">
              <a:extLst>
                <a:ext uri="{FF2B5EF4-FFF2-40B4-BE49-F238E27FC236}">
                  <a16:creationId xmlns:a16="http://schemas.microsoft.com/office/drawing/2014/main" id="{62B8AF43-5453-4F99-A8CB-8F7ABE24B89C}"/>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br>
                <a:rPr lang="en-US" sz="1800" b="1" i="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21.2 mA</a:t>
              </a:r>
              <a:endParaRPr lang="en-US" sz="1800" b="1" dirty="0"/>
            </a:p>
          </p:txBody>
        </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08517C1-2A5E-47BB-B1D3-3283FD336C81}"/>
                  </a:ext>
                </a:extLst>
              </p:cNvPr>
              <p:cNvSpPr txBox="1"/>
              <p:nvPr/>
            </p:nvSpPr>
            <p:spPr>
              <a:xfrm>
                <a:off x="1128320" y="3949932"/>
                <a:ext cx="4044762"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𝑅</m:t>
                              </m:r>
                            </m:sub>
                          </m:sSub>
                        </m:num>
                        <m:den>
                          <m:r>
                            <a:rPr lang="en-US" sz="2800" b="0" i="1" smtClean="0">
                              <a:latin typeface="Cambria Math" panose="02040503050406030204" pitchFamily="18" charset="0"/>
                            </a:rPr>
                            <m:t>𝑅</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7</m:t>
                          </m:r>
                          <m:r>
                            <a:rPr lang="en-US" sz="2800" b="0" i="1" smtClean="0">
                              <a:latin typeface="Cambria Math" panose="02040503050406030204" pitchFamily="18" charset="0"/>
                            </a:rPr>
                            <m:t>𝑉</m:t>
                          </m:r>
                        </m:num>
                        <m:den>
                          <m:r>
                            <a:rPr lang="en-US" sz="2800" b="0" i="1" smtClean="0">
                              <a:latin typeface="Cambria Math" panose="02040503050406030204" pitchFamily="18" charset="0"/>
                            </a:rPr>
                            <m:t>330</m:t>
                          </m:r>
                          <m:r>
                            <a:rPr lang="el-GR" sz="2800" i="1">
                              <a:latin typeface="Cambria Math" panose="02040503050406030204" pitchFamily="18" charset="0"/>
                            </a:rPr>
                            <m:t>Ω</m:t>
                          </m:r>
                        </m:den>
                      </m:f>
                      <m:r>
                        <a:rPr lang="en-US" sz="2800" b="0" i="1" smtClean="0">
                          <a:latin typeface="Cambria Math" panose="02040503050406030204" pitchFamily="18" charset="0"/>
                        </a:rPr>
                        <m:t>=21.2</m:t>
                      </m:r>
                      <m:r>
                        <a:rPr lang="en-US" sz="2800" b="0" i="1" smtClean="0">
                          <a:latin typeface="Cambria Math" panose="02040503050406030204" pitchFamily="18" charset="0"/>
                        </a:rPr>
                        <m:t>𝑚𝐴</m:t>
                      </m:r>
                    </m:oMath>
                  </m:oMathPara>
                </a14:m>
                <a:endParaRPr lang="en-US" sz="2800" dirty="0"/>
              </a:p>
            </p:txBody>
          </p:sp>
        </mc:Choice>
        <mc:Fallback xmlns="">
          <p:sp>
            <p:nvSpPr>
              <p:cNvPr id="56" name="TextBox 55">
                <a:extLst>
                  <a:ext uri="{FF2B5EF4-FFF2-40B4-BE49-F238E27FC236}">
                    <a16:creationId xmlns:a16="http://schemas.microsoft.com/office/drawing/2014/main" id="{008517C1-2A5E-47BB-B1D3-3283FD336C81}"/>
                  </a:ext>
                </a:extLst>
              </p:cNvPr>
              <p:cNvSpPr txBox="1">
                <a:spLocks noRot="1" noChangeAspect="1" noMove="1" noResize="1" noEditPoints="1" noAdjustHandles="1" noChangeArrowheads="1" noChangeShapeType="1" noTextEdit="1"/>
              </p:cNvSpPr>
              <p:nvPr/>
            </p:nvSpPr>
            <p:spPr>
              <a:xfrm>
                <a:off x="1128320" y="3949932"/>
                <a:ext cx="4044762" cy="806631"/>
              </a:xfrm>
              <a:prstGeom prst="rect">
                <a:avLst/>
              </a:prstGeom>
              <a:blipFill>
                <a:blip r:embed="rId3"/>
                <a:stretch>
                  <a:fillRect/>
                </a:stretch>
              </a:blipFill>
            </p:spPr>
            <p:txBody>
              <a:bodyPr/>
              <a:lstStyle/>
              <a:p>
                <a:r>
                  <a:rPr lang="en-US">
                    <a:noFill/>
                  </a:rPr>
                  <a:t> </a:t>
                </a:r>
              </a:p>
            </p:txBody>
          </p:sp>
        </mc:Fallback>
      </mc:AlternateContent>
      <p:pic>
        <p:nvPicPr>
          <p:cNvPr id="58" name="Picture 57">
            <a:extLst>
              <a:ext uri="{FF2B5EF4-FFF2-40B4-BE49-F238E27FC236}">
                <a16:creationId xmlns:a16="http://schemas.microsoft.com/office/drawing/2014/main" id="{658198F7-424E-4428-BEFC-FF06CE2831E8}"/>
              </a:ext>
            </a:extLst>
          </p:cNvPr>
          <p:cNvPicPr>
            <a:picLocks noChangeAspect="1"/>
          </p:cNvPicPr>
          <p:nvPr/>
        </p:nvPicPr>
        <p:blipFill>
          <a:blip r:embed="rId2"/>
          <a:stretch>
            <a:fillRect/>
          </a:stretch>
        </p:blipFill>
        <p:spPr>
          <a:xfrm>
            <a:off x="6084037" y="1100833"/>
            <a:ext cx="4334719" cy="2457151"/>
          </a:xfrm>
          <a:prstGeom prst="rect">
            <a:avLst/>
          </a:prstGeom>
        </p:spPr>
      </p:pic>
      <p:sp>
        <p:nvSpPr>
          <p:cNvPr id="59" name="Rectangle 58">
            <a:extLst>
              <a:ext uri="{FF2B5EF4-FFF2-40B4-BE49-F238E27FC236}">
                <a16:creationId xmlns:a16="http://schemas.microsoft.com/office/drawing/2014/main" id="{F801B7F7-A304-45B0-9AE3-BBE38DB0B6C5}"/>
              </a:ext>
            </a:extLst>
          </p:cNvPr>
          <p:cNvSpPr/>
          <p:nvPr/>
        </p:nvSpPr>
        <p:spPr>
          <a:xfrm>
            <a:off x="9459986" y="1600701"/>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0BF0BD89-1D4B-4040-A565-6370569B7094}"/>
              </a:ext>
            </a:extLst>
          </p:cNvPr>
          <p:cNvSpPr txBox="1"/>
          <p:nvPr/>
        </p:nvSpPr>
        <p:spPr>
          <a:xfrm>
            <a:off x="9401150" y="1567470"/>
            <a:ext cx="931762" cy="646331"/>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a:p>
            <a:r>
              <a:rPr lang="en-US" dirty="0">
                <a:latin typeface="Segoe Condensed" panose="020B0606040200020203" pitchFamily="34" charset="0"/>
              </a:rPr>
              <a:t>330</a:t>
            </a:r>
            <a:r>
              <a:rPr lang="el-GR" dirty="0">
                <a:latin typeface="Segoe Condensed" panose="020B0606040200020203" pitchFamily="34" charset="0"/>
                <a:cs typeface="Calibri" panose="020F0502020204030204" pitchFamily="34" charset="0"/>
              </a:rPr>
              <a:t>Ω</a:t>
            </a:r>
            <a:endParaRPr lang="en-US" dirty="0">
              <a:latin typeface="Segoe Condensed" panose="020B0606040200020203" pitchFamily="34" charset="0"/>
            </a:endParaRPr>
          </a:p>
        </p:txBody>
      </p:sp>
      <p:grpSp>
        <p:nvGrpSpPr>
          <p:cNvPr id="64" name="Group 63">
            <a:extLst>
              <a:ext uri="{FF2B5EF4-FFF2-40B4-BE49-F238E27FC236}">
                <a16:creationId xmlns:a16="http://schemas.microsoft.com/office/drawing/2014/main" id="{28EB97EC-05AF-4DFE-B2C1-D72384AE9292}"/>
              </a:ext>
            </a:extLst>
          </p:cNvPr>
          <p:cNvGrpSpPr/>
          <p:nvPr/>
        </p:nvGrpSpPr>
        <p:grpSpPr>
          <a:xfrm>
            <a:off x="10188753" y="1366673"/>
            <a:ext cx="168634" cy="809717"/>
            <a:chOff x="5065402" y="2434488"/>
            <a:chExt cx="168634" cy="809717"/>
          </a:xfrm>
        </p:grpSpPr>
        <p:sp>
          <p:nvSpPr>
            <p:cNvPr id="65" name="Right Brace 64">
              <a:extLst>
                <a:ext uri="{FF2B5EF4-FFF2-40B4-BE49-F238E27FC236}">
                  <a16:creationId xmlns:a16="http://schemas.microsoft.com/office/drawing/2014/main" id="{64404960-78AA-4C96-8139-CB8CD31A9BAA}"/>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F0270E99-FB64-45FE-BC22-0C89E33C7077}"/>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97" name="TextBox 96">
              <a:extLst>
                <a:ext uri="{FF2B5EF4-FFF2-40B4-BE49-F238E27FC236}">
                  <a16:creationId xmlns:a16="http://schemas.microsoft.com/office/drawing/2014/main" id="{C7A6C06F-EABA-4DC9-B2CD-CCA744A4881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104" name="TextBox 103">
            <a:extLst>
              <a:ext uri="{FF2B5EF4-FFF2-40B4-BE49-F238E27FC236}">
                <a16:creationId xmlns:a16="http://schemas.microsoft.com/office/drawing/2014/main" id="{1ADBDEA1-59A1-47F3-8D3E-4984EA302A41}"/>
              </a:ext>
            </a:extLst>
          </p:cNvPr>
          <p:cNvSpPr txBox="1"/>
          <p:nvPr/>
        </p:nvSpPr>
        <p:spPr>
          <a:xfrm>
            <a:off x="10322589" y="155121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105" name="Group 104">
            <a:extLst>
              <a:ext uri="{FF2B5EF4-FFF2-40B4-BE49-F238E27FC236}">
                <a16:creationId xmlns:a16="http://schemas.microsoft.com/office/drawing/2014/main" id="{6298DD36-0679-4733-8AC9-D00D7BD8AAED}"/>
              </a:ext>
            </a:extLst>
          </p:cNvPr>
          <p:cNvGrpSpPr/>
          <p:nvPr/>
        </p:nvGrpSpPr>
        <p:grpSpPr>
          <a:xfrm>
            <a:off x="10188753" y="2389647"/>
            <a:ext cx="168634" cy="809717"/>
            <a:chOff x="5065402" y="2434488"/>
            <a:chExt cx="168634" cy="809717"/>
          </a:xfrm>
        </p:grpSpPr>
        <p:sp>
          <p:nvSpPr>
            <p:cNvPr id="106" name="Right Brace 105">
              <a:extLst>
                <a:ext uri="{FF2B5EF4-FFF2-40B4-BE49-F238E27FC236}">
                  <a16:creationId xmlns:a16="http://schemas.microsoft.com/office/drawing/2014/main" id="{9F8321F2-39F9-4779-ABA9-4CFB766D7AC8}"/>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7" name="TextBox 106">
              <a:extLst>
                <a:ext uri="{FF2B5EF4-FFF2-40B4-BE49-F238E27FC236}">
                  <a16:creationId xmlns:a16="http://schemas.microsoft.com/office/drawing/2014/main" id="{EAA76135-7286-463D-A3F0-8F4823978A49}"/>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08" name="TextBox 107">
              <a:extLst>
                <a:ext uri="{FF2B5EF4-FFF2-40B4-BE49-F238E27FC236}">
                  <a16:creationId xmlns:a16="http://schemas.microsoft.com/office/drawing/2014/main" id="{900CA42A-CBB0-4CFB-AA31-F85452DD259F}"/>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109" name="Group 108">
            <a:extLst>
              <a:ext uri="{FF2B5EF4-FFF2-40B4-BE49-F238E27FC236}">
                <a16:creationId xmlns:a16="http://schemas.microsoft.com/office/drawing/2014/main" id="{73E8E2BA-6391-4CBE-9EF4-7F750120807A}"/>
              </a:ext>
            </a:extLst>
          </p:cNvPr>
          <p:cNvGrpSpPr/>
          <p:nvPr/>
        </p:nvGrpSpPr>
        <p:grpSpPr>
          <a:xfrm>
            <a:off x="10758610" y="1079827"/>
            <a:ext cx="168634" cy="2376356"/>
            <a:chOff x="5065402" y="2413035"/>
            <a:chExt cx="168634" cy="2376356"/>
          </a:xfrm>
        </p:grpSpPr>
        <p:sp>
          <p:nvSpPr>
            <p:cNvPr id="110" name="Right Brace 109">
              <a:extLst>
                <a:ext uri="{FF2B5EF4-FFF2-40B4-BE49-F238E27FC236}">
                  <a16:creationId xmlns:a16="http://schemas.microsoft.com/office/drawing/2014/main" id="{E74D53BE-1935-47A0-A2E7-D3C69662A603}"/>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1" name="TextBox 110">
              <a:extLst>
                <a:ext uri="{FF2B5EF4-FFF2-40B4-BE49-F238E27FC236}">
                  <a16:creationId xmlns:a16="http://schemas.microsoft.com/office/drawing/2014/main" id="{44BE19F1-FD11-4E66-A406-CC2FFB75023F}"/>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112" name="TextBox 111">
              <a:extLst>
                <a:ext uri="{FF2B5EF4-FFF2-40B4-BE49-F238E27FC236}">
                  <a16:creationId xmlns:a16="http://schemas.microsoft.com/office/drawing/2014/main" id="{DEC8FC21-828C-4A03-BAF8-64525D4BA669}"/>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113" name="TextBox 112">
            <a:extLst>
              <a:ext uri="{FF2B5EF4-FFF2-40B4-BE49-F238E27FC236}">
                <a16:creationId xmlns:a16="http://schemas.microsoft.com/office/drawing/2014/main" id="{2ADB6E55-6AD1-409F-ADE7-A1D13BA1BF08}"/>
              </a:ext>
            </a:extLst>
          </p:cNvPr>
          <p:cNvSpPr txBox="1"/>
          <p:nvPr/>
        </p:nvSpPr>
        <p:spPr>
          <a:xfrm>
            <a:off x="10322589" y="2591816"/>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114" name="TextBox 113">
            <a:extLst>
              <a:ext uri="{FF2B5EF4-FFF2-40B4-BE49-F238E27FC236}">
                <a16:creationId xmlns:a16="http://schemas.microsoft.com/office/drawing/2014/main" id="{278B98A8-3628-4BDD-AEC9-55E60395C7BA}"/>
              </a:ext>
            </a:extLst>
          </p:cNvPr>
          <p:cNvSpPr txBox="1"/>
          <p:nvPr/>
        </p:nvSpPr>
        <p:spPr>
          <a:xfrm>
            <a:off x="10927244" y="2039132"/>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116" name="Group 115">
            <a:extLst>
              <a:ext uri="{FF2B5EF4-FFF2-40B4-BE49-F238E27FC236}">
                <a16:creationId xmlns:a16="http://schemas.microsoft.com/office/drawing/2014/main" id="{049485FB-8224-427C-B606-8B7F6144D2F8}"/>
              </a:ext>
            </a:extLst>
          </p:cNvPr>
          <p:cNvGrpSpPr/>
          <p:nvPr/>
        </p:nvGrpSpPr>
        <p:grpSpPr>
          <a:xfrm>
            <a:off x="7666890" y="1600701"/>
            <a:ext cx="1195752" cy="1195752"/>
            <a:chOff x="3143402" y="2365112"/>
            <a:chExt cx="1195752" cy="1195752"/>
          </a:xfrm>
        </p:grpSpPr>
        <p:sp>
          <p:nvSpPr>
            <p:cNvPr id="117" name="Arc 116">
              <a:extLst>
                <a:ext uri="{FF2B5EF4-FFF2-40B4-BE49-F238E27FC236}">
                  <a16:creationId xmlns:a16="http://schemas.microsoft.com/office/drawing/2014/main" id="{4B45C1ED-CD25-4C34-BBD7-E89C96DF9BD5}"/>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118" name="TextBox 117">
              <a:extLst>
                <a:ext uri="{FF2B5EF4-FFF2-40B4-BE49-F238E27FC236}">
                  <a16:creationId xmlns:a16="http://schemas.microsoft.com/office/drawing/2014/main" id="{9D50659E-BCF7-4599-AA7C-2EC2089C6F38}"/>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br>
                <a:rPr lang="en-US" sz="1800" b="1" i="1" dirty="0">
                  <a:latin typeface="Times New Roman" panose="02020603050405020304" pitchFamily="18" charset="0"/>
                  <a:cs typeface="Times New Roman" panose="02020603050405020304" pitchFamily="18" charset="0"/>
                </a:rPr>
              </a:br>
              <a:r>
                <a:rPr lang="en-US" sz="1800" b="1" dirty="0">
                  <a:latin typeface="Times New Roman" panose="02020603050405020304" pitchFamily="18" charset="0"/>
                  <a:cs typeface="Times New Roman" panose="02020603050405020304" pitchFamily="18" charset="0"/>
                </a:rPr>
                <a:t>14.9 mA</a:t>
              </a:r>
              <a:endParaRPr lang="en-US" sz="1800" b="1" dirty="0"/>
            </a:p>
          </p:txBody>
        </p:sp>
      </p:grpSp>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016E9190-E259-4A2D-B146-E5479DE5E6DE}"/>
                  </a:ext>
                </a:extLst>
              </p:cNvPr>
              <p:cNvSpPr txBox="1"/>
              <p:nvPr/>
            </p:nvSpPr>
            <p:spPr>
              <a:xfrm>
                <a:off x="6882482" y="3949932"/>
                <a:ext cx="4044762" cy="8066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𝐼</m:t>
                      </m:r>
                      <m:r>
                        <a:rPr lang="en-US" sz="2800" b="0" i="1" smtClean="0">
                          <a:latin typeface="Cambria Math" panose="02040503050406030204" pitchFamily="18" charset="0"/>
                        </a:rPr>
                        <m:t>=</m:t>
                      </m:r>
                      <m:f>
                        <m:fPr>
                          <m:ctrlPr>
                            <a:rPr lang="en-US" sz="2800" i="1" smtClean="0">
                              <a:latin typeface="Cambria Math" panose="02040503050406030204" pitchFamily="18" charset="0"/>
                            </a:rPr>
                          </m:ctrlPr>
                        </m:fPr>
                        <m:num>
                          <m:sSub>
                            <m:sSubPr>
                              <m:ctrlPr>
                                <a:rPr lang="en-US" sz="2800" i="1">
                                  <a:latin typeface="Cambria Math" panose="02040503050406030204" pitchFamily="18" charset="0"/>
                                </a:rPr>
                              </m:ctrlPr>
                            </m:sSubPr>
                            <m:e>
                              <m:r>
                                <a:rPr lang="en-US" sz="2800" i="1">
                                  <a:latin typeface="Cambria Math" panose="02040503050406030204" pitchFamily="18" charset="0"/>
                                </a:rPr>
                                <m:t>𝑉</m:t>
                              </m:r>
                            </m:e>
                            <m:sub>
                              <m:r>
                                <a:rPr lang="en-US" sz="2800" i="1">
                                  <a:latin typeface="Cambria Math" panose="02040503050406030204" pitchFamily="18" charset="0"/>
                                </a:rPr>
                                <m:t>𝑅</m:t>
                              </m:r>
                            </m:sub>
                          </m:sSub>
                        </m:num>
                        <m:den>
                          <m:r>
                            <a:rPr lang="en-US" sz="2800" b="0" i="1" smtClean="0">
                              <a:latin typeface="Cambria Math" panose="02040503050406030204" pitchFamily="18" charset="0"/>
                            </a:rPr>
                            <m:t>𝑅</m:t>
                          </m:r>
                        </m:den>
                      </m:f>
                      <m:r>
                        <a:rPr lang="en-US" sz="2800" b="0" i="1" smtClean="0">
                          <a:latin typeface="Cambria Math" panose="02040503050406030204" pitchFamily="18" charset="0"/>
                        </a:rPr>
                        <m:t>=</m:t>
                      </m:r>
                      <m:f>
                        <m:fPr>
                          <m:ctrlPr>
                            <a:rPr lang="en-US" sz="2800" i="1">
                              <a:latin typeface="Cambria Math" panose="02040503050406030204" pitchFamily="18" charset="0"/>
                            </a:rPr>
                          </m:ctrlPr>
                        </m:fPr>
                        <m:num>
                          <m:r>
                            <a:rPr lang="en-US" sz="2800" b="0" i="1" smtClean="0">
                              <a:latin typeface="Cambria Math" panose="02040503050406030204" pitchFamily="18" charset="0"/>
                            </a:rPr>
                            <m:t>7</m:t>
                          </m:r>
                          <m:r>
                            <a:rPr lang="en-US" sz="2800" b="0" i="1" smtClean="0">
                              <a:latin typeface="Cambria Math" panose="02040503050406030204" pitchFamily="18" charset="0"/>
                            </a:rPr>
                            <m:t>𝑉</m:t>
                          </m:r>
                        </m:num>
                        <m:den>
                          <m:r>
                            <a:rPr lang="en-US" sz="2800" b="0" i="1" smtClean="0">
                              <a:latin typeface="Cambria Math" panose="02040503050406030204" pitchFamily="18" charset="0"/>
                            </a:rPr>
                            <m:t>470</m:t>
                          </m:r>
                          <m:r>
                            <a:rPr lang="el-GR" sz="2800" i="1">
                              <a:latin typeface="Cambria Math" panose="02040503050406030204" pitchFamily="18" charset="0"/>
                            </a:rPr>
                            <m:t>Ω</m:t>
                          </m:r>
                        </m:den>
                      </m:f>
                      <m:r>
                        <a:rPr lang="en-US" sz="2800" b="0" i="1" smtClean="0">
                          <a:latin typeface="Cambria Math" panose="02040503050406030204" pitchFamily="18" charset="0"/>
                        </a:rPr>
                        <m:t>=14.9</m:t>
                      </m:r>
                      <m:r>
                        <a:rPr lang="en-US" sz="2800" b="0" i="1" smtClean="0">
                          <a:latin typeface="Cambria Math" panose="02040503050406030204" pitchFamily="18" charset="0"/>
                        </a:rPr>
                        <m:t>𝑚𝐴</m:t>
                      </m:r>
                    </m:oMath>
                  </m:oMathPara>
                </a14:m>
                <a:endParaRPr lang="en-US" sz="2800" dirty="0"/>
              </a:p>
            </p:txBody>
          </p:sp>
        </mc:Choice>
        <mc:Fallback xmlns="">
          <p:sp>
            <p:nvSpPr>
              <p:cNvPr id="119" name="TextBox 118">
                <a:extLst>
                  <a:ext uri="{FF2B5EF4-FFF2-40B4-BE49-F238E27FC236}">
                    <a16:creationId xmlns:a16="http://schemas.microsoft.com/office/drawing/2014/main" id="{016E9190-E259-4A2D-B146-E5479DE5E6DE}"/>
                  </a:ext>
                </a:extLst>
              </p:cNvPr>
              <p:cNvSpPr txBox="1">
                <a:spLocks noRot="1" noChangeAspect="1" noMove="1" noResize="1" noEditPoints="1" noAdjustHandles="1" noChangeArrowheads="1" noChangeShapeType="1" noTextEdit="1"/>
              </p:cNvSpPr>
              <p:nvPr/>
            </p:nvSpPr>
            <p:spPr>
              <a:xfrm>
                <a:off x="6882482" y="3949932"/>
                <a:ext cx="4044762" cy="80663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73F4BF9F-A7A3-478E-AEA1-0E62A890FF1D}"/>
                  </a:ext>
                </a:extLst>
              </p:cNvPr>
              <p:cNvSpPr txBox="1"/>
              <p:nvPr/>
            </p:nvSpPr>
            <p:spPr>
              <a:xfrm>
                <a:off x="1076162" y="5088011"/>
                <a:ext cx="456490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m:t>
                      </m:r>
                      <m:r>
                        <a:rPr lang="en-US" sz="2800" i="1">
                          <a:latin typeface="Cambria Math" panose="02040503050406030204" pitchFamily="18" charset="0"/>
                        </a:rPr>
                        <m:t>0.0212</m:t>
                      </m:r>
                      <m:r>
                        <a:rPr lang="en-US" sz="2800" b="0" i="1" smtClean="0">
                          <a:latin typeface="Cambria Math" panose="02040503050406030204" pitchFamily="18" charset="0"/>
                        </a:rPr>
                        <m:t>𝐴</m:t>
                      </m:r>
                      <m:r>
                        <a:rPr lang="en-US" sz="2800" b="0" i="1" smtClean="0">
                          <a:latin typeface="Cambria Math" panose="02040503050406030204" pitchFamily="18" charset="0"/>
                        </a:rPr>
                        <m:t>∗7</m:t>
                      </m:r>
                      <m:r>
                        <a:rPr lang="en-US" sz="2800" b="0" i="1" smtClean="0">
                          <a:latin typeface="Cambria Math" panose="02040503050406030204" pitchFamily="18" charset="0"/>
                        </a:rPr>
                        <m:t>𝑉</m:t>
                      </m:r>
                      <m:r>
                        <a:rPr lang="en-US" sz="2800" b="0" i="1" smtClean="0">
                          <a:latin typeface="Cambria Math" panose="02040503050406030204" pitchFamily="18" charset="0"/>
                        </a:rPr>
                        <m:t>=0.15 </m:t>
                      </m:r>
                      <m:r>
                        <a:rPr lang="en-US" sz="2800" b="0" i="1" smtClean="0">
                          <a:latin typeface="Cambria Math" panose="02040503050406030204" pitchFamily="18" charset="0"/>
                        </a:rPr>
                        <m:t>𝑊</m:t>
                      </m:r>
                    </m:oMath>
                  </m:oMathPara>
                </a14:m>
                <a:endParaRPr lang="en-US" sz="2800" dirty="0"/>
              </a:p>
            </p:txBody>
          </p:sp>
        </mc:Choice>
        <mc:Fallback xmlns="">
          <p:sp>
            <p:nvSpPr>
              <p:cNvPr id="120" name="TextBox 119">
                <a:extLst>
                  <a:ext uri="{FF2B5EF4-FFF2-40B4-BE49-F238E27FC236}">
                    <a16:creationId xmlns:a16="http://schemas.microsoft.com/office/drawing/2014/main" id="{73F4BF9F-A7A3-478E-AEA1-0E62A890FF1D}"/>
                  </a:ext>
                </a:extLst>
              </p:cNvPr>
              <p:cNvSpPr txBox="1">
                <a:spLocks noRot="1" noChangeAspect="1" noMove="1" noResize="1" noEditPoints="1" noAdjustHandles="1" noChangeArrowheads="1" noChangeShapeType="1" noTextEdit="1"/>
              </p:cNvSpPr>
              <p:nvPr/>
            </p:nvSpPr>
            <p:spPr>
              <a:xfrm>
                <a:off x="1076162" y="5088011"/>
                <a:ext cx="4564904" cy="43088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a:extLst>
                  <a:ext uri="{FF2B5EF4-FFF2-40B4-BE49-F238E27FC236}">
                    <a16:creationId xmlns:a16="http://schemas.microsoft.com/office/drawing/2014/main" id="{45AE07DA-3E28-487B-9036-BD2A4FE4786A}"/>
                  </a:ext>
                </a:extLst>
              </p:cNvPr>
              <p:cNvSpPr txBox="1"/>
              <p:nvPr/>
            </p:nvSpPr>
            <p:spPr>
              <a:xfrm>
                <a:off x="1063737" y="5634902"/>
                <a:ext cx="45793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𝐷</m:t>
                          </m:r>
                        </m:sub>
                      </m:sSub>
                      <m:r>
                        <a:rPr lang="en-US" sz="2800" b="0" i="1" smtClean="0">
                          <a:latin typeface="Cambria Math" panose="02040503050406030204" pitchFamily="18" charset="0"/>
                        </a:rPr>
                        <m:t>=</m:t>
                      </m:r>
                      <m:r>
                        <a:rPr lang="en-US" sz="2800" i="1">
                          <a:latin typeface="Cambria Math" panose="02040503050406030204" pitchFamily="18" charset="0"/>
                        </a:rPr>
                        <m:t>0.0212</m:t>
                      </m:r>
                      <m:r>
                        <a:rPr lang="en-US" sz="2800" b="0" i="1" smtClean="0">
                          <a:latin typeface="Cambria Math" panose="02040503050406030204" pitchFamily="18" charset="0"/>
                        </a:rPr>
                        <m:t>𝐴</m:t>
                      </m:r>
                      <m:r>
                        <a:rPr lang="en-US" sz="2800" b="0" i="1" smtClean="0">
                          <a:latin typeface="Cambria Math" panose="02040503050406030204" pitchFamily="18" charset="0"/>
                        </a:rPr>
                        <m:t>∗2</m:t>
                      </m:r>
                      <m:r>
                        <a:rPr lang="en-US" sz="2800" b="0" i="1" smtClean="0">
                          <a:latin typeface="Cambria Math" panose="02040503050406030204" pitchFamily="18" charset="0"/>
                        </a:rPr>
                        <m:t>𝑉</m:t>
                      </m:r>
                      <m:r>
                        <a:rPr lang="en-US" sz="2800" b="0" i="1" smtClean="0">
                          <a:latin typeface="Cambria Math" panose="02040503050406030204" pitchFamily="18" charset="0"/>
                        </a:rPr>
                        <m:t>=0.04 </m:t>
                      </m:r>
                      <m:r>
                        <a:rPr lang="en-US" sz="2800" b="0" i="1" smtClean="0">
                          <a:latin typeface="Cambria Math" panose="02040503050406030204" pitchFamily="18" charset="0"/>
                        </a:rPr>
                        <m:t>𝑊</m:t>
                      </m:r>
                    </m:oMath>
                  </m:oMathPara>
                </a14:m>
                <a:endParaRPr lang="en-US" sz="2800" dirty="0"/>
              </a:p>
            </p:txBody>
          </p:sp>
        </mc:Choice>
        <mc:Fallback xmlns="">
          <p:sp>
            <p:nvSpPr>
              <p:cNvPr id="121" name="TextBox 120">
                <a:extLst>
                  <a:ext uri="{FF2B5EF4-FFF2-40B4-BE49-F238E27FC236}">
                    <a16:creationId xmlns:a16="http://schemas.microsoft.com/office/drawing/2014/main" id="{45AE07DA-3E28-487B-9036-BD2A4FE4786A}"/>
                  </a:ext>
                </a:extLst>
              </p:cNvPr>
              <p:cNvSpPr txBox="1">
                <a:spLocks noRot="1" noChangeAspect="1" noMove="1" noResize="1" noEditPoints="1" noAdjustHandles="1" noChangeArrowheads="1" noChangeShapeType="1" noTextEdit="1"/>
              </p:cNvSpPr>
              <p:nvPr/>
            </p:nvSpPr>
            <p:spPr>
              <a:xfrm>
                <a:off x="1063737" y="5634902"/>
                <a:ext cx="4579395" cy="430887"/>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a:extLst>
                  <a:ext uri="{FF2B5EF4-FFF2-40B4-BE49-F238E27FC236}">
                    <a16:creationId xmlns:a16="http://schemas.microsoft.com/office/drawing/2014/main" id="{9A44706A-3002-4C34-8D72-AC163DAE62B1}"/>
                  </a:ext>
                </a:extLst>
              </p:cNvPr>
              <p:cNvSpPr txBox="1"/>
              <p:nvPr/>
            </p:nvSpPr>
            <p:spPr>
              <a:xfrm>
                <a:off x="6691813" y="5091345"/>
                <a:ext cx="4564903"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𝑅</m:t>
                          </m:r>
                        </m:sub>
                      </m:sSub>
                      <m:r>
                        <a:rPr lang="en-US" sz="2800" b="0" i="1" smtClean="0">
                          <a:latin typeface="Cambria Math" panose="02040503050406030204" pitchFamily="18" charset="0"/>
                        </a:rPr>
                        <m:t>=</m:t>
                      </m:r>
                      <m:r>
                        <a:rPr lang="en-US" sz="2800" i="1">
                          <a:latin typeface="Cambria Math" panose="02040503050406030204" pitchFamily="18" charset="0"/>
                        </a:rPr>
                        <m:t>0.0</m:t>
                      </m:r>
                      <m:r>
                        <a:rPr lang="en-US" sz="2800" b="0" i="1" smtClean="0">
                          <a:latin typeface="Cambria Math" panose="02040503050406030204" pitchFamily="18" charset="0"/>
                        </a:rPr>
                        <m:t>149</m:t>
                      </m:r>
                      <m:r>
                        <a:rPr lang="en-US" sz="2800" b="0" i="1" smtClean="0">
                          <a:latin typeface="Cambria Math" panose="02040503050406030204" pitchFamily="18" charset="0"/>
                        </a:rPr>
                        <m:t>𝐴</m:t>
                      </m:r>
                      <m:r>
                        <a:rPr lang="en-US" sz="2800" b="0" i="1" smtClean="0">
                          <a:latin typeface="Cambria Math" panose="02040503050406030204" pitchFamily="18" charset="0"/>
                        </a:rPr>
                        <m:t>∗7</m:t>
                      </m:r>
                      <m:r>
                        <a:rPr lang="en-US" sz="2800" b="0" i="1" smtClean="0">
                          <a:latin typeface="Cambria Math" panose="02040503050406030204" pitchFamily="18" charset="0"/>
                        </a:rPr>
                        <m:t>𝑉</m:t>
                      </m:r>
                      <m:r>
                        <a:rPr lang="en-US" sz="2800" b="0" i="1" smtClean="0">
                          <a:latin typeface="Cambria Math" panose="02040503050406030204" pitchFamily="18" charset="0"/>
                        </a:rPr>
                        <m:t>=0.10 </m:t>
                      </m:r>
                      <m:r>
                        <a:rPr lang="en-US" sz="2800" b="0" i="1" smtClean="0">
                          <a:latin typeface="Cambria Math" panose="02040503050406030204" pitchFamily="18" charset="0"/>
                        </a:rPr>
                        <m:t>𝑊</m:t>
                      </m:r>
                    </m:oMath>
                  </m:oMathPara>
                </a14:m>
                <a:endParaRPr lang="en-US" sz="2800" dirty="0"/>
              </a:p>
            </p:txBody>
          </p:sp>
        </mc:Choice>
        <mc:Fallback xmlns="">
          <p:sp>
            <p:nvSpPr>
              <p:cNvPr id="122" name="TextBox 121">
                <a:extLst>
                  <a:ext uri="{FF2B5EF4-FFF2-40B4-BE49-F238E27FC236}">
                    <a16:creationId xmlns:a16="http://schemas.microsoft.com/office/drawing/2014/main" id="{9A44706A-3002-4C34-8D72-AC163DAE62B1}"/>
                  </a:ext>
                </a:extLst>
              </p:cNvPr>
              <p:cNvSpPr txBox="1">
                <a:spLocks noRot="1" noChangeAspect="1" noMove="1" noResize="1" noEditPoints="1" noAdjustHandles="1" noChangeArrowheads="1" noChangeShapeType="1" noTextEdit="1"/>
              </p:cNvSpPr>
              <p:nvPr/>
            </p:nvSpPr>
            <p:spPr>
              <a:xfrm>
                <a:off x="6691813" y="5091345"/>
                <a:ext cx="4564903"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8C9F4448-198D-4622-B400-F39DB9429F68}"/>
                  </a:ext>
                </a:extLst>
              </p:cNvPr>
              <p:cNvSpPr txBox="1"/>
              <p:nvPr/>
            </p:nvSpPr>
            <p:spPr>
              <a:xfrm>
                <a:off x="6679388" y="5638236"/>
                <a:ext cx="457939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𝑃</m:t>
                          </m:r>
                        </m:e>
                        <m:sub>
                          <m:r>
                            <a:rPr lang="en-US" sz="2800" b="0" i="1" smtClean="0">
                              <a:latin typeface="Cambria Math" panose="02040503050406030204" pitchFamily="18" charset="0"/>
                            </a:rPr>
                            <m:t>𝐷</m:t>
                          </m:r>
                        </m:sub>
                      </m:sSub>
                      <m:r>
                        <a:rPr lang="en-US" sz="2800" b="0" i="1" smtClean="0">
                          <a:latin typeface="Cambria Math" panose="02040503050406030204" pitchFamily="18" charset="0"/>
                        </a:rPr>
                        <m:t>=</m:t>
                      </m:r>
                      <m:r>
                        <a:rPr lang="en-US" sz="2800" i="1">
                          <a:latin typeface="Cambria Math" panose="02040503050406030204" pitchFamily="18" charset="0"/>
                        </a:rPr>
                        <m:t>0.0212</m:t>
                      </m:r>
                      <m:r>
                        <a:rPr lang="en-US" sz="2800" b="0" i="1" smtClean="0">
                          <a:latin typeface="Cambria Math" panose="02040503050406030204" pitchFamily="18" charset="0"/>
                        </a:rPr>
                        <m:t>𝐴</m:t>
                      </m:r>
                      <m:r>
                        <a:rPr lang="en-US" sz="2800" b="0" i="1" smtClean="0">
                          <a:latin typeface="Cambria Math" panose="02040503050406030204" pitchFamily="18" charset="0"/>
                        </a:rPr>
                        <m:t>∗2</m:t>
                      </m:r>
                      <m:r>
                        <a:rPr lang="en-US" sz="2800" b="0" i="1" smtClean="0">
                          <a:latin typeface="Cambria Math" panose="02040503050406030204" pitchFamily="18" charset="0"/>
                        </a:rPr>
                        <m:t>𝑉</m:t>
                      </m:r>
                      <m:r>
                        <a:rPr lang="en-US" sz="2800" b="0" i="1" smtClean="0">
                          <a:latin typeface="Cambria Math" panose="02040503050406030204" pitchFamily="18" charset="0"/>
                        </a:rPr>
                        <m:t>=0.04 </m:t>
                      </m:r>
                      <m:r>
                        <a:rPr lang="en-US" sz="2800" b="0" i="1" smtClean="0">
                          <a:latin typeface="Cambria Math" panose="02040503050406030204" pitchFamily="18" charset="0"/>
                        </a:rPr>
                        <m:t>𝑊</m:t>
                      </m:r>
                    </m:oMath>
                  </m:oMathPara>
                </a14:m>
                <a:endParaRPr lang="en-US" sz="2800" dirty="0"/>
              </a:p>
            </p:txBody>
          </p:sp>
        </mc:Choice>
        <mc:Fallback xmlns="">
          <p:sp>
            <p:nvSpPr>
              <p:cNvPr id="123" name="TextBox 122">
                <a:extLst>
                  <a:ext uri="{FF2B5EF4-FFF2-40B4-BE49-F238E27FC236}">
                    <a16:creationId xmlns:a16="http://schemas.microsoft.com/office/drawing/2014/main" id="{8C9F4448-198D-4622-B400-F39DB9429F68}"/>
                  </a:ext>
                </a:extLst>
              </p:cNvPr>
              <p:cNvSpPr txBox="1">
                <a:spLocks noRot="1" noChangeAspect="1" noMove="1" noResize="1" noEditPoints="1" noAdjustHandles="1" noChangeArrowheads="1" noChangeShapeType="1" noTextEdit="1"/>
              </p:cNvSpPr>
              <p:nvPr/>
            </p:nvSpPr>
            <p:spPr>
              <a:xfrm>
                <a:off x="6679388" y="5638236"/>
                <a:ext cx="4579395" cy="430887"/>
              </a:xfrm>
              <a:prstGeom prst="rect">
                <a:avLst/>
              </a:prstGeom>
              <a:blipFill>
                <a:blip r:embed="rId8"/>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9312339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ECAF7205-8402-4406-89A0-2994F864A954}"/>
              </a:ext>
            </a:extLst>
          </p:cNvPr>
          <p:cNvSpPr/>
          <p:nvPr/>
        </p:nvSpPr>
        <p:spPr>
          <a:xfrm>
            <a:off x="-601884" y="-26675"/>
            <a:ext cx="735532" cy="68846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ext, indoor, black, device&#10;&#10;Description automatically generated">
            <a:extLst>
              <a:ext uri="{FF2B5EF4-FFF2-40B4-BE49-F238E27FC236}">
                <a16:creationId xmlns:a16="http://schemas.microsoft.com/office/drawing/2014/main" id="{04006AD3-62AC-4C22-B2A6-F640BB74EB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7609" y="3565809"/>
            <a:ext cx="2462023" cy="3282696"/>
          </a:xfrm>
          <a:prstGeom prst="rect">
            <a:avLst/>
          </a:prstGeom>
        </p:spPr>
      </p:pic>
      <p:pic>
        <p:nvPicPr>
          <p:cNvPr id="8" name="Picture 7" descr="Graphical user interface&#10;&#10;Description automatically generated">
            <a:extLst>
              <a:ext uri="{FF2B5EF4-FFF2-40B4-BE49-F238E27FC236}">
                <a16:creationId xmlns:a16="http://schemas.microsoft.com/office/drawing/2014/main" id="{38EEACC0-CE77-4802-9BD9-FF8A3BA080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4692" y="3575669"/>
            <a:ext cx="2461749" cy="3282331"/>
          </a:xfrm>
          <a:prstGeom prst="rect">
            <a:avLst/>
          </a:prstGeom>
        </p:spPr>
      </p:pic>
      <p:pic>
        <p:nvPicPr>
          <p:cNvPr id="10" name="Picture 9" descr="Graphical user interface&#10;&#10;Description automatically generated">
            <a:extLst>
              <a:ext uri="{FF2B5EF4-FFF2-40B4-BE49-F238E27FC236}">
                <a16:creationId xmlns:a16="http://schemas.microsoft.com/office/drawing/2014/main" id="{823B02BE-3E95-466C-9904-07149D669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676" y="3575669"/>
            <a:ext cx="2462022" cy="3282696"/>
          </a:xfrm>
          <a:prstGeom prst="rect">
            <a:avLst/>
          </a:prstGeom>
        </p:spPr>
      </p:pic>
      <p:grpSp>
        <p:nvGrpSpPr>
          <p:cNvPr id="26" name="Group 25">
            <a:extLst>
              <a:ext uri="{FF2B5EF4-FFF2-40B4-BE49-F238E27FC236}">
                <a16:creationId xmlns:a16="http://schemas.microsoft.com/office/drawing/2014/main" id="{36375BF6-1B2E-4354-AB5A-2D5A57763EDA}"/>
              </a:ext>
            </a:extLst>
          </p:cNvPr>
          <p:cNvGrpSpPr/>
          <p:nvPr/>
        </p:nvGrpSpPr>
        <p:grpSpPr>
          <a:xfrm>
            <a:off x="797096" y="1078139"/>
            <a:ext cx="3035136" cy="1720478"/>
            <a:chOff x="237276" y="47538"/>
            <a:chExt cx="4334719" cy="2457151"/>
          </a:xfrm>
        </p:grpSpPr>
        <p:pic>
          <p:nvPicPr>
            <p:cNvPr id="11" name="Picture 10">
              <a:extLst>
                <a:ext uri="{FF2B5EF4-FFF2-40B4-BE49-F238E27FC236}">
                  <a16:creationId xmlns:a16="http://schemas.microsoft.com/office/drawing/2014/main" id="{F8A1B623-EB2F-40E9-B345-7E78F65EC706}"/>
                </a:ext>
              </a:extLst>
            </p:cNvPr>
            <p:cNvPicPr>
              <a:picLocks noChangeAspect="1"/>
            </p:cNvPicPr>
            <p:nvPr/>
          </p:nvPicPr>
          <p:blipFill>
            <a:blip r:embed="rId5"/>
            <a:stretch>
              <a:fillRect/>
            </a:stretch>
          </p:blipFill>
          <p:spPr>
            <a:xfrm>
              <a:off x="237276" y="47538"/>
              <a:ext cx="4334719" cy="2457151"/>
            </a:xfrm>
            <a:prstGeom prst="rect">
              <a:avLst/>
            </a:prstGeom>
          </p:spPr>
        </p:pic>
        <p:sp>
          <p:nvSpPr>
            <p:cNvPr id="12" name="Rectangle 11">
              <a:extLst>
                <a:ext uri="{FF2B5EF4-FFF2-40B4-BE49-F238E27FC236}">
                  <a16:creationId xmlns:a16="http://schemas.microsoft.com/office/drawing/2014/main" id="{82DB1E3E-77B4-45E5-9745-DE8A8AAC5692}"/>
                </a:ext>
              </a:extLst>
            </p:cNvPr>
            <p:cNvSpPr/>
            <p:nvPr/>
          </p:nvSpPr>
          <p:spPr>
            <a:xfrm>
              <a:off x="3613225" y="547406"/>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C070D6C-4F7B-4291-9580-EC2DDE727472}"/>
                </a:ext>
              </a:extLst>
            </p:cNvPr>
            <p:cNvSpPr txBox="1"/>
            <p:nvPr/>
          </p:nvSpPr>
          <p:spPr>
            <a:xfrm>
              <a:off x="3511805" y="410850"/>
              <a:ext cx="931761" cy="659340"/>
            </a:xfrm>
            <a:prstGeom prst="rect">
              <a:avLst/>
            </a:prstGeom>
            <a:noFill/>
          </p:spPr>
          <p:txBody>
            <a:bodyPr wrap="square" rtlCol="0">
              <a:spAutoFit/>
            </a:bodyPr>
            <a:lstStyle/>
            <a:p>
              <a:r>
                <a:rPr lang="en-US" sz="1200" b="1" dirty="0">
                  <a:latin typeface="Segoe Condensed" panose="020B0606040200020203" pitchFamily="34" charset="0"/>
                </a:rPr>
                <a:t>R1</a:t>
              </a:r>
              <a:r>
                <a:rPr lang="en-US" sz="1200" dirty="0">
                  <a:latin typeface="Segoe Condensed" panose="020B0606040200020203" pitchFamily="34" charset="0"/>
                </a:rPr>
                <a:t>=</a:t>
              </a:r>
            </a:p>
            <a:p>
              <a:r>
                <a:rPr lang="en-US" sz="1200" dirty="0">
                  <a:latin typeface="Segoe Condensed" panose="020B0606040200020203" pitchFamily="34" charset="0"/>
                </a:rPr>
                <a:t>330</a:t>
              </a:r>
              <a:r>
                <a:rPr lang="el-GR" sz="1200" dirty="0">
                  <a:latin typeface="Segoe Condensed" panose="020B0606040200020203" pitchFamily="34" charset="0"/>
                  <a:cs typeface="Calibri" panose="020F0502020204030204" pitchFamily="34" charset="0"/>
                </a:rPr>
                <a:t>Ω</a:t>
              </a:r>
              <a:endParaRPr lang="en-US" sz="1200" dirty="0">
                <a:latin typeface="Segoe Condensed" panose="020B0606040200020203" pitchFamily="34" charset="0"/>
              </a:endParaRPr>
            </a:p>
          </p:txBody>
        </p:sp>
      </p:gr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65E192EE-C21A-4785-B527-29CD56371F18}"/>
                  </a:ext>
                </a:extLst>
              </p:cNvPr>
              <p:cNvSpPr txBox="1"/>
              <p:nvPr/>
            </p:nvSpPr>
            <p:spPr>
              <a:xfrm>
                <a:off x="924960" y="2937120"/>
                <a:ext cx="3244414"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𝐼</m:t>
                      </m:r>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r>
                                <a:rPr lang="en-US" sz="1600" b="0" i="1" smtClean="0">
                                  <a:latin typeface="Cambria Math" panose="02040503050406030204" pitchFamily="18" charset="0"/>
                                </a:rPr>
                                <m:t>−</m:t>
                              </m:r>
                              <m:r>
                                <a:rPr lang="en-US" sz="1600" i="1">
                                  <a:latin typeface="Cambria Math" panose="02040503050406030204" pitchFamily="18" charset="0"/>
                                </a:rPr>
                                <m:t>𝑉</m:t>
                              </m:r>
                            </m:e>
                            <m:sub>
                              <m:r>
                                <a:rPr lang="en-US" sz="1600" i="1">
                                  <a:latin typeface="Cambria Math" panose="02040503050406030204" pitchFamily="18" charset="0"/>
                                </a:rPr>
                                <m:t>𝑅</m:t>
                              </m:r>
                            </m:sub>
                          </m:sSub>
                        </m:num>
                        <m:den>
                          <m:r>
                            <a:rPr lang="en-US" sz="1600" b="0" i="1" smtClean="0">
                              <a:latin typeface="Cambria Math" panose="02040503050406030204" pitchFamily="18" charset="0"/>
                            </a:rPr>
                            <m:t>𝑅</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9.13 −2</m:t>
                          </m:r>
                          <m:r>
                            <a:rPr lang="en-US" sz="1600" b="0" i="1" smtClean="0">
                              <a:latin typeface="Cambria Math" panose="02040503050406030204" pitchFamily="18" charset="0"/>
                            </a:rPr>
                            <m:t>𝑉</m:t>
                          </m:r>
                        </m:num>
                        <m:den>
                          <m:r>
                            <a:rPr lang="en-US" sz="1600" b="0" i="1" smtClean="0">
                              <a:latin typeface="Cambria Math" panose="02040503050406030204" pitchFamily="18" charset="0"/>
                            </a:rPr>
                            <m:t>332</m:t>
                          </m:r>
                          <m:r>
                            <a:rPr lang="el-GR" sz="1600" i="1">
                              <a:latin typeface="Cambria Math" panose="02040503050406030204" pitchFamily="18" charset="0"/>
                            </a:rPr>
                            <m:t>Ω</m:t>
                          </m:r>
                        </m:den>
                      </m:f>
                      <m:r>
                        <a:rPr lang="en-US" sz="1600" b="0" i="1" smtClean="0">
                          <a:latin typeface="Cambria Math" panose="02040503050406030204" pitchFamily="18" charset="0"/>
                        </a:rPr>
                        <m:t>=21.5</m:t>
                      </m:r>
                      <m:r>
                        <a:rPr lang="en-US" sz="1600" b="0" i="1" smtClean="0">
                          <a:latin typeface="Cambria Math" panose="02040503050406030204" pitchFamily="18" charset="0"/>
                        </a:rPr>
                        <m:t>𝑚𝐴</m:t>
                      </m:r>
                    </m:oMath>
                  </m:oMathPara>
                </a14:m>
                <a:endParaRPr lang="en-US" sz="1600" dirty="0"/>
              </a:p>
            </p:txBody>
          </p:sp>
        </mc:Choice>
        <mc:Fallback xmlns="">
          <p:sp>
            <p:nvSpPr>
              <p:cNvPr id="17" name="TextBox 16">
                <a:extLst>
                  <a:ext uri="{FF2B5EF4-FFF2-40B4-BE49-F238E27FC236}">
                    <a16:creationId xmlns:a16="http://schemas.microsoft.com/office/drawing/2014/main" id="{65E192EE-C21A-4785-B527-29CD56371F18}"/>
                  </a:ext>
                </a:extLst>
              </p:cNvPr>
              <p:cNvSpPr txBox="1">
                <a:spLocks noRot="1" noChangeAspect="1" noMove="1" noResize="1" noEditPoints="1" noAdjustHandles="1" noChangeArrowheads="1" noChangeShapeType="1" noTextEdit="1"/>
              </p:cNvSpPr>
              <p:nvPr/>
            </p:nvSpPr>
            <p:spPr>
              <a:xfrm>
                <a:off x="924960" y="2937120"/>
                <a:ext cx="3244414" cy="462627"/>
              </a:xfrm>
              <a:prstGeom prst="rect">
                <a:avLst/>
              </a:prstGeom>
              <a:blipFill>
                <a:blip r:embed="rId6"/>
                <a:stretch>
                  <a:fillRect/>
                </a:stretch>
              </a:blipFill>
            </p:spPr>
            <p:txBody>
              <a:bodyPr/>
              <a:lstStyle/>
              <a:p>
                <a:r>
                  <a:rPr lang="en-US">
                    <a:noFill/>
                  </a:rPr>
                  <a:t> </a:t>
                </a:r>
              </a:p>
            </p:txBody>
          </p:sp>
        </mc:Fallback>
      </mc:AlternateContent>
      <p:pic>
        <p:nvPicPr>
          <p:cNvPr id="19" name="Picture 18">
            <a:extLst>
              <a:ext uri="{FF2B5EF4-FFF2-40B4-BE49-F238E27FC236}">
                <a16:creationId xmlns:a16="http://schemas.microsoft.com/office/drawing/2014/main" id="{21ED10EE-C18A-4E57-BE52-EF55F3D3A759}"/>
              </a:ext>
            </a:extLst>
          </p:cNvPr>
          <p:cNvPicPr>
            <a:picLocks noChangeAspect="1"/>
          </p:cNvPicPr>
          <p:nvPr/>
        </p:nvPicPr>
        <p:blipFill>
          <a:blip r:embed="rId7"/>
          <a:stretch>
            <a:fillRect/>
          </a:stretch>
        </p:blipFill>
        <p:spPr>
          <a:xfrm>
            <a:off x="5386088" y="856429"/>
            <a:ext cx="2410922" cy="1942188"/>
          </a:xfrm>
          <a:prstGeom prst="rect">
            <a:avLst/>
          </a:prstGeom>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F2DD0800-CE77-4641-B766-AA647499C044}"/>
                  </a:ext>
                </a:extLst>
              </p:cNvPr>
              <p:cNvSpPr txBox="1"/>
              <p:nvPr/>
            </p:nvSpPr>
            <p:spPr>
              <a:xfrm>
                <a:off x="5026414" y="2937120"/>
                <a:ext cx="3244414"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𝐼</m:t>
                      </m:r>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r>
                                <a:rPr lang="en-US" sz="1600" b="0" i="1" smtClean="0">
                                  <a:latin typeface="Cambria Math" panose="02040503050406030204" pitchFamily="18" charset="0"/>
                                </a:rPr>
                                <m:t>−</m:t>
                              </m:r>
                              <m:r>
                                <a:rPr lang="en-US" sz="1600" i="1">
                                  <a:latin typeface="Cambria Math" panose="02040503050406030204" pitchFamily="18" charset="0"/>
                                </a:rPr>
                                <m:t>𝑉</m:t>
                              </m:r>
                            </m:e>
                            <m:sub>
                              <m:r>
                                <a:rPr lang="en-US" sz="1600" i="1">
                                  <a:latin typeface="Cambria Math" panose="02040503050406030204" pitchFamily="18" charset="0"/>
                                </a:rPr>
                                <m:t>𝑅</m:t>
                              </m:r>
                            </m:sub>
                          </m:sSub>
                        </m:num>
                        <m:den>
                          <m:r>
                            <a:rPr lang="en-US" sz="1600" b="0" i="1" smtClean="0">
                              <a:latin typeface="Cambria Math" panose="02040503050406030204" pitchFamily="18" charset="0"/>
                            </a:rPr>
                            <m:t>𝑅</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9.17 −2</m:t>
                          </m:r>
                          <m:r>
                            <a:rPr lang="en-US" sz="1600" b="0" i="1" smtClean="0">
                              <a:latin typeface="Cambria Math" panose="02040503050406030204" pitchFamily="18" charset="0"/>
                            </a:rPr>
                            <m:t>𝑉</m:t>
                          </m:r>
                        </m:num>
                        <m:den>
                          <m:r>
                            <a:rPr lang="en-US" sz="1600" b="0" i="1" smtClean="0">
                              <a:latin typeface="Cambria Math" panose="02040503050406030204" pitchFamily="18" charset="0"/>
                            </a:rPr>
                            <m:t>352</m:t>
                          </m:r>
                          <m:r>
                            <a:rPr lang="el-GR" sz="1600" i="1">
                              <a:latin typeface="Cambria Math" panose="02040503050406030204" pitchFamily="18" charset="0"/>
                            </a:rPr>
                            <m:t>Ω</m:t>
                          </m:r>
                        </m:den>
                      </m:f>
                      <m:r>
                        <a:rPr lang="en-US" sz="1600" b="0" i="1" smtClean="0">
                          <a:latin typeface="Cambria Math" panose="02040503050406030204" pitchFamily="18" charset="0"/>
                        </a:rPr>
                        <m:t>=20.3</m:t>
                      </m:r>
                      <m:r>
                        <a:rPr lang="en-US" sz="1600" b="0" i="1" smtClean="0">
                          <a:latin typeface="Cambria Math" panose="02040503050406030204" pitchFamily="18" charset="0"/>
                        </a:rPr>
                        <m:t>𝑚𝐴</m:t>
                      </m:r>
                    </m:oMath>
                  </m:oMathPara>
                </a14:m>
                <a:endParaRPr lang="en-US" sz="1600" dirty="0"/>
              </a:p>
            </p:txBody>
          </p:sp>
        </mc:Choice>
        <mc:Fallback xmlns="">
          <p:sp>
            <p:nvSpPr>
              <p:cNvPr id="20" name="TextBox 19">
                <a:extLst>
                  <a:ext uri="{FF2B5EF4-FFF2-40B4-BE49-F238E27FC236}">
                    <a16:creationId xmlns:a16="http://schemas.microsoft.com/office/drawing/2014/main" id="{F2DD0800-CE77-4641-B766-AA647499C044}"/>
                  </a:ext>
                </a:extLst>
              </p:cNvPr>
              <p:cNvSpPr txBox="1">
                <a:spLocks noRot="1" noChangeAspect="1" noMove="1" noResize="1" noEditPoints="1" noAdjustHandles="1" noChangeArrowheads="1" noChangeShapeType="1" noTextEdit="1"/>
              </p:cNvSpPr>
              <p:nvPr/>
            </p:nvSpPr>
            <p:spPr>
              <a:xfrm>
                <a:off x="5026414" y="2937120"/>
                <a:ext cx="3244414" cy="462627"/>
              </a:xfrm>
              <a:prstGeom prst="rect">
                <a:avLst/>
              </a:prstGeom>
              <a:blipFill>
                <a:blip r:embed="rId8"/>
                <a:stretch>
                  <a:fillRect/>
                </a:stretch>
              </a:blipFill>
            </p:spPr>
            <p:txBody>
              <a:bodyPr/>
              <a:lstStyle/>
              <a:p>
                <a:r>
                  <a:rPr lang="en-US">
                    <a:noFill/>
                  </a:rPr>
                  <a:t> </a:t>
                </a:r>
              </a:p>
            </p:txBody>
          </p:sp>
        </mc:Fallback>
      </mc:AlternateContent>
      <p:grpSp>
        <p:nvGrpSpPr>
          <p:cNvPr id="25" name="Group 24">
            <a:extLst>
              <a:ext uri="{FF2B5EF4-FFF2-40B4-BE49-F238E27FC236}">
                <a16:creationId xmlns:a16="http://schemas.microsoft.com/office/drawing/2014/main" id="{284111F0-3D77-44D7-AEE3-A195953E4D4C}"/>
              </a:ext>
            </a:extLst>
          </p:cNvPr>
          <p:cNvGrpSpPr/>
          <p:nvPr/>
        </p:nvGrpSpPr>
        <p:grpSpPr>
          <a:xfrm>
            <a:off x="8270828" y="922780"/>
            <a:ext cx="3398370" cy="1926378"/>
            <a:chOff x="7857281" y="-68070"/>
            <a:chExt cx="4334719" cy="2457151"/>
          </a:xfrm>
        </p:grpSpPr>
        <p:pic>
          <p:nvPicPr>
            <p:cNvPr id="22" name="Picture 21">
              <a:extLst>
                <a:ext uri="{FF2B5EF4-FFF2-40B4-BE49-F238E27FC236}">
                  <a16:creationId xmlns:a16="http://schemas.microsoft.com/office/drawing/2014/main" id="{30DC1162-515E-4D85-BCFA-6C16E20393E4}"/>
                </a:ext>
              </a:extLst>
            </p:cNvPr>
            <p:cNvPicPr>
              <a:picLocks noChangeAspect="1"/>
            </p:cNvPicPr>
            <p:nvPr/>
          </p:nvPicPr>
          <p:blipFill>
            <a:blip r:embed="rId5"/>
            <a:stretch>
              <a:fillRect/>
            </a:stretch>
          </p:blipFill>
          <p:spPr>
            <a:xfrm>
              <a:off x="7857281" y="-68070"/>
              <a:ext cx="4334719" cy="2457151"/>
            </a:xfrm>
            <a:prstGeom prst="rect">
              <a:avLst/>
            </a:prstGeom>
          </p:spPr>
        </p:pic>
        <p:sp>
          <p:nvSpPr>
            <p:cNvPr id="23" name="Rectangle 22">
              <a:extLst>
                <a:ext uri="{FF2B5EF4-FFF2-40B4-BE49-F238E27FC236}">
                  <a16:creationId xmlns:a16="http://schemas.microsoft.com/office/drawing/2014/main" id="{73F81C5B-4AEC-4D95-AC08-984ACBA47E40}"/>
                </a:ext>
              </a:extLst>
            </p:cNvPr>
            <p:cNvSpPr/>
            <p:nvPr/>
          </p:nvSpPr>
          <p:spPr>
            <a:xfrm>
              <a:off x="11233230" y="431798"/>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34D07673-8D50-484D-AB53-958FB552EDBF}"/>
                </a:ext>
              </a:extLst>
            </p:cNvPr>
            <p:cNvSpPr txBox="1"/>
            <p:nvPr/>
          </p:nvSpPr>
          <p:spPr>
            <a:xfrm>
              <a:off x="11174395" y="355898"/>
              <a:ext cx="931762" cy="588867"/>
            </a:xfrm>
            <a:prstGeom prst="rect">
              <a:avLst/>
            </a:prstGeom>
            <a:noFill/>
          </p:spPr>
          <p:txBody>
            <a:bodyPr wrap="square" rtlCol="0">
              <a:spAutoFit/>
            </a:bodyPr>
            <a:lstStyle/>
            <a:p>
              <a:r>
                <a:rPr lang="en-US" sz="1200" b="1" dirty="0">
                  <a:latin typeface="Segoe Condensed" panose="020B0606040200020203" pitchFamily="34" charset="0"/>
                </a:rPr>
                <a:t>R1</a:t>
              </a:r>
              <a:r>
                <a:rPr lang="en-US" sz="1200" dirty="0">
                  <a:latin typeface="Segoe Condensed" panose="020B0606040200020203" pitchFamily="34" charset="0"/>
                </a:rPr>
                <a:t>=</a:t>
              </a:r>
            </a:p>
            <a:p>
              <a:r>
                <a:rPr lang="en-US" sz="1200" dirty="0">
                  <a:latin typeface="Segoe Condensed" panose="020B0606040200020203" pitchFamily="34" charset="0"/>
                </a:rPr>
                <a:t>470</a:t>
              </a:r>
              <a:r>
                <a:rPr lang="el-GR" sz="1200" dirty="0">
                  <a:latin typeface="Segoe Condensed" panose="020B0606040200020203" pitchFamily="34" charset="0"/>
                  <a:cs typeface="Calibri" panose="020F0502020204030204" pitchFamily="34" charset="0"/>
                </a:rPr>
                <a:t>Ω</a:t>
              </a:r>
              <a:endParaRPr lang="en-US" sz="1200" dirty="0">
                <a:latin typeface="Segoe Condensed" panose="020B0606040200020203" pitchFamily="34" charset="0"/>
              </a:endParaRPr>
            </a:p>
          </p:txBody>
        </p:sp>
      </p:gr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D28BCF7-DA80-4CD8-84A6-2C7C99B4EEB4}"/>
                  </a:ext>
                </a:extLst>
              </p:cNvPr>
              <p:cNvSpPr txBox="1"/>
              <p:nvPr/>
            </p:nvSpPr>
            <p:spPr>
              <a:xfrm>
                <a:off x="8681242" y="2937119"/>
                <a:ext cx="3244414" cy="46262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𝐼</m:t>
                      </m:r>
                      <m:r>
                        <a:rPr lang="en-US" sz="1600" b="0" i="1" smtClean="0">
                          <a:latin typeface="Cambria Math" panose="02040503050406030204" pitchFamily="18" charset="0"/>
                        </a:rPr>
                        <m:t>=</m:t>
                      </m:r>
                      <m:f>
                        <m:fPr>
                          <m:ctrlPr>
                            <a:rPr lang="en-US" sz="1600" i="1" smtClean="0">
                              <a:latin typeface="Cambria Math" panose="02040503050406030204" pitchFamily="18" charset="0"/>
                            </a:rPr>
                          </m:ctrlPr>
                        </m:fPr>
                        <m:num>
                          <m:sSub>
                            <m:sSubPr>
                              <m:ctrlPr>
                                <a:rPr lang="en-US" sz="1600" i="1">
                                  <a:latin typeface="Cambria Math" panose="02040503050406030204" pitchFamily="18" charset="0"/>
                                </a:rPr>
                              </m:ctrlPr>
                            </m:sSubPr>
                            <m:e>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𝑉</m:t>
                                  </m:r>
                                </m:e>
                                <m:sub>
                                  <m:r>
                                    <a:rPr lang="en-US" sz="1600" b="0" i="1" smtClean="0">
                                      <a:latin typeface="Cambria Math" panose="02040503050406030204" pitchFamily="18" charset="0"/>
                                    </a:rPr>
                                    <m:t>𝑐𝑐</m:t>
                                  </m:r>
                                </m:sub>
                              </m:sSub>
                              <m:r>
                                <a:rPr lang="en-US" sz="1600" b="0" i="1" smtClean="0">
                                  <a:latin typeface="Cambria Math" panose="02040503050406030204" pitchFamily="18" charset="0"/>
                                </a:rPr>
                                <m:t>−</m:t>
                              </m:r>
                              <m:r>
                                <a:rPr lang="en-US" sz="1600" i="1">
                                  <a:latin typeface="Cambria Math" panose="02040503050406030204" pitchFamily="18" charset="0"/>
                                </a:rPr>
                                <m:t>𝑉</m:t>
                              </m:r>
                            </m:e>
                            <m:sub>
                              <m:r>
                                <a:rPr lang="en-US" sz="1600" i="1">
                                  <a:latin typeface="Cambria Math" panose="02040503050406030204" pitchFamily="18" charset="0"/>
                                </a:rPr>
                                <m:t>𝑅</m:t>
                              </m:r>
                            </m:sub>
                          </m:sSub>
                        </m:num>
                        <m:den>
                          <m:r>
                            <a:rPr lang="en-US" sz="1600" b="0" i="1" smtClean="0">
                              <a:latin typeface="Cambria Math" panose="02040503050406030204" pitchFamily="18" charset="0"/>
                            </a:rPr>
                            <m:t>𝑅</m:t>
                          </m:r>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b="0" i="1" smtClean="0">
                              <a:latin typeface="Cambria Math" panose="02040503050406030204" pitchFamily="18" charset="0"/>
                            </a:rPr>
                            <m:t>9.21 −2</m:t>
                          </m:r>
                          <m:r>
                            <a:rPr lang="en-US" sz="1600" b="0" i="1" smtClean="0">
                              <a:latin typeface="Cambria Math" panose="02040503050406030204" pitchFamily="18" charset="0"/>
                            </a:rPr>
                            <m:t>𝑉</m:t>
                          </m:r>
                        </m:num>
                        <m:den>
                          <m:r>
                            <a:rPr lang="en-US" sz="1600" b="0" i="1" smtClean="0">
                              <a:latin typeface="Cambria Math" panose="02040503050406030204" pitchFamily="18" charset="0"/>
                            </a:rPr>
                            <m:t>472.5</m:t>
                          </m:r>
                          <m:r>
                            <a:rPr lang="el-GR" sz="1600" i="1">
                              <a:latin typeface="Cambria Math" panose="02040503050406030204" pitchFamily="18" charset="0"/>
                            </a:rPr>
                            <m:t>Ω</m:t>
                          </m:r>
                        </m:den>
                      </m:f>
                      <m:r>
                        <a:rPr lang="en-US" sz="1600" b="0" i="1" smtClean="0">
                          <a:latin typeface="Cambria Math" panose="02040503050406030204" pitchFamily="18" charset="0"/>
                        </a:rPr>
                        <m:t>=15.3</m:t>
                      </m:r>
                      <m:r>
                        <a:rPr lang="en-US" sz="1600" b="0" i="1" smtClean="0">
                          <a:latin typeface="Cambria Math" panose="02040503050406030204" pitchFamily="18" charset="0"/>
                        </a:rPr>
                        <m:t>𝑚𝐴</m:t>
                      </m:r>
                    </m:oMath>
                  </m:oMathPara>
                </a14:m>
                <a:endParaRPr lang="en-US" sz="1600" dirty="0"/>
              </a:p>
            </p:txBody>
          </p:sp>
        </mc:Choice>
        <mc:Fallback xmlns="">
          <p:sp>
            <p:nvSpPr>
              <p:cNvPr id="18" name="TextBox 17">
                <a:extLst>
                  <a:ext uri="{FF2B5EF4-FFF2-40B4-BE49-F238E27FC236}">
                    <a16:creationId xmlns:a16="http://schemas.microsoft.com/office/drawing/2014/main" id="{DD28BCF7-DA80-4CD8-84A6-2C7C99B4EEB4}"/>
                  </a:ext>
                </a:extLst>
              </p:cNvPr>
              <p:cNvSpPr txBox="1">
                <a:spLocks noRot="1" noChangeAspect="1" noMove="1" noResize="1" noEditPoints="1" noAdjustHandles="1" noChangeArrowheads="1" noChangeShapeType="1" noTextEdit="1"/>
              </p:cNvSpPr>
              <p:nvPr/>
            </p:nvSpPr>
            <p:spPr>
              <a:xfrm>
                <a:off x="8681242" y="2937119"/>
                <a:ext cx="3244414" cy="462627"/>
              </a:xfrm>
              <a:prstGeom prst="rect">
                <a:avLst/>
              </a:prstGeom>
              <a:blipFill>
                <a:blip r:embed="rId9"/>
                <a:stretch>
                  <a:fillRect/>
                </a:stretch>
              </a:blipFill>
            </p:spPr>
            <p:txBody>
              <a:bodyPr/>
              <a:lstStyle/>
              <a:p>
                <a:r>
                  <a:rPr lang="en-US">
                    <a:noFill/>
                  </a:rPr>
                  <a:t> </a:t>
                </a:r>
              </a:p>
            </p:txBody>
          </p:sp>
        </mc:Fallback>
      </mc:AlternateContent>
      <p:sp>
        <p:nvSpPr>
          <p:cNvPr id="27" name="TextBox 26">
            <a:extLst>
              <a:ext uri="{FF2B5EF4-FFF2-40B4-BE49-F238E27FC236}">
                <a16:creationId xmlns:a16="http://schemas.microsoft.com/office/drawing/2014/main" id="{4B30E3F8-5CC8-4A95-AA70-94E3A5FBEA05}"/>
              </a:ext>
            </a:extLst>
          </p:cNvPr>
          <p:cNvSpPr txBox="1"/>
          <p:nvPr/>
        </p:nvSpPr>
        <p:spPr>
          <a:xfrm>
            <a:off x="-279509" y="333209"/>
            <a:ext cx="12366148" cy="523220"/>
          </a:xfrm>
          <a:prstGeom prst="rect">
            <a:avLst/>
          </a:prstGeom>
          <a:noFill/>
        </p:spPr>
        <p:txBody>
          <a:bodyPr wrap="square" rtlCol="0">
            <a:spAutoFit/>
          </a:bodyPr>
          <a:lstStyle/>
          <a:p>
            <a:pPr algn="ctr"/>
            <a:r>
              <a:rPr lang="en-US" sz="2800" dirty="0">
                <a:latin typeface="Bebas Neue" panose="020B0606020202050201" pitchFamily="34" charset="0"/>
              </a:rPr>
              <a:t>Predicted vs. measured: 330</a:t>
            </a:r>
            <a:r>
              <a:rPr lang="el-GR" sz="2800" dirty="0">
                <a:latin typeface="Segoe Condensed" panose="020B0606040200020203" pitchFamily="34" charset="0"/>
                <a:cs typeface="Calibri" panose="020F0502020204030204" pitchFamily="34" charset="0"/>
              </a:rPr>
              <a:t>Ω</a:t>
            </a:r>
            <a:r>
              <a:rPr lang="en-US" sz="2800" dirty="0">
                <a:latin typeface="Segoe Condensed" panose="020B0606040200020203" pitchFamily="34" charset="0"/>
                <a:cs typeface="Calibri" panose="020F0502020204030204" pitchFamily="34" charset="0"/>
              </a:rPr>
              <a:t>, </a:t>
            </a:r>
            <a:r>
              <a:rPr lang="en-US" sz="2800" dirty="0">
                <a:latin typeface="Bebas Neue" panose="020B0606020202050201" pitchFamily="34" charset="0"/>
              </a:rPr>
              <a:t>350</a:t>
            </a:r>
            <a:r>
              <a:rPr lang="el-GR" sz="2800" dirty="0">
                <a:latin typeface="Segoe Condensed" panose="020B0606040200020203" pitchFamily="34" charset="0"/>
                <a:cs typeface="Calibri" panose="020F0502020204030204" pitchFamily="34" charset="0"/>
              </a:rPr>
              <a:t>Ω</a:t>
            </a:r>
            <a:r>
              <a:rPr lang="en-US" sz="2800" dirty="0">
                <a:latin typeface="Segoe Condensed" panose="020B0606040200020203" pitchFamily="34" charset="0"/>
                <a:cs typeface="Calibri" panose="020F0502020204030204" pitchFamily="34" charset="0"/>
              </a:rPr>
              <a:t>, </a:t>
            </a:r>
            <a:r>
              <a:rPr lang="en-US" sz="2800" dirty="0">
                <a:latin typeface="Bebas Neue" panose="020B0606020202050201" pitchFamily="34" charset="0"/>
              </a:rPr>
              <a:t>and 470</a:t>
            </a:r>
            <a:r>
              <a:rPr lang="el-GR" sz="2800" dirty="0">
                <a:latin typeface="Segoe Condensed" panose="020B0606040200020203" pitchFamily="34" charset="0"/>
                <a:cs typeface="Calibri" panose="020F0502020204030204" pitchFamily="34" charset="0"/>
              </a:rPr>
              <a:t>Ω</a:t>
            </a:r>
            <a:endParaRPr lang="en-US" sz="2800" i="1" dirty="0">
              <a:latin typeface="Bebas Neue" panose="020B0606020202050201" pitchFamily="34" charset="0"/>
              <a:cs typeface="Times New Roman" panose="02020603050405020304" pitchFamily="18" charset="0"/>
            </a:endParaRPr>
          </a:p>
        </p:txBody>
      </p:sp>
      <p:sp>
        <p:nvSpPr>
          <p:cNvPr id="28" name="TextBox 27">
            <a:extLst>
              <a:ext uri="{FF2B5EF4-FFF2-40B4-BE49-F238E27FC236}">
                <a16:creationId xmlns:a16="http://schemas.microsoft.com/office/drawing/2014/main" id="{6A94DDC9-6D86-410E-AA9E-51F6B0C50D38}"/>
              </a:ext>
            </a:extLst>
          </p:cNvPr>
          <p:cNvSpPr txBox="1"/>
          <p:nvPr/>
        </p:nvSpPr>
        <p:spPr>
          <a:xfrm>
            <a:off x="-279509" y="2983766"/>
            <a:ext cx="1148656" cy="369332"/>
          </a:xfrm>
          <a:prstGeom prst="rect">
            <a:avLst/>
          </a:prstGeom>
          <a:noFill/>
        </p:spPr>
        <p:txBody>
          <a:bodyPr wrap="square" rtlCol="0">
            <a:spAutoFit/>
          </a:bodyPr>
          <a:lstStyle/>
          <a:p>
            <a:pPr algn="r"/>
            <a:r>
              <a:rPr lang="en-US" b="1" dirty="0">
                <a:latin typeface="Segoe Condensed" panose="020B0606040200020203" pitchFamily="34" charset="0"/>
              </a:rPr>
              <a:t>Prediction:</a:t>
            </a:r>
          </a:p>
        </p:txBody>
      </p:sp>
      <p:sp>
        <p:nvSpPr>
          <p:cNvPr id="29" name="TextBox 28">
            <a:extLst>
              <a:ext uri="{FF2B5EF4-FFF2-40B4-BE49-F238E27FC236}">
                <a16:creationId xmlns:a16="http://schemas.microsoft.com/office/drawing/2014/main" id="{64A7A728-CC82-4E27-8197-11463355DFA3}"/>
              </a:ext>
            </a:extLst>
          </p:cNvPr>
          <p:cNvSpPr txBox="1"/>
          <p:nvPr/>
        </p:nvSpPr>
        <p:spPr>
          <a:xfrm>
            <a:off x="-279509" y="3502677"/>
            <a:ext cx="1148656" cy="369332"/>
          </a:xfrm>
          <a:prstGeom prst="rect">
            <a:avLst/>
          </a:prstGeom>
          <a:noFill/>
        </p:spPr>
        <p:txBody>
          <a:bodyPr wrap="square" rtlCol="0">
            <a:spAutoFit/>
          </a:bodyPr>
          <a:lstStyle/>
          <a:p>
            <a:pPr algn="r"/>
            <a:r>
              <a:rPr lang="en-US" b="1" dirty="0">
                <a:latin typeface="Segoe Condensed" panose="020B0606040200020203" pitchFamily="34" charset="0"/>
              </a:rPr>
              <a:t>Measured:</a:t>
            </a:r>
          </a:p>
        </p:txBody>
      </p:sp>
    </p:spTree>
    <p:extLst>
      <p:ext uri="{BB962C8B-B14F-4D97-AF65-F5344CB8AC3E}">
        <p14:creationId xmlns:p14="http://schemas.microsoft.com/office/powerpoint/2010/main" val="98157139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43AC86-3554-4C4D-A496-1CD2580CAA55}"/>
              </a:ext>
            </a:extLst>
          </p:cNvPr>
          <p:cNvPicPr>
            <a:picLocks noChangeAspect="1"/>
          </p:cNvPicPr>
          <p:nvPr/>
        </p:nvPicPr>
        <p:blipFill>
          <a:blip r:embed="rId2"/>
          <a:stretch>
            <a:fillRect/>
          </a:stretch>
        </p:blipFill>
        <p:spPr>
          <a:xfrm>
            <a:off x="321261" y="1935640"/>
            <a:ext cx="5228804" cy="2963966"/>
          </a:xfrm>
          <a:prstGeom prst="rect">
            <a:avLst/>
          </a:prstGeom>
        </p:spPr>
      </p:pic>
      <p:pic>
        <p:nvPicPr>
          <p:cNvPr id="10" name="Picture 9">
            <a:extLst>
              <a:ext uri="{FF2B5EF4-FFF2-40B4-BE49-F238E27FC236}">
                <a16:creationId xmlns:a16="http://schemas.microsoft.com/office/drawing/2014/main" id="{D2D3B3C4-A273-48F1-8460-EB84942E5DDD}"/>
              </a:ext>
            </a:extLst>
          </p:cNvPr>
          <p:cNvPicPr>
            <a:picLocks noChangeAspect="1"/>
          </p:cNvPicPr>
          <p:nvPr/>
        </p:nvPicPr>
        <p:blipFill>
          <a:blip r:embed="rId3"/>
          <a:stretch>
            <a:fillRect/>
          </a:stretch>
        </p:blipFill>
        <p:spPr>
          <a:xfrm>
            <a:off x="6221395" y="2211998"/>
            <a:ext cx="4334719" cy="2457151"/>
          </a:xfrm>
          <a:prstGeom prst="rect">
            <a:avLst/>
          </a:prstGeom>
        </p:spPr>
      </p:pic>
      <p:sp>
        <p:nvSpPr>
          <p:cNvPr id="11" name="Rectangle 10">
            <a:extLst>
              <a:ext uri="{FF2B5EF4-FFF2-40B4-BE49-F238E27FC236}">
                <a16:creationId xmlns:a16="http://schemas.microsoft.com/office/drawing/2014/main" id="{FA166CB8-6B20-4D33-A5D3-2AC0EB0EE506}"/>
              </a:ext>
            </a:extLst>
          </p:cNvPr>
          <p:cNvSpPr/>
          <p:nvPr/>
        </p:nvSpPr>
        <p:spPr>
          <a:xfrm>
            <a:off x="4543066" y="3088044"/>
            <a:ext cx="237281" cy="144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1254FB-CB04-4BB3-89BD-EF8BD0CA7212}"/>
              </a:ext>
            </a:extLst>
          </p:cNvPr>
          <p:cNvSpPr/>
          <p:nvPr/>
        </p:nvSpPr>
        <p:spPr>
          <a:xfrm>
            <a:off x="9597344" y="2711866"/>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82F96-06CA-496D-A8B6-A7D07B58FEDB}"/>
              </a:ext>
            </a:extLst>
          </p:cNvPr>
          <p:cNvSpPr/>
          <p:nvPr/>
        </p:nvSpPr>
        <p:spPr>
          <a:xfrm>
            <a:off x="4543066" y="2936608"/>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1A4E84-96F0-47E3-9AA7-CC0434FDAB41}"/>
              </a:ext>
            </a:extLst>
          </p:cNvPr>
          <p:cNvSpPr txBox="1"/>
          <p:nvPr/>
        </p:nvSpPr>
        <p:spPr>
          <a:xfrm>
            <a:off x="4513167" y="2880758"/>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sp>
        <p:nvSpPr>
          <p:cNvPr id="15" name="TextBox 14">
            <a:extLst>
              <a:ext uri="{FF2B5EF4-FFF2-40B4-BE49-F238E27FC236}">
                <a16:creationId xmlns:a16="http://schemas.microsoft.com/office/drawing/2014/main" id="{31D915BE-2813-474E-A732-78BA4BE04005}"/>
              </a:ext>
            </a:extLst>
          </p:cNvPr>
          <p:cNvSpPr txBox="1"/>
          <p:nvPr/>
        </p:nvSpPr>
        <p:spPr>
          <a:xfrm>
            <a:off x="9538508" y="2678635"/>
            <a:ext cx="931762" cy="369332"/>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p>
        </p:txBody>
      </p:sp>
      <p:grpSp>
        <p:nvGrpSpPr>
          <p:cNvPr id="19" name="Group 18">
            <a:extLst>
              <a:ext uri="{FF2B5EF4-FFF2-40B4-BE49-F238E27FC236}">
                <a16:creationId xmlns:a16="http://schemas.microsoft.com/office/drawing/2014/main" id="{3D71EE04-EC8E-4190-A077-271F09652D41}"/>
              </a:ext>
            </a:extLst>
          </p:cNvPr>
          <p:cNvGrpSpPr/>
          <p:nvPr/>
        </p:nvGrpSpPr>
        <p:grpSpPr>
          <a:xfrm>
            <a:off x="7883475" y="2711866"/>
            <a:ext cx="1195752" cy="1195752"/>
            <a:chOff x="3143402" y="2365112"/>
            <a:chExt cx="1195752" cy="1195752"/>
          </a:xfrm>
        </p:grpSpPr>
        <p:sp>
          <p:nvSpPr>
            <p:cNvPr id="20" name="Arc 19">
              <a:extLst>
                <a:ext uri="{FF2B5EF4-FFF2-40B4-BE49-F238E27FC236}">
                  <a16:creationId xmlns:a16="http://schemas.microsoft.com/office/drawing/2014/main" id="{0F48F14E-B1D9-48F9-95A8-C9B01EDA6576}"/>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21" name="TextBox 20">
              <a:extLst>
                <a:ext uri="{FF2B5EF4-FFF2-40B4-BE49-F238E27FC236}">
                  <a16:creationId xmlns:a16="http://schemas.microsoft.com/office/drawing/2014/main" id="{26B6E8F4-0299-4973-B249-C27A21D0B9A8}"/>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r>
                <a:rPr lang="en-US" sz="1800" b="1" dirty="0">
                  <a:latin typeface="Times New Roman" panose="02020603050405020304" pitchFamily="18" charset="0"/>
                  <a:cs typeface="Times New Roman" panose="02020603050405020304" pitchFamily="18" charset="0"/>
                </a:rPr>
                <a:t>20mA</a:t>
              </a:r>
              <a:endParaRPr lang="en-US" sz="1800" b="1" dirty="0"/>
            </a:p>
          </p:txBody>
        </p:sp>
      </p:grpSp>
      <p:grpSp>
        <p:nvGrpSpPr>
          <p:cNvPr id="22" name="Group 21">
            <a:extLst>
              <a:ext uri="{FF2B5EF4-FFF2-40B4-BE49-F238E27FC236}">
                <a16:creationId xmlns:a16="http://schemas.microsoft.com/office/drawing/2014/main" id="{6381BCA7-F7CB-409D-9FB1-FB2B686EDE2F}"/>
              </a:ext>
            </a:extLst>
          </p:cNvPr>
          <p:cNvGrpSpPr/>
          <p:nvPr/>
        </p:nvGrpSpPr>
        <p:grpSpPr>
          <a:xfrm>
            <a:off x="10351644" y="2434196"/>
            <a:ext cx="168634" cy="809717"/>
            <a:chOff x="5065402" y="2434488"/>
            <a:chExt cx="168634" cy="809717"/>
          </a:xfrm>
        </p:grpSpPr>
        <p:sp>
          <p:nvSpPr>
            <p:cNvPr id="23" name="Right Brace 22">
              <a:extLst>
                <a:ext uri="{FF2B5EF4-FFF2-40B4-BE49-F238E27FC236}">
                  <a16:creationId xmlns:a16="http://schemas.microsoft.com/office/drawing/2014/main" id="{FA5A46EF-712C-419D-8B26-83C0F3331FF5}"/>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475A8786-F24B-4134-A115-206655A442E7}"/>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25" name="TextBox 24">
              <a:extLst>
                <a:ext uri="{FF2B5EF4-FFF2-40B4-BE49-F238E27FC236}">
                  <a16:creationId xmlns:a16="http://schemas.microsoft.com/office/drawing/2014/main" id="{0EA87B75-AB63-43DA-B8CF-56DB00F78652}"/>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26" name="TextBox 25">
            <a:extLst>
              <a:ext uri="{FF2B5EF4-FFF2-40B4-BE49-F238E27FC236}">
                <a16:creationId xmlns:a16="http://schemas.microsoft.com/office/drawing/2014/main" id="{67EBD2C8-35D7-459D-B65C-2BE0617471B5}"/>
              </a:ext>
            </a:extLst>
          </p:cNvPr>
          <p:cNvSpPr txBox="1"/>
          <p:nvPr/>
        </p:nvSpPr>
        <p:spPr>
          <a:xfrm>
            <a:off x="10485480" y="2618734"/>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27" name="Group 26">
            <a:extLst>
              <a:ext uri="{FF2B5EF4-FFF2-40B4-BE49-F238E27FC236}">
                <a16:creationId xmlns:a16="http://schemas.microsoft.com/office/drawing/2014/main" id="{AA5D4C5E-B75D-41EB-97A3-448E59B97A13}"/>
              </a:ext>
            </a:extLst>
          </p:cNvPr>
          <p:cNvGrpSpPr/>
          <p:nvPr/>
        </p:nvGrpSpPr>
        <p:grpSpPr>
          <a:xfrm>
            <a:off x="10351644" y="3457170"/>
            <a:ext cx="168634" cy="809717"/>
            <a:chOff x="5065402" y="2434488"/>
            <a:chExt cx="168634" cy="809717"/>
          </a:xfrm>
        </p:grpSpPr>
        <p:sp>
          <p:nvSpPr>
            <p:cNvPr id="28" name="Right Brace 27">
              <a:extLst>
                <a:ext uri="{FF2B5EF4-FFF2-40B4-BE49-F238E27FC236}">
                  <a16:creationId xmlns:a16="http://schemas.microsoft.com/office/drawing/2014/main" id="{61ADCDCD-0B16-4328-B452-64BE99260911}"/>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B7B7E81-255B-454F-B63D-0ED6780ACD96}"/>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0" name="TextBox 29">
              <a:extLst>
                <a:ext uri="{FF2B5EF4-FFF2-40B4-BE49-F238E27FC236}">
                  <a16:creationId xmlns:a16="http://schemas.microsoft.com/office/drawing/2014/main" id="{631AF549-EECE-4D04-9F95-E00295B31DDB}"/>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31" name="Group 30">
            <a:extLst>
              <a:ext uri="{FF2B5EF4-FFF2-40B4-BE49-F238E27FC236}">
                <a16:creationId xmlns:a16="http://schemas.microsoft.com/office/drawing/2014/main" id="{70C9CD7F-3CAB-4814-9C51-D716C5059287}"/>
              </a:ext>
            </a:extLst>
          </p:cNvPr>
          <p:cNvGrpSpPr/>
          <p:nvPr/>
        </p:nvGrpSpPr>
        <p:grpSpPr>
          <a:xfrm>
            <a:off x="10921501" y="2147350"/>
            <a:ext cx="168634" cy="2376356"/>
            <a:chOff x="5065402" y="2413035"/>
            <a:chExt cx="168634" cy="2376356"/>
          </a:xfrm>
        </p:grpSpPr>
        <p:sp>
          <p:nvSpPr>
            <p:cNvPr id="32" name="Right Brace 31">
              <a:extLst>
                <a:ext uri="{FF2B5EF4-FFF2-40B4-BE49-F238E27FC236}">
                  <a16:creationId xmlns:a16="http://schemas.microsoft.com/office/drawing/2014/main" id="{0B9B0189-B7DF-4699-8D88-7ACDE6AEDCF0}"/>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07CD4EC-CA99-4402-BEF5-B936BDAB1A5E}"/>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4" name="TextBox 33">
              <a:extLst>
                <a:ext uri="{FF2B5EF4-FFF2-40B4-BE49-F238E27FC236}">
                  <a16:creationId xmlns:a16="http://schemas.microsoft.com/office/drawing/2014/main" id="{103A3BB4-567B-4996-8449-C57007390230}"/>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5" name="TextBox 34">
            <a:extLst>
              <a:ext uri="{FF2B5EF4-FFF2-40B4-BE49-F238E27FC236}">
                <a16:creationId xmlns:a16="http://schemas.microsoft.com/office/drawing/2014/main" id="{55FF679A-EB03-4F31-8B59-4AD05729B4D7}"/>
              </a:ext>
            </a:extLst>
          </p:cNvPr>
          <p:cNvSpPr txBox="1"/>
          <p:nvPr/>
        </p:nvSpPr>
        <p:spPr>
          <a:xfrm>
            <a:off x="10485480" y="3659339"/>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grpSp>
        <p:nvGrpSpPr>
          <p:cNvPr id="36" name="Group 35">
            <a:extLst>
              <a:ext uri="{FF2B5EF4-FFF2-40B4-BE49-F238E27FC236}">
                <a16:creationId xmlns:a16="http://schemas.microsoft.com/office/drawing/2014/main" id="{A53C3C6C-50ED-44EA-A23D-F91AFEA96AF7}"/>
              </a:ext>
            </a:extLst>
          </p:cNvPr>
          <p:cNvGrpSpPr/>
          <p:nvPr/>
        </p:nvGrpSpPr>
        <p:grpSpPr>
          <a:xfrm>
            <a:off x="2834368" y="2678635"/>
            <a:ext cx="1195752" cy="1195752"/>
            <a:chOff x="3143402" y="2365112"/>
            <a:chExt cx="1195752" cy="1195752"/>
          </a:xfrm>
        </p:grpSpPr>
        <p:sp>
          <p:nvSpPr>
            <p:cNvPr id="37" name="Arc 36">
              <a:extLst>
                <a:ext uri="{FF2B5EF4-FFF2-40B4-BE49-F238E27FC236}">
                  <a16:creationId xmlns:a16="http://schemas.microsoft.com/office/drawing/2014/main" id="{8980FEA0-37C5-476D-A9A0-6EA5F7C7F5A9}"/>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38" name="TextBox 37">
              <a:extLst>
                <a:ext uri="{FF2B5EF4-FFF2-40B4-BE49-F238E27FC236}">
                  <a16:creationId xmlns:a16="http://schemas.microsoft.com/office/drawing/2014/main" id="{72B0C53A-02D2-40AC-AA05-E00FB17BADF7}"/>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r>
                <a:rPr lang="en-US" sz="1800" b="1" dirty="0">
                  <a:latin typeface="Times New Roman" panose="02020603050405020304" pitchFamily="18" charset="0"/>
                  <a:cs typeface="Times New Roman" panose="02020603050405020304" pitchFamily="18" charset="0"/>
                </a:rPr>
                <a:t>20mA</a:t>
              </a:r>
              <a:endParaRPr lang="en-US" sz="1800" b="1" dirty="0"/>
            </a:p>
          </p:txBody>
        </p:sp>
      </p:grpSp>
      <p:grpSp>
        <p:nvGrpSpPr>
          <p:cNvPr id="39" name="Group 38">
            <a:extLst>
              <a:ext uri="{FF2B5EF4-FFF2-40B4-BE49-F238E27FC236}">
                <a16:creationId xmlns:a16="http://schemas.microsoft.com/office/drawing/2014/main" id="{4501E8AE-050C-40F6-977C-976D3FC7B8F3}"/>
              </a:ext>
            </a:extLst>
          </p:cNvPr>
          <p:cNvGrpSpPr/>
          <p:nvPr/>
        </p:nvGrpSpPr>
        <p:grpSpPr>
          <a:xfrm>
            <a:off x="12288404" y="5024005"/>
            <a:ext cx="168634" cy="809717"/>
            <a:chOff x="5065402" y="2434488"/>
            <a:chExt cx="168634" cy="809717"/>
          </a:xfrm>
        </p:grpSpPr>
        <p:sp>
          <p:nvSpPr>
            <p:cNvPr id="40" name="Right Brace 39">
              <a:extLst>
                <a:ext uri="{FF2B5EF4-FFF2-40B4-BE49-F238E27FC236}">
                  <a16:creationId xmlns:a16="http://schemas.microsoft.com/office/drawing/2014/main" id="{D19CE671-5B3E-42D4-BAA5-40E8E87DD133}"/>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60E11F08-3068-4922-8425-5E4ADB29F69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42" name="TextBox 41">
              <a:extLst>
                <a:ext uri="{FF2B5EF4-FFF2-40B4-BE49-F238E27FC236}">
                  <a16:creationId xmlns:a16="http://schemas.microsoft.com/office/drawing/2014/main" id="{94E20642-26CB-433B-9C2F-133939B1173B}"/>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43" name="TextBox 42">
            <a:extLst>
              <a:ext uri="{FF2B5EF4-FFF2-40B4-BE49-F238E27FC236}">
                <a16:creationId xmlns:a16="http://schemas.microsoft.com/office/drawing/2014/main" id="{CC51C896-0D4D-4DFB-BAE5-B369AEBB5AC1}"/>
              </a:ext>
            </a:extLst>
          </p:cNvPr>
          <p:cNvSpPr txBox="1"/>
          <p:nvPr/>
        </p:nvSpPr>
        <p:spPr>
          <a:xfrm>
            <a:off x="12422240" y="5208543"/>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8.3V</a:t>
            </a:r>
            <a:endParaRPr lang="en-US" sz="1400" dirty="0"/>
          </a:p>
        </p:txBody>
      </p:sp>
      <p:grpSp>
        <p:nvGrpSpPr>
          <p:cNvPr id="44" name="Group 43">
            <a:extLst>
              <a:ext uri="{FF2B5EF4-FFF2-40B4-BE49-F238E27FC236}">
                <a16:creationId xmlns:a16="http://schemas.microsoft.com/office/drawing/2014/main" id="{DF5F22D8-957C-449C-999D-DC0E557ACE34}"/>
              </a:ext>
            </a:extLst>
          </p:cNvPr>
          <p:cNvGrpSpPr/>
          <p:nvPr/>
        </p:nvGrpSpPr>
        <p:grpSpPr>
          <a:xfrm>
            <a:off x="12288404" y="5838639"/>
            <a:ext cx="168634" cy="809717"/>
            <a:chOff x="5065402" y="2434488"/>
            <a:chExt cx="168634" cy="809717"/>
          </a:xfrm>
        </p:grpSpPr>
        <p:sp>
          <p:nvSpPr>
            <p:cNvPr id="45" name="Right Brace 44">
              <a:extLst>
                <a:ext uri="{FF2B5EF4-FFF2-40B4-BE49-F238E27FC236}">
                  <a16:creationId xmlns:a16="http://schemas.microsoft.com/office/drawing/2014/main" id="{30F73DDB-E454-4216-8486-B2F5F239C830}"/>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B8C7E58E-0DE6-4BB7-923D-4FC69066C5E7}"/>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47" name="TextBox 46">
              <a:extLst>
                <a:ext uri="{FF2B5EF4-FFF2-40B4-BE49-F238E27FC236}">
                  <a16:creationId xmlns:a16="http://schemas.microsoft.com/office/drawing/2014/main" id="{E3E8404B-E185-4FEA-8B45-D489B983F75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48" name="Group 47">
            <a:extLst>
              <a:ext uri="{FF2B5EF4-FFF2-40B4-BE49-F238E27FC236}">
                <a16:creationId xmlns:a16="http://schemas.microsoft.com/office/drawing/2014/main" id="{C79DB430-32A6-4DAD-BA48-A06473635237}"/>
              </a:ext>
            </a:extLst>
          </p:cNvPr>
          <p:cNvGrpSpPr/>
          <p:nvPr/>
        </p:nvGrpSpPr>
        <p:grpSpPr>
          <a:xfrm>
            <a:off x="12858261" y="4580902"/>
            <a:ext cx="168634" cy="2376356"/>
            <a:chOff x="5065402" y="2413035"/>
            <a:chExt cx="168634" cy="2376356"/>
          </a:xfrm>
        </p:grpSpPr>
        <p:sp>
          <p:nvSpPr>
            <p:cNvPr id="49" name="Right Brace 48">
              <a:extLst>
                <a:ext uri="{FF2B5EF4-FFF2-40B4-BE49-F238E27FC236}">
                  <a16:creationId xmlns:a16="http://schemas.microsoft.com/office/drawing/2014/main" id="{792EC75B-545E-4F39-A576-779327C0A04D}"/>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333DBE8B-1096-4FA3-9163-8D9937F5326F}"/>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51" name="TextBox 50">
              <a:extLst>
                <a:ext uri="{FF2B5EF4-FFF2-40B4-BE49-F238E27FC236}">
                  <a16:creationId xmlns:a16="http://schemas.microsoft.com/office/drawing/2014/main" id="{35FA827C-B2ED-4911-A8D4-875C20E4F45D}"/>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52" name="TextBox 51">
            <a:extLst>
              <a:ext uri="{FF2B5EF4-FFF2-40B4-BE49-F238E27FC236}">
                <a16:creationId xmlns:a16="http://schemas.microsoft.com/office/drawing/2014/main" id="{38527386-2E68-4AE8-BC48-DF09A48CFB6C}"/>
              </a:ext>
            </a:extLst>
          </p:cNvPr>
          <p:cNvSpPr txBox="1"/>
          <p:nvPr/>
        </p:nvSpPr>
        <p:spPr>
          <a:xfrm>
            <a:off x="12422240" y="6040808"/>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0.7V</a:t>
            </a:r>
            <a:endParaRPr lang="en-US" sz="1400" dirty="0"/>
          </a:p>
        </p:txBody>
      </p:sp>
      <p:sp>
        <p:nvSpPr>
          <p:cNvPr id="53" name="TextBox 52">
            <a:extLst>
              <a:ext uri="{FF2B5EF4-FFF2-40B4-BE49-F238E27FC236}">
                <a16:creationId xmlns:a16="http://schemas.microsoft.com/office/drawing/2014/main" id="{F132DADE-C921-4071-BABB-707F6ED4FDF6}"/>
              </a:ext>
            </a:extLst>
          </p:cNvPr>
          <p:cNvSpPr txBox="1"/>
          <p:nvPr/>
        </p:nvSpPr>
        <p:spPr>
          <a:xfrm>
            <a:off x="13012434" y="554375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sp>
        <p:nvSpPr>
          <p:cNvPr id="54" name="TextBox 53">
            <a:extLst>
              <a:ext uri="{FF2B5EF4-FFF2-40B4-BE49-F238E27FC236}">
                <a16:creationId xmlns:a16="http://schemas.microsoft.com/office/drawing/2014/main" id="{F2DEE282-8718-41FF-8A3B-A513CE6BFAA7}"/>
              </a:ext>
            </a:extLst>
          </p:cNvPr>
          <p:cNvSpPr txBox="1"/>
          <p:nvPr/>
        </p:nvSpPr>
        <p:spPr>
          <a:xfrm>
            <a:off x="11090135" y="3106655"/>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55" name="Group 54">
            <a:extLst>
              <a:ext uri="{FF2B5EF4-FFF2-40B4-BE49-F238E27FC236}">
                <a16:creationId xmlns:a16="http://schemas.microsoft.com/office/drawing/2014/main" id="{A98096DE-E327-4F3E-A0EB-2B30870F2B40}"/>
              </a:ext>
            </a:extLst>
          </p:cNvPr>
          <p:cNvGrpSpPr/>
          <p:nvPr/>
        </p:nvGrpSpPr>
        <p:grpSpPr>
          <a:xfrm>
            <a:off x="5116697" y="2593123"/>
            <a:ext cx="168634" cy="809717"/>
            <a:chOff x="5065402" y="2434488"/>
            <a:chExt cx="168634" cy="809717"/>
          </a:xfrm>
        </p:grpSpPr>
        <p:sp>
          <p:nvSpPr>
            <p:cNvPr id="56" name="Right Brace 55">
              <a:extLst>
                <a:ext uri="{FF2B5EF4-FFF2-40B4-BE49-F238E27FC236}">
                  <a16:creationId xmlns:a16="http://schemas.microsoft.com/office/drawing/2014/main" id="{55B270AD-BA91-4DC0-BC32-66ED7D81443A}"/>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8D0B6948-2BCA-4B0D-B747-871B94C96D63}"/>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58" name="TextBox 57">
              <a:extLst>
                <a:ext uri="{FF2B5EF4-FFF2-40B4-BE49-F238E27FC236}">
                  <a16:creationId xmlns:a16="http://schemas.microsoft.com/office/drawing/2014/main" id="{0C3C0BD2-880C-45D6-80CA-C19F8B6DB318}"/>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59" name="TextBox 58">
            <a:extLst>
              <a:ext uri="{FF2B5EF4-FFF2-40B4-BE49-F238E27FC236}">
                <a16:creationId xmlns:a16="http://schemas.microsoft.com/office/drawing/2014/main" id="{F79DB99A-2480-44E1-865E-2DBFB0E257A9}"/>
              </a:ext>
            </a:extLst>
          </p:cNvPr>
          <p:cNvSpPr txBox="1"/>
          <p:nvPr/>
        </p:nvSpPr>
        <p:spPr>
          <a:xfrm>
            <a:off x="5250533" y="277766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60" name="Group 59">
            <a:extLst>
              <a:ext uri="{FF2B5EF4-FFF2-40B4-BE49-F238E27FC236}">
                <a16:creationId xmlns:a16="http://schemas.microsoft.com/office/drawing/2014/main" id="{84CEAD4C-176C-4636-99C9-C72178D3EF8A}"/>
              </a:ext>
            </a:extLst>
          </p:cNvPr>
          <p:cNvGrpSpPr/>
          <p:nvPr/>
        </p:nvGrpSpPr>
        <p:grpSpPr>
          <a:xfrm>
            <a:off x="5116697" y="3407757"/>
            <a:ext cx="168634" cy="809717"/>
            <a:chOff x="5065402" y="2434488"/>
            <a:chExt cx="168634" cy="809717"/>
          </a:xfrm>
        </p:grpSpPr>
        <p:sp>
          <p:nvSpPr>
            <p:cNvPr id="61" name="Right Brace 60">
              <a:extLst>
                <a:ext uri="{FF2B5EF4-FFF2-40B4-BE49-F238E27FC236}">
                  <a16:creationId xmlns:a16="http://schemas.microsoft.com/office/drawing/2014/main" id="{5B48A665-7954-46B8-B26B-DB50ADAD327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8AAB395E-37AE-440D-88B2-93794566E2C6}"/>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63" name="TextBox 62">
              <a:extLst>
                <a:ext uri="{FF2B5EF4-FFF2-40B4-BE49-F238E27FC236}">
                  <a16:creationId xmlns:a16="http://schemas.microsoft.com/office/drawing/2014/main" id="{CF770458-178C-477D-B5E7-1B6166E9AFB1}"/>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64" name="Group 63">
            <a:extLst>
              <a:ext uri="{FF2B5EF4-FFF2-40B4-BE49-F238E27FC236}">
                <a16:creationId xmlns:a16="http://schemas.microsoft.com/office/drawing/2014/main" id="{048F30D3-0E65-4787-ACFB-7EB149790AD8}"/>
              </a:ext>
            </a:extLst>
          </p:cNvPr>
          <p:cNvGrpSpPr/>
          <p:nvPr/>
        </p:nvGrpSpPr>
        <p:grpSpPr>
          <a:xfrm>
            <a:off x="5686554" y="2150020"/>
            <a:ext cx="168634" cy="2376356"/>
            <a:chOff x="5065402" y="2413035"/>
            <a:chExt cx="168634" cy="2376356"/>
          </a:xfrm>
        </p:grpSpPr>
        <p:sp>
          <p:nvSpPr>
            <p:cNvPr id="65" name="Right Brace 64">
              <a:extLst>
                <a:ext uri="{FF2B5EF4-FFF2-40B4-BE49-F238E27FC236}">
                  <a16:creationId xmlns:a16="http://schemas.microsoft.com/office/drawing/2014/main" id="{304191B2-5D75-423D-A81F-6D7B59F6AC19}"/>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5757CD70-B1EB-40FB-9191-343382F4C60E}"/>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67" name="TextBox 66">
              <a:extLst>
                <a:ext uri="{FF2B5EF4-FFF2-40B4-BE49-F238E27FC236}">
                  <a16:creationId xmlns:a16="http://schemas.microsoft.com/office/drawing/2014/main" id="{9581C491-DBF5-458C-8FCB-4A57BCD2D10A}"/>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68" name="TextBox 67">
            <a:extLst>
              <a:ext uri="{FF2B5EF4-FFF2-40B4-BE49-F238E27FC236}">
                <a16:creationId xmlns:a16="http://schemas.microsoft.com/office/drawing/2014/main" id="{0790F529-506E-4F68-A218-CB7097140378}"/>
              </a:ext>
            </a:extLst>
          </p:cNvPr>
          <p:cNvSpPr txBox="1"/>
          <p:nvPr/>
        </p:nvSpPr>
        <p:spPr>
          <a:xfrm>
            <a:off x="5250533" y="3609926"/>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69" name="TextBox 68">
            <a:extLst>
              <a:ext uri="{FF2B5EF4-FFF2-40B4-BE49-F238E27FC236}">
                <a16:creationId xmlns:a16="http://schemas.microsoft.com/office/drawing/2014/main" id="{7556C143-20C7-4793-859F-9EF10BF8A6BB}"/>
              </a:ext>
            </a:extLst>
          </p:cNvPr>
          <p:cNvSpPr txBox="1"/>
          <p:nvPr/>
        </p:nvSpPr>
        <p:spPr>
          <a:xfrm>
            <a:off x="5855188" y="3074603"/>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sp>
        <p:nvSpPr>
          <p:cNvPr id="70" name="TextBox 69">
            <a:extLst>
              <a:ext uri="{FF2B5EF4-FFF2-40B4-BE49-F238E27FC236}">
                <a16:creationId xmlns:a16="http://schemas.microsoft.com/office/drawing/2014/main" id="{29251158-EE27-4FAF-9FDC-67193409BD0D}"/>
              </a:ext>
            </a:extLst>
          </p:cNvPr>
          <p:cNvSpPr txBox="1"/>
          <p:nvPr/>
        </p:nvSpPr>
        <p:spPr>
          <a:xfrm>
            <a:off x="806548" y="1297602"/>
            <a:ext cx="9068972" cy="523220"/>
          </a:xfrm>
          <a:prstGeom prst="rect">
            <a:avLst/>
          </a:prstGeom>
          <a:noFill/>
        </p:spPr>
        <p:txBody>
          <a:bodyPr wrap="square" rtlCol="0">
            <a:spAutoFit/>
          </a:bodyPr>
          <a:lstStyle/>
          <a:p>
            <a:pPr algn="ctr"/>
            <a:r>
              <a:rPr lang="en-US" sz="2800" dirty="0">
                <a:latin typeface="Bebas Neue" panose="020B0606020202050201" pitchFamily="34" charset="0"/>
              </a:rPr>
              <a:t>Step 1: Identify your knowns</a:t>
            </a:r>
            <a:endParaRPr lang="en-US" sz="28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213498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43AC86-3554-4C4D-A496-1CD2580CAA55}"/>
              </a:ext>
            </a:extLst>
          </p:cNvPr>
          <p:cNvPicPr>
            <a:picLocks noChangeAspect="1"/>
          </p:cNvPicPr>
          <p:nvPr/>
        </p:nvPicPr>
        <p:blipFill>
          <a:blip r:embed="rId2"/>
          <a:stretch>
            <a:fillRect/>
          </a:stretch>
        </p:blipFill>
        <p:spPr>
          <a:xfrm>
            <a:off x="321261" y="1935640"/>
            <a:ext cx="5228804" cy="2963966"/>
          </a:xfrm>
          <a:prstGeom prst="rect">
            <a:avLst/>
          </a:prstGeom>
        </p:spPr>
      </p:pic>
      <p:pic>
        <p:nvPicPr>
          <p:cNvPr id="10" name="Picture 9">
            <a:extLst>
              <a:ext uri="{FF2B5EF4-FFF2-40B4-BE49-F238E27FC236}">
                <a16:creationId xmlns:a16="http://schemas.microsoft.com/office/drawing/2014/main" id="{D2D3B3C4-A273-48F1-8460-EB84942E5DDD}"/>
              </a:ext>
            </a:extLst>
          </p:cNvPr>
          <p:cNvPicPr>
            <a:picLocks noChangeAspect="1"/>
          </p:cNvPicPr>
          <p:nvPr/>
        </p:nvPicPr>
        <p:blipFill>
          <a:blip r:embed="rId3"/>
          <a:stretch>
            <a:fillRect/>
          </a:stretch>
        </p:blipFill>
        <p:spPr>
          <a:xfrm>
            <a:off x="6221395" y="2211998"/>
            <a:ext cx="4334719" cy="2457151"/>
          </a:xfrm>
          <a:prstGeom prst="rect">
            <a:avLst/>
          </a:prstGeom>
        </p:spPr>
      </p:pic>
      <p:sp>
        <p:nvSpPr>
          <p:cNvPr id="11" name="Rectangle 10">
            <a:extLst>
              <a:ext uri="{FF2B5EF4-FFF2-40B4-BE49-F238E27FC236}">
                <a16:creationId xmlns:a16="http://schemas.microsoft.com/office/drawing/2014/main" id="{FA166CB8-6B20-4D33-A5D3-2AC0EB0EE506}"/>
              </a:ext>
            </a:extLst>
          </p:cNvPr>
          <p:cNvSpPr/>
          <p:nvPr/>
        </p:nvSpPr>
        <p:spPr>
          <a:xfrm>
            <a:off x="4543066" y="3088044"/>
            <a:ext cx="237281" cy="1446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81254FB-CB04-4BB3-89BD-EF8BD0CA7212}"/>
              </a:ext>
            </a:extLst>
          </p:cNvPr>
          <p:cNvSpPr/>
          <p:nvPr/>
        </p:nvSpPr>
        <p:spPr>
          <a:xfrm>
            <a:off x="9597344" y="2711866"/>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2182F96-06CA-496D-A8B6-A7D07B58FEDB}"/>
              </a:ext>
            </a:extLst>
          </p:cNvPr>
          <p:cNvSpPr/>
          <p:nvPr/>
        </p:nvSpPr>
        <p:spPr>
          <a:xfrm>
            <a:off x="4543066" y="2936608"/>
            <a:ext cx="237281" cy="302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D91A4E84-96F0-47E3-9AA7-CC0434FDAB41}"/>
              </a:ext>
            </a:extLst>
          </p:cNvPr>
          <p:cNvSpPr txBox="1"/>
          <p:nvPr/>
        </p:nvSpPr>
        <p:spPr>
          <a:xfrm>
            <a:off x="4513167" y="2880758"/>
            <a:ext cx="931762" cy="646331"/>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br>
              <a:rPr lang="en-US" dirty="0">
                <a:latin typeface="Segoe Condensed" panose="020B0606040200020203" pitchFamily="34" charset="0"/>
              </a:rPr>
            </a:br>
            <a:r>
              <a:rPr lang="en-US" dirty="0">
                <a:latin typeface="Segoe Condensed" panose="020B0606040200020203" pitchFamily="34" charset="0"/>
              </a:rPr>
              <a:t>350</a:t>
            </a:r>
            <a:r>
              <a:rPr lang="el-GR" dirty="0">
                <a:latin typeface="Segoe Condensed" panose="020B0606040200020203" pitchFamily="34" charset="0"/>
              </a:rPr>
              <a:t>Ω</a:t>
            </a:r>
            <a:endParaRPr lang="en-US" dirty="0">
              <a:latin typeface="Segoe Condensed" panose="020B0606040200020203" pitchFamily="34" charset="0"/>
            </a:endParaRPr>
          </a:p>
        </p:txBody>
      </p:sp>
      <p:sp>
        <p:nvSpPr>
          <p:cNvPr id="15" name="TextBox 14">
            <a:extLst>
              <a:ext uri="{FF2B5EF4-FFF2-40B4-BE49-F238E27FC236}">
                <a16:creationId xmlns:a16="http://schemas.microsoft.com/office/drawing/2014/main" id="{31D915BE-2813-474E-A732-78BA4BE04005}"/>
              </a:ext>
            </a:extLst>
          </p:cNvPr>
          <p:cNvSpPr txBox="1"/>
          <p:nvPr/>
        </p:nvSpPr>
        <p:spPr>
          <a:xfrm>
            <a:off x="9538508" y="2678635"/>
            <a:ext cx="931762" cy="646331"/>
          </a:xfrm>
          <a:prstGeom prst="rect">
            <a:avLst/>
          </a:prstGeom>
          <a:noFill/>
        </p:spPr>
        <p:txBody>
          <a:bodyPr wrap="square" rtlCol="0">
            <a:spAutoFit/>
          </a:bodyPr>
          <a:lstStyle/>
          <a:p>
            <a:r>
              <a:rPr lang="en-US" b="1" dirty="0">
                <a:latin typeface="Segoe Condensed" panose="020B0606040200020203" pitchFamily="34" charset="0"/>
              </a:rPr>
              <a:t>R1</a:t>
            </a:r>
            <a:r>
              <a:rPr lang="en-US" dirty="0">
                <a:latin typeface="Segoe Condensed" panose="020B0606040200020203" pitchFamily="34" charset="0"/>
              </a:rPr>
              <a:t>=</a:t>
            </a:r>
            <a:br>
              <a:rPr lang="en-US" dirty="0">
                <a:latin typeface="Segoe Condensed" panose="020B0606040200020203" pitchFamily="34" charset="0"/>
              </a:rPr>
            </a:br>
            <a:r>
              <a:rPr lang="en-US" dirty="0">
                <a:latin typeface="Segoe Condensed" panose="020B0606040200020203" pitchFamily="34" charset="0"/>
              </a:rPr>
              <a:t>350</a:t>
            </a:r>
            <a:r>
              <a:rPr lang="el-GR" dirty="0">
                <a:latin typeface="Segoe Condensed" panose="020B0606040200020203" pitchFamily="34" charset="0"/>
                <a:cs typeface="Calibri" panose="020F0502020204030204" pitchFamily="34" charset="0"/>
              </a:rPr>
              <a:t>Ω</a:t>
            </a:r>
            <a:endParaRPr lang="en-US" dirty="0">
              <a:latin typeface="Segoe Condensed" panose="020B0606040200020203" pitchFamily="34" charset="0"/>
            </a:endParaRPr>
          </a:p>
        </p:txBody>
      </p:sp>
      <p:grpSp>
        <p:nvGrpSpPr>
          <p:cNvPr id="19" name="Group 18">
            <a:extLst>
              <a:ext uri="{FF2B5EF4-FFF2-40B4-BE49-F238E27FC236}">
                <a16:creationId xmlns:a16="http://schemas.microsoft.com/office/drawing/2014/main" id="{3D71EE04-EC8E-4190-A077-271F09652D41}"/>
              </a:ext>
            </a:extLst>
          </p:cNvPr>
          <p:cNvGrpSpPr/>
          <p:nvPr/>
        </p:nvGrpSpPr>
        <p:grpSpPr>
          <a:xfrm>
            <a:off x="7883475" y="2711866"/>
            <a:ext cx="1195752" cy="1195752"/>
            <a:chOff x="3143402" y="2365112"/>
            <a:chExt cx="1195752" cy="1195752"/>
          </a:xfrm>
        </p:grpSpPr>
        <p:sp>
          <p:nvSpPr>
            <p:cNvPr id="20" name="Arc 19">
              <a:extLst>
                <a:ext uri="{FF2B5EF4-FFF2-40B4-BE49-F238E27FC236}">
                  <a16:creationId xmlns:a16="http://schemas.microsoft.com/office/drawing/2014/main" id="{0F48F14E-B1D9-48F9-95A8-C9B01EDA6576}"/>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21" name="TextBox 20">
              <a:extLst>
                <a:ext uri="{FF2B5EF4-FFF2-40B4-BE49-F238E27FC236}">
                  <a16:creationId xmlns:a16="http://schemas.microsoft.com/office/drawing/2014/main" id="{26B6E8F4-0299-4973-B249-C27A21D0B9A8}"/>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r>
                <a:rPr lang="en-US" sz="1800" b="1" dirty="0">
                  <a:latin typeface="Times New Roman" panose="02020603050405020304" pitchFamily="18" charset="0"/>
                  <a:cs typeface="Times New Roman" panose="02020603050405020304" pitchFamily="18" charset="0"/>
                </a:rPr>
                <a:t>20mA</a:t>
              </a:r>
              <a:endParaRPr lang="en-US" sz="1800" b="1" dirty="0"/>
            </a:p>
          </p:txBody>
        </p:sp>
      </p:grpSp>
      <p:grpSp>
        <p:nvGrpSpPr>
          <p:cNvPr id="22" name="Group 21">
            <a:extLst>
              <a:ext uri="{FF2B5EF4-FFF2-40B4-BE49-F238E27FC236}">
                <a16:creationId xmlns:a16="http://schemas.microsoft.com/office/drawing/2014/main" id="{6381BCA7-F7CB-409D-9FB1-FB2B686EDE2F}"/>
              </a:ext>
            </a:extLst>
          </p:cNvPr>
          <p:cNvGrpSpPr/>
          <p:nvPr/>
        </p:nvGrpSpPr>
        <p:grpSpPr>
          <a:xfrm>
            <a:off x="10351644" y="2434196"/>
            <a:ext cx="168634" cy="809717"/>
            <a:chOff x="5065402" y="2434488"/>
            <a:chExt cx="168634" cy="809717"/>
          </a:xfrm>
        </p:grpSpPr>
        <p:sp>
          <p:nvSpPr>
            <p:cNvPr id="23" name="Right Brace 22">
              <a:extLst>
                <a:ext uri="{FF2B5EF4-FFF2-40B4-BE49-F238E27FC236}">
                  <a16:creationId xmlns:a16="http://schemas.microsoft.com/office/drawing/2014/main" id="{FA5A46EF-712C-419D-8B26-83C0F3331FF5}"/>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4" name="TextBox 23">
              <a:extLst>
                <a:ext uri="{FF2B5EF4-FFF2-40B4-BE49-F238E27FC236}">
                  <a16:creationId xmlns:a16="http://schemas.microsoft.com/office/drawing/2014/main" id="{475A8786-F24B-4134-A115-206655A442E7}"/>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25" name="TextBox 24">
              <a:extLst>
                <a:ext uri="{FF2B5EF4-FFF2-40B4-BE49-F238E27FC236}">
                  <a16:creationId xmlns:a16="http://schemas.microsoft.com/office/drawing/2014/main" id="{0EA87B75-AB63-43DA-B8CF-56DB00F78652}"/>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26" name="TextBox 25">
            <a:extLst>
              <a:ext uri="{FF2B5EF4-FFF2-40B4-BE49-F238E27FC236}">
                <a16:creationId xmlns:a16="http://schemas.microsoft.com/office/drawing/2014/main" id="{67EBD2C8-35D7-459D-B65C-2BE0617471B5}"/>
              </a:ext>
            </a:extLst>
          </p:cNvPr>
          <p:cNvSpPr txBox="1"/>
          <p:nvPr/>
        </p:nvSpPr>
        <p:spPr>
          <a:xfrm>
            <a:off x="10485480" y="2618734"/>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27" name="Group 26">
            <a:extLst>
              <a:ext uri="{FF2B5EF4-FFF2-40B4-BE49-F238E27FC236}">
                <a16:creationId xmlns:a16="http://schemas.microsoft.com/office/drawing/2014/main" id="{AA5D4C5E-B75D-41EB-97A3-448E59B97A13}"/>
              </a:ext>
            </a:extLst>
          </p:cNvPr>
          <p:cNvGrpSpPr/>
          <p:nvPr/>
        </p:nvGrpSpPr>
        <p:grpSpPr>
          <a:xfrm>
            <a:off x="10351644" y="3457170"/>
            <a:ext cx="168634" cy="809717"/>
            <a:chOff x="5065402" y="2434488"/>
            <a:chExt cx="168634" cy="809717"/>
          </a:xfrm>
        </p:grpSpPr>
        <p:sp>
          <p:nvSpPr>
            <p:cNvPr id="28" name="Right Brace 27">
              <a:extLst>
                <a:ext uri="{FF2B5EF4-FFF2-40B4-BE49-F238E27FC236}">
                  <a16:creationId xmlns:a16="http://schemas.microsoft.com/office/drawing/2014/main" id="{61ADCDCD-0B16-4328-B452-64BE99260911}"/>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TextBox 28">
              <a:extLst>
                <a:ext uri="{FF2B5EF4-FFF2-40B4-BE49-F238E27FC236}">
                  <a16:creationId xmlns:a16="http://schemas.microsoft.com/office/drawing/2014/main" id="{6B7B7E81-255B-454F-B63D-0ED6780ACD96}"/>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0" name="TextBox 29">
              <a:extLst>
                <a:ext uri="{FF2B5EF4-FFF2-40B4-BE49-F238E27FC236}">
                  <a16:creationId xmlns:a16="http://schemas.microsoft.com/office/drawing/2014/main" id="{631AF549-EECE-4D04-9F95-E00295B31DDB}"/>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31" name="Group 30">
            <a:extLst>
              <a:ext uri="{FF2B5EF4-FFF2-40B4-BE49-F238E27FC236}">
                <a16:creationId xmlns:a16="http://schemas.microsoft.com/office/drawing/2014/main" id="{70C9CD7F-3CAB-4814-9C51-D716C5059287}"/>
              </a:ext>
            </a:extLst>
          </p:cNvPr>
          <p:cNvGrpSpPr/>
          <p:nvPr/>
        </p:nvGrpSpPr>
        <p:grpSpPr>
          <a:xfrm>
            <a:off x="10921501" y="2147350"/>
            <a:ext cx="168634" cy="2376356"/>
            <a:chOff x="5065402" y="2413035"/>
            <a:chExt cx="168634" cy="2376356"/>
          </a:xfrm>
        </p:grpSpPr>
        <p:sp>
          <p:nvSpPr>
            <p:cNvPr id="32" name="Right Brace 31">
              <a:extLst>
                <a:ext uri="{FF2B5EF4-FFF2-40B4-BE49-F238E27FC236}">
                  <a16:creationId xmlns:a16="http://schemas.microsoft.com/office/drawing/2014/main" id="{0B9B0189-B7DF-4699-8D88-7ACDE6AEDCF0}"/>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807CD4EC-CA99-4402-BEF5-B936BDAB1A5E}"/>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34" name="TextBox 33">
              <a:extLst>
                <a:ext uri="{FF2B5EF4-FFF2-40B4-BE49-F238E27FC236}">
                  <a16:creationId xmlns:a16="http://schemas.microsoft.com/office/drawing/2014/main" id="{103A3BB4-567B-4996-8449-C57007390230}"/>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35" name="TextBox 34">
            <a:extLst>
              <a:ext uri="{FF2B5EF4-FFF2-40B4-BE49-F238E27FC236}">
                <a16:creationId xmlns:a16="http://schemas.microsoft.com/office/drawing/2014/main" id="{55FF679A-EB03-4F31-8B59-4AD05729B4D7}"/>
              </a:ext>
            </a:extLst>
          </p:cNvPr>
          <p:cNvSpPr txBox="1"/>
          <p:nvPr/>
        </p:nvSpPr>
        <p:spPr>
          <a:xfrm>
            <a:off x="10485480" y="3659339"/>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grpSp>
        <p:nvGrpSpPr>
          <p:cNvPr id="36" name="Group 35">
            <a:extLst>
              <a:ext uri="{FF2B5EF4-FFF2-40B4-BE49-F238E27FC236}">
                <a16:creationId xmlns:a16="http://schemas.microsoft.com/office/drawing/2014/main" id="{A53C3C6C-50ED-44EA-A23D-F91AFEA96AF7}"/>
              </a:ext>
            </a:extLst>
          </p:cNvPr>
          <p:cNvGrpSpPr/>
          <p:nvPr/>
        </p:nvGrpSpPr>
        <p:grpSpPr>
          <a:xfrm>
            <a:off x="2834368" y="2678635"/>
            <a:ext cx="1195752" cy="1195752"/>
            <a:chOff x="3143402" y="2365112"/>
            <a:chExt cx="1195752" cy="1195752"/>
          </a:xfrm>
        </p:grpSpPr>
        <p:sp>
          <p:nvSpPr>
            <p:cNvPr id="37" name="Arc 36">
              <a:extLst>
                <a:ext uri="{FF2B5EF4-FFF2-40B4-BE49-F238E27FC236}">
                  <a16:creationId xmlns:a16="http://schemas.microsoft.com/office/drawing/2014/main" id="{8980FEA0-37C5-476D-A9A0-6EA5F7C7F5A9}"/>
                </a:ext>
              </a:extLst>
            </p:cNvPr>
            <p:cNvSpPr/>
            <p:nvPr/>
          </p:nvSpPr>
          <p:spPr>
            <a:xfrm rot="17494112">
              <a:off x="3143402" y="2365112"/>
              <a:ext cx="1195752" cy="1195752"/>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a:solidFill>
                  <a:schemeClr val="lt1"/>
                </a:solidFill>
              </a:endParaRPr>
            </a:p>
          </p:txBody>
        </p:sp>
        <p:sp>
          <p:nvSpPr>
            <p:cNvPr id="38" name="TextBox 37">
              <a:extLst>
                <a:ext uri="{FF2B5EF4-FFF2-40B4-BE49-F238E27FC236}">
                  <a16:creationId xmlns:a16="http://schemas.microsoft.com/office/drawing/2014/main" id="{72B0C53A-02D2-40AC-AA05-E00FB17BADF7}"/>
                </a:ext>
              </a:extLst>
            </p:cNvPr>
            <p:cNvSpPr txBox="1"/>
            <p:nvPr/>
          </p:nvSpPr>
          <p:spPr>
            <a:xfrm>
              <a:off x="3216801" y="2606591"/>
              <a:ext cx="1048953" cy="646331"/>
            </a:xfrm>
            <a:prstGeom prst="rect">
              <a:avLst/>
            </a:prstGeom>
            <a:noFill/>
          </p:spPr>
          <p:txBody>
            <a:bodyPr wrap="square" tIns="45720" bIns="45720" rtlCol="0">
              <a:spAutoFit/>
            </a:bodyPr>
            <a:lstStyle>
              <a:defPPr>
                <a:defRPr lang="en-US"/>
              </a:defPPr>
              <a:lvl1pPr>
                <a:defRPr sz="2400">
                  <a:solidFill>
                    <a:srgbClr val="FF9900"/>
                  </a:solidFill>
                  <a:latin typeface="Segoe Condensed" panose="020B0606040200020203" pitchFamily="34" charset="0"/>
                  <a:cs typeface="Segoe UI Light" panose="020B0502040204020203" pitchFamily="34" charset="0"/>
                </a:defRPr>
              </a:lvl1pPr>
            </a:lstStyle>
            <a:p>
              <a:pPr algn="ctr"/>
              <a:r>
                <a:rPr lang="en-US" sz="1800" b="1" i="1" dirty="0">
                  <a:latin typeface="Times New Roman" panose="02020603050405020304" pitchFamily="18" charset="0"/>
                  <a:cs typeface="Times New Roman" panose="02020603050405020304" pitchFamily="18" charset="0"/>
                </a:rPr>
                <a:t>I = </a:t>
              </a:r>
              <a:r>
                <a:rPr lang="en-US" sz="1800" b="1" dirty="0">
                  <a:latin typeface="Times New Roman" panose="02020603050405020304" pitchFamily="18" charset="0"/>
                  <a:cs typeface="Times New Roman" panose="02020603050405020304" pitchFamily="18" charset="0"/>
                </a:rPr>
                <a:t>20mA</a:t>
              </a:r>
              <a:endParaRPr lang="en-US" sz="1800" b="1" dirty="0"/>
            </a:p>
          </p:txBody>
        </p:sp>
      </p:grpSp>
      <p:grpSp>
        <p:nvGrpSpPr>
          <p:cNvPr id="39" name="Group 38">
            <a:extLst>
              <a:ext uri="{FF2B5EF4-FFF2-40B4-BE49-F238E27FC236}">
                <a16:creationId xmlns:a16="http://schemas.microsoft.com/office/drawing/2014/main" id="{4501E8AE-050C-40F6-977C-976D3FC7B8F3}"/>
              </a:ext>
            </a:extLst>
          </p:cNvPr>
          <p:cNvGrpSpPr/>
          <p:nvPr/>
        </p:nvGrpSpPr>
        <p:grpSpPr>
          <a:xfrm>
            <a:off x="12288404" y="5024005"/>
            <a:ext cx="168634" cy="809717"/>
            <a:chOff x="5065402" y="2434488"/>
            <a:chExt cx="168634" cy="809717"/>
          </a:xfrm>
        </p:grpSpPr>
        <p:sp>
          <p:nvSpPr>
            <p:cNvPr id="40" name="Right Brace 39">
              <a:extLst>
                <a:ext uri="{FF2B5EF4-FFF2-40B4-BE49-F238E27FC236}">
                  <a16:creationId xmlns:a16="http://schemas.microsoft.com/office/drawing/2014/main" id="{D19CE671-5B3E-42D4-BAA5-40E8E87DD133}"/>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TextBox 40">
              <a:extLst>
                <a:ext uri="{FF2B5EF4-FFF2-40B4-BE49-F238E27FC236}">
                  <a16:creationId xmlns:a16="http://schemas.microsoft.com/office/drawing/2014/main" id="{60E11F08-3068-4922-8425-5E4ADB29F695}"/>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42" name="TextBox 41">
              <a:extLst>
                <a:ext uri="{FF2B5EF4-FFF2-40B4-BE49-F238E27FC236}">
                  <a16:creationId xmlns:a16="http://schemas.microsoft.com/office/drawing/2014/main" id="{94E20642-26CB-433B-9C2F-133939B1173B}"/>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43" name="TextBox 42">
            <a:extLst>
              <a:ext uri="{FF2B5EF4-FFF2-40B4-BE49-F238E27FC236}">
                <a16:creationId xmlns:a16="http://schemas.microsoft.com/office/drawing/2014/main" id="{CC51C896-0D4D-4DFB-BAE5-B369AEBB5AC1}"/>
              </a:ext>
            </a:extLst>
          </p:cNvPr>
          <p:cNvSpPr txBox="1"/>
          <p:nvPr/>
        </p:nvSpPr>
        <p:spPr>
          <a:xfrm>
            <a:off x="12422240" y="5208543"/>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8.3V</a:t>
            </a:r>
            <a:endParaRPr lang="en-US" sz="1400" dirty="0"/>
          </a:p>
        </p:txBody>
      </p:sp>
      <p:grpSp>
        <p:nvGrpSpPr>
          <p:cNvPr id="44" name="Group 43">
            <a:extLst>
              <a:ext uri="{FF2B5EF4-FFF2-40B4-BE49-F238E27FC236}">
                <a16:creationId xmlns:a16="http://schemas.microsoft.com/office/drawing/2014/main" id="{DF5F22D8-957C-449C-999D-DC0E557ACE34}"/>
              </a:ext>
            </a:extLst>
          </p:cNvPr>
          <p:cNvGrpSpPr/>
          <p:nvPr/>
        </p:nvGrpSpPr>
        <p:grpSpPr>
          <a:xfrm>
            <a:off x="12288404" y="5838639"/>
            <a:ext cx="168634" cy="809717"/>
            <a:chOff x="5065402" y="2434488"/>
            <a:chExt cx="168634" cy="809717"/>
          </a:xfrm>
        </p:grpSpPr>
        <p:sp>
          <p:nvSpPr>
            <p:cNvPr id="45" name="Right Brace 44">
              <a:extLst>
                <a:ext uri="{FF2B5EF4-FFF2-40B4-BE49-F238E27FC236}">
                  <a16:creationId xmlns:a16="http://schemas.microsoft.com/office/drawing/2014/main" id="{30F73DDB-E454-4216-8486-B2F5F239C830}"/>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TextBox 45">
              <a:extLst>
                <a:ext uri="{FF2B5EF4-FFF2-40B4-BE49-F238E27FC236}">
                  <a16:creationId xmlns:a16="http://schemas.microsoft.com/office/drawing/2014/main" id="{B8C7E58E-0DE6-4BB7-923D-4FC69066C5E7}"/>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47" name="TextBox 46">
              <a:extLst>
                <a:ext uri="{FF2B5EF4-FFF2-40B4-BE49-F238E27FC236}">
                  <a16:creationId xmlns:a16="http://schemas.microsoft.com/office/drawing/2014/main" id="{E3E8404B-E185-4FEA-8B45-D489B983F759}"/>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48" name="Group 47">
            <a:extLst>
              <a:ext uri="{FF2B5EF4-FFF2-40B4-BE49-F238E27FC236}">
                <a16:creationId xmlns:a16="http://schemas.microsoft.com/office/drawing/2014/main" id="{C79DB430-32A6-4DAD-BA48-A06473635237}"/>
              </a:ext>
            </a:extLst>
          </p:cNvPr>
          <p:cNvGrpSpPr/>
          <p:nvPr/>
        </p:nvGrpSpPr>
        <p:grpSpPr>
          <a:xfrm>
            <a:off x="12858261" y="4580902"/>
            <a:ext cx="168634" cy="2376356"/>
            <a:chOff x="5065402" y="2413035"/>
            <a:chExt cx="168634" cy="2376356"/>
          </a:xfrm>
        </p:grpSpPr>
        <p:sp>
          <p:nvSpPr>
            <p:cNvPr id="49" name="Right Brace 48">
              <a:extLst>
                <a:ext uri="{FF2B5EF4-FFF2-40B4-BE49-F238E27FC236}">
                  <a16:creationId xmlns:a16="http://schemas.microsoft.com/office/drawing/2014/main" id="{792EC75B-545E-4F39-A576-779327C0A04D}"/>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TextBox 49">
              <a:extLst>
                <a:ext uri="{FF2B5EF4-FFF2-40B4-BE49-F238E27FC236}">
                  <a16:creationId xmlns:a16="http://schemas.microsoft.com/office/drawing/2014/main" id="{333DBE8B-1096-4FA3-9163-8D9937F5326F}"/>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51" name="TextBox 50">
              <a:extLst>
                <a:ext uri="{FF2B5EF4-FFF2-40B4-BE49-F238E27FC236}">
                  <a16:creationId xmlns:a16="http://schemas.microsoft.com/office/drawing/2014/main" id="{35FA827C-B2ED-4911-A8D4-875C20E4F45D}"/>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52" name="TextBox 51">
            <a:extLst>
              <a:ext uri="{FF2B5EF4-FFF2-40B4-BE49-F238E27FC236}">
                <a16:creationId xmlns:a16="http://schemas.microsoft.com/office/drawing/2014/main" id="{38527386-2E68-4AE8-BC48-DF09A48CFB6C}"/>
              </a:ext>
            </a:extLst>
          </p:cNvPr>
          <p:cNvSpPr txBox="1"/>
          <p:nvPr/>
        </p:nvSpPr>
        <p:spPr>
          <a:xfrm>
            <a:off x="12422240" y="6040808"/>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0.7V</a:t>
            </a:r>
            <a:endParaRPr lang="en-US" sz="1400" dirty="0"/>
          </a:p>
        </p:txBody>
      </p:sp>
      <p:sp>
        <p:nvSpPr>
          <p:cNvPr id="53" name="TextBox 52">
            <a:extLst>
              <a:ext uri="{FF2B5EF4-FFF2-40B4-BE49-F238E27FC236}">
                <a16:creationId xmlns:a16="http://schemas.microsoft.com/office/drawing/2014/main" id="{F132DADE-C921-4071-BABB-707F6ED4FDF6}"/>
              </a:ext>
            </a:extLst>
          </p:cNvPr>
          <p:cNvSpPr txBox="1"/>
          <p:nvPr/>
        </p:nvSpPr>
        <p:spPr>
          <a:xfrm>
            <a:off x="13012434" y="554375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sp>
        <p:nvSpPr>
          <p:cNvPr id="54" name="TextBox 53">
            <a:extLst>
              <a:ext uri="{FF2B5EF4-FFF2-40B4-BE49-F238E27FC236}">
                <a16:creationId xmlns:a16="http://schemas.microsoft.com/office/drawing/2014/main" id="{F2DEE282-8718-41FF-8A3B-A513CE6BFAA7}"/>
              </a:ext>
            </a:extLst>
          </p:cNvPr>
          <p:cNvSpPr txBox="1"/>
          <p:nvPr/>
        </p:nvSpPr>
        <p:spPr>
          <a:xfrm>
            <a:off x="11090135" y="3106655"/>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grpSp>
        <p:nvGrpSpPr>
          <p:cNvPr id="55" name="Group 54">
            <a:extLst>
              <a:ext uri="{FF2B5EF4-FFF2-40B4-BE49-F238E27FC236}">
                <a16:creationId xmlns:a16="http://schemas.microsoft.com/office/drawing/2014/main" id="{A98096DE-E327-4F3E-A0EB-2B30870F2B40}"/>
              </a:ext>
            </a:extLst>
          </p:cNvPr>
          <p:cNvGrpSpPr/>
          <p:nvPr/>
        </p:nvGrpSpPr>
        <p:grpSpPr>
          <a:xfrm>
            <a:off x="5116697" y="2593123"/>
            <a:ext cx="168634" cy="809717"/>
            <a:chOff x="5065402" y="2434488"/>
            <a:chExt cx="168634" cy="809717"/>
          </a:xfrm>
        </p:grpSpPr>
        <p:sp>
          <p:nvSpPr>
            <p:cNvPr id="56" name="Right Brace 55">
              <a:extLst>
                <a:ext uri="{FF2B5EF4-FFF2-40B4-BE49-F238E27FC236}">
                  <a16:creationId xmlns:a16="http://schemas.microsoft.com/office/drawing/2014/main" id="{55B270AD-BA91-4DC0-BC32-66ED7D81443A}"/>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7" name="TextBox 56">
              <a:extLst>
                <a:ext uri="{FF2B5EF4-FFF2-40B4-BE49-F238E27FC236}">
                  <a16:creationId xmlns:a16="http://schemas.microsoft.com/office/drawing/2014/main" id="{8D0B6948-2BCA-4B0D-B747-871B94C96D63}"/>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58" name="TextBox 57">
              <a:extLst>
                <a:ext uri="{FF2B5EF4-FFF2-40B4-BE49-F238E27FC236}">
                  <a16:creationId xmlns:a16="http://schemas.microsoft.com/office/drawing/2014/main" id="{0C3C0BD2-880C-45D6-80CA-C19F8B6DB318}"/>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59" name="TextBox 58">
            <a:extLst>
              <a:ext uri="{FF2B5EF4-FFF2-40B4-BE49-F238E27FC236}">
                <a16:creationId xmlns:a16="http://schemas.microsoft.com/office/drawing/2014/main" id="{F79DB99A-2480-44E1-865E-2DBFB0E257A9}"/>
              </a:ext>
            </a:extLst>
          </p:cNvPr>
          <p:cNvSpPr txBox="1"/>
          <p:nvPr/>
        </p:nvSpPr>
        <p:spPr>
          <a:xfrm>
            <a:off x="5250533" y="2777661"/>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R </a:t>
            </a:r>
            <a:r>
              <a:rPr lang="en-US" sz="1400" i="1" dirty="0">
                <a:latin typeface="Times New Roman" panose="02020603050405020304" pitchFamily="18" charset="0"/>
                <a:cs typeface="Times New Roman" panose="02020603050405020304" pitchFamily="18" charset="0"/>
              </a:rPr>
              <a:t>= </a:t>
            </a:r>
            <a:br>
              <a:rPr lang="en-US" sz="1400" i="1" dirty="0">
                <a:latin typeface="Times New Roman" panose="02020603050405020304" pitchFamily="18" charset="0"/>
                <a:cs typeface="Times New Roman" panose="02020603050405020304" pitchFamily="18" charset="0"/>
              </a:rPr>
            </a:br>
            <a:r>
              <a:rPr lang="en-US" sz="1400" i="1" dirty="0">
                <a:latin typeface="Times New Roman" panose="02020603050405020304" pitchFamily="18" charset="0"/>
                <a:cs typeface="Times New Roman" panose="02020603050405020304" pitchFamily="18" charset="0"/>
              </a:rPr>
              <a:t>7V</a:t>
            </a:r>
            <a:endParaRPr lang="en-US" sz="1400" dirty="0"/>
          </a:p>
        </p:txBody>
      </p:sp>
      <p:grpSp>
        <p:nvGrpSpPr>
          <p:cNvPr id="60" name="Group 59">
            <a:extLst>
              <a:ext uri="{FF2B5EF4-FFF2-40B4-BE49-F238E27FC236}">
                <a16:creationId xmlns:a16="http://schemas.microsoft.com/office/drawing/2014/main" id="{84CEAD4C-176C-4636-99C9-C72178D3EF8A}"/>
              </a:ext>
            </a:extLst>
          </p:cNvPr>
          <p:cNvGrpSpPr/>
          <p:nvPr/>
        </p:nvGrpSpPr>
        <p:grpSpPr>
          <a:xfrm>
            <a:off x="5116697" y="3407757"/>
            <a:ext cx="168634" cy="809717"/>
            <a:chOff x="5065402" y="2434488"/>
            <a:chExt cx="168634" cy="809717"/>
          </a:xfrm>
        </p:grpSpPr>
        <p:sp>
          <p:nvSpPr>
            <p:cNvPr id="61" name="Right Brace 60">
              <a:extLst>
                <a:ext uri="{FF2B5EF4-FFF2-40B4-BE49-F238E27FC236}">
                  <a16:creationId xmlns:a16="http://schemas.microsoft.com/office/drawing/2014/main" id="{5B48A665-7954-46B8-B26B-DB50ADAD327E}"/>
                </a:ext>
              </a:extLst>
            </p:cNvPr>
            <p:cNvSpPr/>
            <p:nvPr/>
          </p:nvSpPr>
          <p:spPr>
            <a:xfrm>
              <a:off x="5129720" y="2644814"/>
              <a:ext cx="86810" cy="416689"/>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2" name="TextBox 61">
              <a:extLst>
                <a:ext uri="{FF2B5EF4-FFF2-40B4-BE49-F238E27FC236}">
                  <a16:creationId xmlns:a16="http://schemas.microsoft.com/office/drawing/2014/main" id="{8AAB395E-37AE-440D-88B2-93794566E2C6}"/>
                </a:ext>
              </a:extLst>
            </p:cNvPr>
            <p:cNvSpPr txBox="1"/>
            <p:nvPr/>
          </p:nvSpPr>
          <p:spPr>
            <a:xfrm>
              <a:off x="5065402" y="2434488"/>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63" name="TextBox 62">
              <a:extLst>
                <a:ext uri="{FF2B5EF4-FFF2-40B4-BE49-F238E27FC236}">
                  <a16:creationId xmlns:a16="http://schemas.microsoft.com/office/drawing/2014/main" id="{CF770458-178C-477D-B5E7-1B6166E9AFB1}"/>
                </a:ext>
              </a:extLst>
            </p:cNvPr>
            <p:cNvSpPr txBox="1"/>
            <p:nvPr/>
          </p:nvSpPr>
          <p:spPr>
            <a:xfrm>
              <a:off x="5065402" y="298259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grpSp>
        <p:nvGrpSpPr>
          <p:cNvPr id="64" name="Group 63">
            <a:extLst>
              <a:ext uri="{FF2B5EF4-FFF2-40B4-BE49-F238E27FC236}">
                <a16:creationId xmlns:a16="http://schemas.microsoft.com/office/drawing/2014/main" id="{048F30D3-0E65-4787-ACFB-7EB149790AD8}"/>
              </a:ext>
            </a:extLst>
          </p:cNvPr>
          <p:cNvGrpSpPr/>
          <p:nvPr/>
        </p:nvGrpSpPr>
        <p:grpSpPr>
          <a:xfrm>
            <a:off x="5686554" y="2150020"/>
            <a:ext cx="168634" cy="2376356"/>
            <a:chOff x="5065402" y="2413035"/>
            <a:chExt cx="168634" cy="2376356"/>
          </a:xfrm>
        </p:grpSpPr>
        <p:sp>
          <p:nvSpPr>
            <p:cNvPr id="65" name="Right Brace 64">
              <a:extLst>
                <a:ext uri="{FF2B5EF4-FFF2-40B4-BE49-F238E27FC236}">
                  <a16:creationId xmlns:a16="http://schemas.microsoft.com/office/drawing/2014/main" id="{304191B2-5D75-423D-A81F-6D7B59F6AC19}"/>
                </a:ext>
              </a:extLst>
            </p:cNvPr>
            <p:cNvSpPr/>
            <p:nvPr/>
          </p:nvSpPr>
          <p:spPr>
            <a:xfrm>
              <a:off x="5129720" y="2608413"/>
              <a:ext cx="104316" cy="1992373"/>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TextBox 65">
              <a:extLst>
                <a:ext uri="{FF2B5EF4-FFF2-40B4-BE49-F238E27FC236}">
                  <a16:creationId xmlns:a16="http://schemas.microsoft.com/office/drawing/2014/main" id="{5757CD70-B1EB-40FB-9191-343382F4C60E}"/>
                </a:ext>
              </a:extLst>
            </p:cNvPr>
            <p:cNvSpPr txBox="1"/>
            <p:nvPr/>
          </p:nvSpPr>
          <p:spPr>
            <a:xfrm>
              <a:off x="5065402" y="2413035"/>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sp>
          <p:nvSpPr>
            <p:cNvPr id="67" name="TextBox 66">
              <a:extLst>
                <a:ext uri="{FF2B5EF4-FFF2-40B4-BE49-F238E27FC236}">
                  <a16:creationId xmlns:a16="http://schemas.microsoft.com/office/drawing/2014/main" id="{9581C491-DBF5-458C-8FCB-4A57BCD2D10A}"/>
                </a:ext>
              </a:extLst>
            </p:cNvPr>
            <p:cNvSpPr txBox="1"/>
            <p:nvPr/>
          </p:nvSpPr>
          <p:spPr>
            <a:xfrm>
              <a:off x="5065402" y="4527781"/>
              <a:ext cx="168634" cy="261610"/>
            </a:xfrm>
            <a:prstGeom prst="rect">
              <a:avLst/>
            </a:prstGeom>
            <a:noFill/>
          </p:spPr>
          <p:txBody>
            <a:bodyPr wrap="square" rtlCol="0">
              <a:spAutoFit/>
            </a:bodyPr>
            <a:lstStyle/>
            <a:p>
              <a:pPr algn="ctr"/>
              <a:r>
                <a:rPr lang="en-US" sz="1100" dirty="0">
                  <a:latin typeface="Segoe Condensed" panose="020B0606040200020203" pitchFamily="34" charset="0"/>
                </a:rPr>
                <a:t>-</a:t>
              </a:r>
            </a:p>
          </p:txBody>
        </p:sp>
      </p:grpSp>
      <p:sp>
        <p:nvSpPr>
          <p:cNvPr id="68" name="TextBox 67">
            <a:extLst>
              <a:ext uri="{FF2B5EF4-FFF2-40B4-BE49-F238E27FC236}">
                <a16:creationId xmlns:a16="http://schemas.microsoft.com/office/drawing/2014/main" id="{0790F529-506E-4F68-A218-CB7097140378}"/>
              </a:ext>
            </a:extLst>
          </p:cNvPr>
          <p:cNvSpPr txBox="1"/>
          <p:nvPr/>
        </p:nvSpPr>
        <p:spPr>
          <a:xfrm>
            <a:off x="5250533" y="3609926"/>
            <a:ext cx="604655"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D </a:t>
            </a:r>
            <a:r>
              <a:rPr lang="en-US" sz="1400" i="1" dirty="0">
                <a:latin typeface="Times New Roman" panose="02020603050405020304" pitchFamily="18" charset="0"/>
                <a:cs typeface="Times New Roman" panose="02020603050405020304" pitchFamily="18" charset="0"/>
              </a:rPr>
              <a:t>= 2V</a:t>
            </a:r>
            <a:endParaRPr lang="en-US" sz="1400" dirty="0"/>
          </a:p>
        </p:txBody>
      </p:sp>
      <p:sp>
        <p:nvSpPr>
          <p:cNvPr id="69" name="TextBox 68">
            <a:extLst>
              <a:ext uri="{FF2B5EF4-FFF2-40B4-BE49-F238E27FC236}">
                <a16:creationId xmlns:a16="http://schemas.microsoft.com/office/drawing/2014/main" id="{7556C143-20C7-4793-859F-9EF10BF8A6BB}"/>
              </a:ext>
            </a:extLst>
          </p:cNvPr>
          <p:cNvSpPr txBox="1"/>
          <p:nvPr/>
        </p:nvSpPr>
        <p:spPr>
          <a:xfrm>
            <a:off x="5855188" y="3074603"/>
            <a:ext cx="788368" cy="523220"/>
          </a:xfrm>
          <a:prstGeom prst="rect">
            <a:avLst/>
          </a:prstGeom>
          <a:noFill/>
        </p:spPr>
        <p:txBody>
          <a:bodyPr wrap="square" rtlCol="0">
            <a:spAutoFit/>
          </a:bodyPr>
          <a:lstStyle/>
          <a:p>
            <a:r>
              <a:rPr lang="en-US" sz="1400" i="1" dirty="0">
                <a:latin typeface="Times New Roman" panose="02020603050405020304" pitchFamily="18" charset="0"/>
                <a:cs typeface="Times New Roman" panose="02020603050405020304" pitchFamily="18" charset="0"/>
              </a:rPr>
              <a:t>V</a:t>
            </a:r>
            <a:r>
              <a:rPr lang="en-US" sz="1400" i="1" baseline="-25000" dirty="0">
                <a:latin typeface="Times New Roman" panose="02020603050405020304" pitchFamily="18" charset="0"/>
                <a:cs typeface="Times New Roman" panose="02020603050405020304" pitchFamily="18" charset="0"/>
              </a:rPr>
              <a:t>CC </a:t>
            </a:r>
            <a:r>
              <a:rPr lang="en-US" sz="1400" i="1" dirty="0">
                <a:latin typeface="Times New Roman" panose="02020603050405020304" pitchFamily="18" charset="0"/>
                <a:cs typeface="Times New Roman" panose="02020603050405020304" pitchFamily="18" charset="0"/>
              </a:rPr>
              <a:t>= 9V</a:t>
            </a:r>
            <a:endParaRPr lang="en-US" sz="1400" dirty="0"/>
          </a:p>
        </p:txBody>
      </p:sp>
    </p:spTree>
    <p:extLst>
      <p:ext uri="{BB962C8B-B14F-4D97-AF65-F5344CB8AC3E}">
        <p14:creationId xmlns:p14="http://schemas.microsoft.com/office/powerpoint/2010/main" val="750903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9AE86E-5273-4728-8CB3-BDC1B71687EC}"/>
              </a:ext>
            </a:extLst>
          </p:cNvPr>
          <p:cNvPicPr>
            <a:picLocks noChangeAspect="1"/>
          </p:cNvPicPr>
          <p:nvPr/>
        </p:nvPicPr>
        <p:blipFill>
          <a:blip r:embed="rId2"/>
          <a:stretch>
            <a:fillRect/>
          </a:stretch>
        </p:blipFill>
        <p:spPr>
          <a:xfrm>
            <a:off x="546120" y="349290"/>
            <a:ext cx="6886575" cy="3219450"/>
          </a:xfrm>
          <a:prstGeom prst="rect">
            <a:avLst/>
          </a:prstGeom>
        </p:spPr>
      </p:pic>
      <p:pic>
        <p:nvPicPr>
          <p:cNvPr id="7" name="Picture 6">
            <a:extLst>
              <a:ext uri="{FF2B5EF4-FFF2-40B4-BE49-F238E27FC236}">
                <a16:creationId xmlns:a16="http://schemas.microsoft.com/office/drawing/2014/main" id="{E623C191-42CD-474F-A910-77CE5247E9F9}"/>
              </a:ext>
            </a:extLst>
          </p:cNvPr>
          <p:cNvPicPr>
            <a:picLocks noChangeAspect="1"/>
          </p:cNvPicPr>
          <p:nvPr/>
        </p:nvPicPr>
        <p:blipFill rotWithShape="1">
          <a:blip r:embed="rId2"/>
          <a:srcRect t="73039"/>
          <a:stretch/>
        </p:blipFill>
        <p:spPr>
          <a:xfrm>
            <a:off x="2104844" y="4878728"/>
            <a:ext cx="6886575" cy="867981"/>
          </a:xfrm>
          <a:prstGeom prst="rect">
            <a:avLst/>
          </a:prstGeom>
        </p:spPr>
      </p:pic>
      <p:pic>
        <p:nvPicPr>
          <p:cNvPr id="10" name="Picture 9">
            <a:extLst>
              <a:ext uri="{FF2B5EF4-FFF2-40B4-BE49-F238E27FC236}">
                <a16:creationId xmlns:a16="http://schemas.microsoft.com/office/drawing/2014/main" id="{10648ECD-3837-40DB-8F8A-41441E638EE5}"/>
              </a:ext>
            </a:extLst>
          </p:cNvPr>
          <p:cNvPicPr>
            <a:picLocks noChangeAspect="1"/>
          </p:cNvPicPr>
          <p:nvPr/>
        </p:nvPicPr>
        <p:blipFill rotWithShape="1">
          <a:blip r:embed="rId2"/>
          <a:srcRect b="77833"/>
          <a:stretch/>
        </p:blipFill>
        <p:spPr>
          <a:xfrm>
            <a:off x="2104844" y="4165076"/>
            <a:ext cx="6886575" cy="713652"/>
          </a:xfrm>
          <a:prstGeom prst="rect">
            <a:avLst/>
          </a:prstGeom>
        </p:spPr>
      </p:pic>
      <p:sp>
        <p:nvSpPr>
          <p:cNvPr id="9" name="Rectangle: Rounded Corners 8">
            <a:extLst>
              <a:ext uri="{FF2B5EF4-FFF2-40B4-BE49-F238E27FC236}">
                <a16:creationId xmlns:a16="http://schemas.microsoft.com/office/drawing/2014/main" id="{B0870267-D34D-4C88-8C97-EBBF30627477}"/>
              </a:ext>
            </a:extLst>
          </p:cNvPr>
          <p:cNvSpPr/>
          <p:nvPr/>
        </p:nvSpPr>
        <p:spPr>
          <a:xfrm>
            <a:off x="2165712" y="4849729"/>
            <a:ext cx="6764838" cy="42247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48431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95FF-650A-4072-AF20-6C10845D043C}"/>
              </a:ext>
            </a:extLst>
          </p:cNvPr>
          <p:cNvSpPr>
            <a:spLocks noGrp="1"/>
          </p:cNvSpPr>
          <p:nvPr>
            <p:ph type="title"/>
          </p:nvPr>
        </p:nvSpPr>
        <p:spPr>
          <a:xfrm>
            <a:off x="211822" y="492641"/>
            <a:ext cx="11222891" cy="708436"/>
          </a:xfrm>
        </p:spPr>
        <p:txBody>
          <a:bodyPr/>
          <a:lstStyle/>
          <a:p>
            <a:r>
              <a:rPr lang="en-US" dirty="0"/>
              <a:t>Wiring multiple LEDs: Don’t do this</a:t>
            </a:r>
          </a:p>
        </p:txBody>
      </p:sp>
      <p:sp>
        <p:nvSpPr>
          <p:cNvPr id="4" name="Content Placeholder 3">
            <a:extLst>
              <a:ext uri="{FF2B5EF4-FFF2-40B4-BE49-F238E27FC236}">
                <a16:creationId xmlns:a16="http://schemas.microsoft.com/office/drawing/2014/main" id="{393F6AED-B35D-4F3D-92EB-3E2525542B95}"/>
              </a:ext>
            </a:extLst>
          </p:cNvPr>
          <p:cNvSpPr>
            <a:spLocks noGrp="1"/>
          </p:cNvSpPr>
          <p:nvPr>
            <p:ph sz="quarter" idx="13"/>
          </p:nvPr>
        </p:nvSpPr>
        <p:spPr/>
        <p:txBody>
          <a:bodyPr/>
          <a:lstStyle/>
          <a:p>
            <a:r>
              <a:rPr lang="en-US" dirty="0"/>
              <a:t>Using LEDs</a:t>
            </a:r>
          </a:p>
        </p:txBody>
      </p:sp>
      <p:sp>
        <p:nvSpPr>
          <p:cNvPr id="5" name="TextBox 4">
            <a:extLst>
              <a:ext uri="{FF2B5EF4-FFF2-40B4-BE49-F238E27FC236}">
                <a16:creationId xmlns:a16="http://schemas.microsoft.com/office/drawing/2014/main" id="{46EC4636-ED80-4151-8385-8EABF20D4D0A}"/>
              </a:ext>
            </a:extLst>
          </p:cNvPr>
          <p:cNvSpPr txBox="1"/>
          <p:nvPr/>
        </p:nvSpPr>
        <p:spPr>
          <a:xfrm>
            <a:off x="167035" y="6627168"/>
            <a:ext cx="2209579" cy="3693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Source:: </a:t>
            </a:r>
            <a:r>
              <a:rPr lang="en-US" sz="900" dirty="0">
                <a:solidFill>
                  <a:schemeClr val="bg1">
                    <a:lumMod val="50000"/>
                  </a:schemeClr>
                </a:solidFill>
                <a:latin typeface="Segoe UI Light"/>
                <a:cs typeface="Segoe UI Light"/>
                <a:hlinkClick r:id="rId3">
                  <a:extLst>
                    <a:ext uri="{A12FA001-AC4F-418D-AE19-62706E023703}">
                      <ahyp:hlinkClr xmlns:ahyp="http://schemas.microsoft.com/office/drawing/2018/hyperlinkcolor" val="tx"/>
                    </a:ext>
                  </a:extLst>
                </a:hlinkClick>
              </a:rPr>
              <a:t>http://lednique.com/parallel-leds/</a:t>
            </a:r>
            <a:r>
              <a:rPr lang="en-US" sz="900" dirty="0">
                <a:solidFill>
                  <a:schemeClr val="bg1">
                    <a:lumMod val="50000"/>
                  </a:schemeClr>
                </a:solidFill>
                <a:latin typeface="Segoe UI Light"/>
                <a:cs typeface="Segoe UI Light"/>
              </a:rPr>
              <a:t> </a:t>
            </a:r>
          </a:p>
          <a:p>
            <a:endParaRPr lang="en-US" sz="900" dirty="0">
              <a:solidFill>
                <a:schemeClr val="bg1">
                  <a:lumMod val="50000"/>
                </a:schemeClr>
              </a:solidFill>
              <a:latin typeface="Segoe UI Light"/>
              <a:cs typeface="Segoe UI Light"/>
            </a:endParaRPr>
          </a:p>
        </p:txBody>
      </p:sp>
      <p:pic>
        <p:nvPicPr>
          <p:cNvPr id="1026" name="Picture 2" descr="Parallel LEDs - red, orange and green.">
            <a:extLst>
              <a:ext uri="{FF2B5EF4-FFF2-40B4-BE49-F238E27FC236}">
                <a16:creationId xmlns:a16="http://schemas.microsoft.com/office/drawing/2014/main" id="{B6FEA954-3DBC-4D54-9637-7268E4424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19" y="1922090"/>
            <a:ext cx="5596481" cy="352821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1F68C6A2-81E2-4D51-854C-11AB028F449A}"/>
              </a:ext>
            </a:extLst>
          </p:cNvPr>
          <p:cNvCxnSpPr>
            <a:cxnSpLocks/>
          </p:cNvCxnSpPr>
          <p:nvPr/>
        </p:nvCxnSpPr>
        <p:spPr>
          <a:xfrm flipV="1">
            <a:off x="2874049" y="2932613"/>
            <a:ext cx="592898" cy="2839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2837A7C-EA79-4279-A946-DA38A68CCF44}"/>
              </a:ext>
            </a:extLst>
          </p:cNvPr>
          <p:cNvSpPr/>
          <p:nvPr/>
        </p:nvSpPr>
        <p:spPr>
          <a:xfrm>
            <a:off x="3025986" y="2537233"/>
            <a:ext cx="2944880" cy="646331"/>
          </a:xfrm>
          <a:prstGeom prst="rect">
            <a:avLst/>
          </a:prstGeom>
          <a:solidFill>
            <a:srgbClr val="436F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b="1" dirty="0">
                <a:latin typeface="Segoe Condensed" panose="020B0606040200020203" pitchFamily="34" charset="0"/>
              </a:rPr>
              <a:t>Circuit branches: </a:t>
            </a:r>
            <a:r>
              <a:rPr lang="en-US" dirty="0">
                <a:latin typeface="Segoe Condensed" panose="020B0606040200020203" pitchFamily="34" charset="0"/>
              </a:rPr>
              <a:t>current splits between each branch…</a:t>
            </a:r>
          </a:p>
        </p:txBody>
      </p:sp>
      <p:cxnSp>
        <p:nvCxnSpPr>
          <p:cNvPr id="15" name="Straight Connector 14">
            <a:extLst>
              <a:ext uri="{FF2B5EF4-FFF2-40B4-BE49-F238E27FC236}">
                <a16:creationId xmlns:a16="http://schemas.microsoft.com/office/drawing/2014/main" id="{34D1F3D6-4786-47A8-8793-2DE4627418CF}"/>
              </a:ext>
            </a:extLst>
          </p:cNvPr>
          <p:cNvCxnSpPr>
            <a:cxnSpLocks/>
          </p:cNvCxnSpPr>
          <p:nvPr/>
        </p:nvCxnSpPr>
        <p:spPr>
          <a:xfrm flipV="1">
            <a:off x="2874049" y="2168569"/>
            <a:ext cx="592898" cy="2839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856D63-136B-4B0B-AA0D-7540CA116F8A}"/>
              </a:ext>
            </a:extLst>
          </p:cNvPr>
          <p:cNvSpPr/>
          <p:nvPr/>
        </p:nvSpPr>
        <p:spPr>
          <a:xfrm>
            <a:off x="2999823" y="1951903"/>
            <a:ext cx="1344187" cy="369332"/>
          </a:xfrm>
          <a:prstGeom prst="rect">
            <a:avLst/>
          </a:prstGeom>
          <a:solidFill>
            <a:srgbClr val="436F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b="1" dirty="0">
                <a:latin typeface="Segoe Condensed" panose="020B0606040200020203" pitchFamily="34" charset="0"/>
              </a:rPr>
              <a:t>One resistor</a:t>
            </a:r>
            <a:endParaRPr lang="en-US" dirty="0">
              <a:latin typeface="Segoe Condensed" panose="020B0606040200020203" pitchFamily="34" charset="0"/>
            </a:endParaRPr>
          </a:p>
        </p:txBody>
      </p:sp>
    </p:spTree>
    <p:extLst>
      <p:ext uri="{BB962C8B-B14F-4D97-AF65-F5344CB8AC3E}">
        <p14:creationId xmlns:p14="http://schemas.microsoft.com/office/powerpoint/2010/main" val="38187601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95FF-650A-4072-AF20-6C10845D043C}"/>
              </a:ext>
            </a:extLst>
          </p:cNvPr>
          <p:cNvSpPr>
            <a:spLocks noGrp="1"/>
          </p:cNvSpPr>
          <p:nvPr>
            <p:ph type="title"/>
          </p:nvPr>
        </p:nvSpPr>
        <p:spPr>
          <a:xfrm>
            <a:off x="211822" y="492641"/>
            <a:ext cx="11222891" cy="708436"/>
          </a:xfrm>
        </p:spPr>
        <p:txBody>
          <a:bodyPr/>
          <a:lstStyle/>
          <a:p>
            <a:r>
              <a:rPr lang="en-US" dirty="0"/>
              <a:t>Wiring multiple LEDs: Don’t do this</a:t>
            </a:r>
          </a:p>
        </p:txBody>
      </p:sp>
      <p:sp>
        <p:nvSpPr>
          <p:cNvPr id="4" name="Content Placeholder 3">
            <a:extLst>
              <a:ext uri="{FF2B5EF4-FFF2-40B4-BE49-F238E27FC236}">
                <a16:creationId xmlns:a16="http://schemas.microsoft.com/office/drawing/2014/main" id="{393F6AED-B35D-4F3D-92EB-3E2525542B95}"/>
              </a:ext>
            </a:extLst>
          </p:cNvPr>
          <p:cNvSpPr>
            <a:spLocks noGrp="1"/>
          </p:cNvSpPr>
          <p:nvPr>
            <p:ph sz="quarter" idx="13"/>
          </p:nvPr>
        </p:nvSpPr>
        <p:spPr/>
        <p:txBody>
          <a:bodyPr/>
          <a:lstStyle/>
          <a:p>
            <a:r>
              <a:rPr lang="en-US" dirty="0"/>
              <a:t>Using LEDs</a:t>
            </a:r>
          </a:p>
        </p:txBody>
      </p:sp>
      <p:sp>
        <p:nvSpPr>
          <p:cNvPr id="5" name="TextBox 4">
            <a:extLst>
              <a:ext uri="{FF2B5EF4-FFF2-40B4-BE49-F238E27FC236}">
                <a16:creationId xmlns:a16="http://schemas.microsoft.com/office/drawing/2014/main" id="{46EC4636-ED80-4151-8385-8EABF20D4D0A}"/>
              </a:ext>
            </a:extLst>
          </p:cNvPr>
          <p:cNvSpPr txBox="1"/>
          <p:nvPr/>
        </p:nvSpPr>
        <p:spPr>
          <a:xfrm>
            <a:off x="167035" y="6627168"/>
            <a:ext cx="2209579" cy="3693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Source:: </a:t>
            </a:r>
            <a:r>
              <a:rPr lang="en-US" sz="900" dirty="0">
                <a:solidFill>
                  <a:schemeClr val="bg1">
                    <a:lumMod val="50000"/>
                  </a:schemeClr>
                </a:solidFill>
                <a:latin typeface="Segoe UI Light"/>
                <a:cs typeface="Segoe UI Light"/>
                <a:hlinkClick r:id="rId3">
                  <a:extLst>
                    <a:ext uri="{A12FA001-AC4F-418D-AE19-62706E023703}">
                      <ahyp:hlinkClr xmlns:ahyp="http://schemas.microsoft.com/office/drawing/2018/hyperlinkcolor" val="tx"/>
                    </a:ext>
                  </a:extLst>
                </a:hlinkClick>
              </a:rPr>
              <a:t>http://lednique.com/parallel-leds/</a:t>
            </a:r>
            <a:r>
              <a:rPr lang="en-US" sz="900" dirty="0">
                <a:solidFill>
                  <a:schemeClr val="bg1">
                    <a:lumMod val="50000"/>
                  </a:schemeClr>
                </a:solidFill>
                <a:latin typeface="Segoe UI Light"/>
                <a:cs typeface="Segoe UI Light"/>
              </a:rPr>
              <a:t> </a:t>
            </a:r>
          </a:p>
          <a:p>
            <a:endParaRPr lang="en-US" sz="900" dirty="0">
              <a:solidFill>
                <a:schemeClr val="bg1">
                  <a:lumMod val="50000"/>
                </a:schemeClr>
              </a:solidFill>
              <a:latin typeface="Segoe UI Light"/>
              <a:cs typeface="Segoe UI Light"/>
            </a:endParaRPr>
          </a:p>
        </p:txBody>
      </p:sp>
      <p:pic>
        <p:nvPicPr>
          <p:cNvPr id="1026" name="Picture 2" descr="Parallel LEDs - red, orange and green.">
            <a:extLst>
              <a:ext uri="{FF2B5EF4-FFF2-40B4-BE49-F238E27FC236}">
                <a16:creationId xmlns:a16="http://schemas.microsoft.com/office/drawing/2014/main" id="{B6FEA954-3DBC-4D54-9637-7268E4424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19" y="1922090"/>
            <a:ext cx="5596481" cy="352821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1F68C6A2-81E2-4D51-854C-11AB028F449A}"/>
              </a:ext>
            </a:extLst>
          </p:cNvPr>
          <p:cNvCxnSpPr>
            <a:cxnSpLocks/>
          </p:cNvCxnSpPr>
          <p:nvPr/>
        </p:nvCxnSpPr>
        <p:spPr>
          <a:xfrm flipV="1">
            <a:off x="2874049" y="2932613"/>
            <a:ext cx="592898" cy="2839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2837A7C-EA79-4279-A946-DA38A68CCF44}"/>
              </a:ext>
            </a:extLst>
          </p:cNvPr>
          <p:cNvSpPr/>
          <p:nvPr/>
        </p:nvSpPr>
        <p:spPr>
          <a:xfrm>
            <a:off x="3025986" y="2537233"/>
            <a:ext cx="2944880" cy="646331"/>
          </a:xfrm>
          <a:prstGeom prst="rect">
            <a:avLst/>
          </a:prstGeom>
          <a:solidFill>
            <a:srgbClr val="436F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b="1" dirty="0">
                <a:latin typeface="Segoe Condensed" panose="020B0606040200020203" pitchFamily="34" charset="0"/>
              </a:rPr>
              <a:t>Circuit branches: </a:t>
            </a:r>
            <a:r>
              <a:rPr lang="en-US" dirty="0">
                <a:latin typeface="Segoe Condensed" panose="020B0606040200020203" pitchFamily="34" charset="0"/>
              </a:rPr>
              <a:t>current splits between each branch…</a:t>
            </a:r>
          </a:p>
        </p:txBody>
      </p:sp>
      <p:cxnSp>
        <p:nvCxnSpPr>
          <p:cNvPr id="15" name="Straight Connector 14">
            <a:extLst>
              <a:ext uri="{FF2B5EF4-FFF2-40B4-BE49-F238E27FC236}">
                <a16:creationId xmlns:a16="http://schemas.microsoft.com/office/drawing/2014/main" id="{34D1F3D6-4786-47A8-8793-2DE4627418CF}"/>
              </a:ext>
            </a:extLst>
          </p:cNvPr>
          <p:cNvCxnSpPr>
            <a:cxnSpLocks/>
          </p:cNvCxnSpPr>
          <p:nvPr/>
        </p:nvCxnSpPr>
        <p:spPr>
          <a:xfrm flipV="1">
            <a:off x="2874049" y="2168569"/>
            <a:ext cx="592898" cy="2839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856D63-136B-4B0B-AA0D-7540CA116F8A}"/>
              </a:ext>
            </a:extLst>
          </p:cNvPr>
          <p:cNvSpPr/>
          <p:nvPr/>
        </p:nvSpPr>
        <p:spPr>
          <a:xfrm>
            <a:off x="2999823" y="1951903"/>
            <a:ext cx="1344187" cy="369332"/>
          </a:xfrm>
          <a:prstGeom prst="rect">
            <a:avLst/>
          </a:prstGeom>
          <a:solidFill>
            <a:srgbClr val="436F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b="1" dirty="0">
                <a:latin typeface="Segoe Condensed" panose="020B0606040200020203" pitchFamily="34" charset="0"/>
              </a:rPr>
              <a:t>One resistor</a:t>
            </a:r>
            <a:endParaRPr lang="en-US" dirty="0">
              <a:latin typeface="Segoe Condensed" panose="020B0606040200020203" pitchFamily="34" charset="0"/>
            </a:endParaRPr>
          </a:p>
        </p:txBody>
      </p:sp>
      <p:sp>
        <p:nvSpPr>
          <p:cNvPr id="10" name="TextBox 9">
            <a:extLst>
              <a:ext uri="{FF2B5EF4-FFF2-40B4-BE49-F238E27FC236}">
                <a16:creationId xmlns:a16="http://schemas.microsoft.com/office/drawing/2014/main" id="{C68AE547-157C-4191-9661-FC42BDB32732}"/>
              </a:ext>
            </a:extLst>
          </p:cNvPr>
          <p:cNvSpPr txBox="1"/>
          <p:nvPr/>
        </p:nvSpPr>
        <p:spPr>
          <a:xfrm>
            <a:off x="6379535" y="1783196"/>
            <a:ext cx="5344632" cy="4031873"/>
          </a:xfrm>
          <a:prstGeom prst="rect">
            <a:avLst/>
          </a:prstGeom>
          <a:noFill/>
        </p:spPr>
        <p:txBody>
          <a:bodyPr wrap="square" tIns="45720" bIns="45720" rtlCol="0">
            <a:spAutoFit/>
          </a:bodyPr>
          <a:lstStyle/>
          <a:p>
            <a:r>
              <a:rPr lang="en-US" sz="3200" dirty="0">
                <a:latin typeface="Segoe UI Light" panose="020B0502040204020203" pitchFamily="34" charset="0"/>
                <a:cs typeface="Segoe UI Light" panose="020B0502040204020203" pitchFamily="34" charset="0"/>
              </a:rPr>
              <a:t>Why?</a:t>
            </a:r>
          </a:p>
          <a:p>
            <a:endParaRPr lang="en-US" sz="3200"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Because of the different operating characteristics of the LEDs. The red LED has the lowest forward voltage and will receive a disproportionate amount of current.</a:t>
            </a:r>
          </a:p>
        </p:txBody>
      </p:sp>
    </p:spTree>
    <p:extLst>
      <p:ext uri="{BB962C8B-B14F-4D97-AF65-F5344CB8AC3E}">
        <p14:creationId xmlns:p14="http://schemas.microsoft.com/office/powerpoint/2010/main" val="39825692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95FF-650A-4072-AF20-6C10845D043C}"/>
              </a:ext>
            </a:extLst>
          </p:cNvPr>
          <p:cNvSpPr>
            <a:spLocks noGrp="1"/>
          </p:cNvSpPr>
          <p:nvPr>
            <p:ph type="title"/>
          </p:nvPr>
        </p:nvSpPr>
        <p:spPr>
          <a:xfrm>
            <a:off x="211822" y="492641"/>
            <a:ext cx="11222891" cy="708436"/>
          </a:xfrm>
        </p:spPr>
        <p:txBody>
          <a:bodyPr/>
          <a:lstStyle/>
          <a:p>
            <a:r>
              <a:rPr lang="en-US" dirty="0"/>
              <a:t>Wiring multiple LEDs: Don’t do this</a:t>
            </a:r>
          </a:p>
        </p:txBody>
      </p:sp>
      <p:sp>
        <p:nvSpPr>
          <p:cNvPr id="4" name="Content Placeholder 3">
            <a:extLst>
              <a:ext uri="{FF2B5EF4-FFF2-40B4-BE49-F238E27FC236}">
                <a16:creationId xmlns:a16="http://schemas.microsoft.com/office/drawing/2014/main" id="{393F6AED-B35D-4F3D-92EB-3E2525542B95}"/>
              </a:ext>
            </a:extLst>
          </p:cNvPr>
          <p:cNvSpPr>
            <a:spLocks noGrp="1"/>
          </p:cNvSpPr>
          <p:nvPr>
            <p:ph sz="quarter" idx="13"/>
          </p:nvPr>
        </p:nvSpPr>
        <p:spPr/>
        <p:txBody>
          <a:bodyPr/>
          <a:lstStyle/>
          <a:p>
            <a:r>
              <a:rPr lang="en-US" dirty="0"/>
              <a:t>Using LEDs</a:t>
            </a:r>
          </a:p>
        </p:txBody>
      </p:sp>
      <p:sp>
        <p:nvSpPr>
          <p:cNvPr id="5" name="TextBox 4">
            <a:extLst>
              <a:ext uri="{FF2B5EF4-FFF2-40B4-BE49-F238E27FC236}">
                <a16:creationId xmlns:a16="http://schemas.microsoft.com/office/drawing/2014/main" id="{46EC4636-ED80-4151-8385-8EABF20D4D0A}"/>
              </a:ext>
            </a:extLst>
          </p:cNvPr>
          <p:cNvSpPr txBox="1"/>
          <p:nvPr/>
        </p:nvSpPr>
        <p:spPr>
          <a:xfrm>
            <a:off x="167035" y="6627168"/>
            <a:ext cx="2209579" cy="3693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Source:: </a:t>
            </a:r>
            <a:r>
              <a:rPr lang="en-US" sz="900" dirty="0">
                <a:solidFill>
                  <a:schemeClr val="bg1">
                    <a:lumMod val="50000"/>
                  </a:schemeClr>
                </a:solidFill>
                <a:latin typeface="Segoe UI Light"/>
                <a:cs typeface="Segoe UI Light"/>
                <a:hlinkClick r:id="rId3">
                  <a:extLst>
                    <a:ext uri="{A12FA001-AC4F-418D-AE19-62706E023703}">
                      <ahyp:hlinkClr xmlns:ahyp="http://schemas.microsoft.com/office/drawing/2018/hyperlinkcolor" val="tx"/>
                    </a:ext>
                  </a:extLst>
                </a:hlinkClick>
              </a:rPr>
              <a:t>http://lednique.com/parallel-leds/</a:t>
            </a:r>
            <a:r>
              <a:rPr lang="en-US" sz="900" dirty="0">
                <a:solidFill>
                  <a:schemeClr val="bg1">
                    <a:lumMod val="50000"/>
                  </a:schemeClr>
                </a:solidFill>
                <a:latin typeface="Segoe UI Light"/>
                <a:cs typeface="Segoe UI Light"/>
              </a:rPr>
              <a:t> </a:t>
            </a:r>
          </a:p>
          <a:p>
            <a:endParaRPr lang="en-US" sz="900" dirty="0">
              <a:solidFill>
                <a:schemeClr val="bg1">
                  <a:lumMod val="50000"/>
                </a:schemeClr>
              </a:solidFill>
              <a:latin typeface="Segoe UI Light"/>
              <a:cs typeface="Segoe UI Light"/>
            </a:endParaRPr>
          </a:p>
        </p:txBody>
      </p:sp>
      <p:pic>
        <p:nvPicPr>
          <p:cNvPr id="1026" name="Picture 2" descr="Parallel LEDs - red, orange and green.">
            <a:extLst>
              <a:ext uri="{FF2B5EF4-FFF2-40B4-BE49-F238E27FC236}">
                <a16:creationId xmlns:a16="http://schemas.microsoft.com/office/drawing/2014/main" id="{B6FEA954-3DBC-4D54-9637-7268E44247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19" y="1922090"/>
            <a:ext cx="5596481" cy="3528216"/>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a:extLst>
              <a:ext uri="{FF2B5EF4-FFF2-40B4-BE49-F238E27FC236}">
                <a16:creationId xmlns:a16="http://schemas.microsoft.com/office/drawing/2014/main" id="{1F68C6A2-81E2-4D51-854C-11AB028F449A}"/>
              </a:ext>
            </a:extLst>
          </p:cNvPr>
          <p:cNvCxnSpPr>
            <a:cxnSpLocks/>
          </p:cNvCxnSpPr>
          <p:nvPr/>
        </p:nvCxnSpPr>
        <p:spPr>
          <a:xfrm flipV="1">
            <a:off x="2874049" y="2932613"/>
            <a:ext cx="592898" cy="2839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2837A7C-EA79-4279-A946-DA38A68CCF44}"/>
              </a:ext>
            </a:extLst>
          </p:cNvPr>
          <p:cNvSpPr/>
          <p:nvPr/>
        </p:nvSpPr>
        <p:spPr>
          <a:xfrm>
            <a:off x="3025986" y="2537233"/>
            <a:ext cx="2944880" cy="646331"/>
          </a:xfrm>
          <a:prstGeom prst="rect">
            <a:avLst/>
          </a:prstGeom>
          <a:solidFill>
            <a:srgbClr val="436F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b="1" dirty="0">
                <a:latin typeface="Segoe Condensed" panose="020B0606040200020203" pitchFamily="34" charset="0"/>
              </a:rPr>
              <a:t>Circuit branches: </a:t>
            </a:r>
            <a:r>
              <a:rPr lang="en-US" dirty="0">
                <a:latin typeface="Segoe Condensed" panose="020B0606040200020203" pitchFamily="34" charset="0"/>
              </a:rPr>
              <a:t>current splits between each branch…</a:t>
            </a:r>
          </a:p>
        </p:txBody>
      </p:sp>
      <p:cxnSp>
        <p:nvCxnSpPr>
          <p:cNvPr id="15" name="Straight Connector 14">
            <a:extLst>
              <a:ext uri="{FF2B5EF4-FFF2-40B4-BE49-F238E27FC236}">
                <a16:creationId xmlns:a16="http://schemas.microsoft.com/office/drawing/2014/main" id="{34D1F3D6-4786-47A8-8793-2DE4627418CF}"/>
              </a:ext>
            </a:extLst>
          </p:cNvPr>
          <p:cNvCxnSpPr>
            <a:cxnSpLocks/>
          </p:cNvCxnSpPr>
          <p:nvPr/>
        </p:nvCxnSpPr>
        <p:spPr>
          <a:xfrm flipV="1">
            <a:off x="2874049" y="2168569"/>
            <a:ext cx="592898" cy="28396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17856D63-136B-4B0B-AA0D-7540CA116F8A}"/>
              </a:ext>
            </a:extLst>
          </p:cNvPr>
          <p:cNvSpPr/>
          <p:nvPr/>
        </p:nvSpPr>
        <p:spPr>
          <a:xfrm>
            <a:off x="2999823" y="1951903"/>
            <a:ext cx="1344187" cy="369332"/>
          </a:xfrm>
          <a:prstGeom prst="rect">
            <a:avLst/>
          </a:prstGeom>
          <a:solidFill>
            <a:srgbClr val="436FB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b="1" dirty="0">
                <a:latin typeface="Segoe Condensed" panose="020B0606040200020203" pitchFamily="34" charset="0"/>
              </a:rPr>
              <a:t>One resistor</a:t>
            </a:r>
            <a:endParaRPr lang="en-US" dirty="0">
              <a:latin typeface="Segoe Condensed" panose="020B0606040200020203" pitchFamily="34" charset="0"/>
            </a:endParaRPr>
          </a:p>
        </p:txBody>
      </p:sp>
      <p:pic>
        <p:nvPicPr>
          <p:cNvPr id="1028" name="Picture 4" descr="IV curves for parallel LEDs - red, orange and green - at constant voltage.">
            <a:extLst>
              <a:ext uri="{FF2B5EF4-FFF2-40B4-BE49-F238E27FC236}">
                <a16:creationId xmlns:a16="http://schemas.microsoft.com/office/drawing/2014/main" id="{90FF248A-C7C2-425A-9214-A798B9F44BE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1400" y="1342366"/>
            <a:ext cx="4591050"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3122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95FF-650A-4072-AF20-6C10845D043C}"/>
              </a:ext>
            </a:extLst>
          </p:cNvPr>
          <p:cNvSpPr>
            <a:spLocks noGrp="1"/>
          </p:cNvSpPr>
          <p:nvPr>
            <p:ph type="title"/>
          </p:nvPr>
        </p:nvSpPr>
        <p:spPr>
          <a:xfrm>
            <a:off x="211822" y="492641"/>
            <a:ext cx="12894578" cy="708436"/>
          </a:xfrm>
        </p:spPr>
        <p:txBody>
          <a:bodyPr/>
          <a:lstStyle/>
          <a:p>
            <a:r>
              <a:rPr lang="en-US" dirty="0"/>
              <a:t>What if the LEDS are the same color?</a:t>
            </a:r>
          </a:p>
        </p:txBody>
      </p:sp>
      <p:sp>
        <p:nvSpPr>
          <p:cNvPr id="4" name="Content Placeholder 3">
            <a:extLst>
              <a:ext uri="{FF2B5EF4-FFF2-40B4-BE49-F238E27FC236}">
                <a16:creationId xmlns:a16="http://schemas.microsoft.com/office/drawing/2014/main" id="{393F6AED-B35D-4F3D-92EB-3E2525542B95}"/>
              </a:ext>
            </a:extLst>
          </p:cNvPr>
          <p:cNvSpPr>
            <a:spLocks noGrp="1"/>
          </p:cNvSpPr>
          <p:nvPr>
            <p:ph sz="quarter" idx="13"/>
          </p:nvPr>
        </p:nvSpPr>
        <p:spPr/>
        <p:txBody>
          <a:bodyPr/>
          <a:lstStyle/>
          <a:p>
            <a:r>
              <a:rPr lang="en-US" dirty="0"/>
              <a:t>Using LEDs</a:t>
            </a:r>
          </a:p>
        </p:txBody>
      </p:sp>
      <p:pic>
        <p:nvPicPr>
          <p:cNvPr id="6" name="Picture 5">
            <a:extLst>
              <a:ext uri="{FF2B5EF4-FFF2-40B4-BE49-F238E27FC236}">
                <a16:creationId xmlns:a16="http://schemas.microsoft.com/office/drawing/2014/main" id="{E36D6D32-5C3E-469D-B518-398045C624A6}"/>
              </a:ext>
            </a:extLst>
          </p:cNvPr>
          <p:cNvPicPr>
            <a:picLocks noChangeAspect="1"/>
          </p:cNvPicPr>
          <p:nvPr/>
        </p:nvPicPr>
        <p:blipFill>
          <a:blip r:embed="rId3"/>
          <a:stretch>
            <a:fillRect/>
          </a:stretch>
        </p:blipFill>
        <p:spPr>
          <a:xfrm>
            <a:off x="853991" y="1739874"/>
            <a:ext cx="4676775" cy="3952875"/>
          </a:xfrm>
          <a:prstGeom prst="rect">
            <a:avLst/>
          </a:prstGeom>
        </p:spPr>
      </p:pic>
      <p:sp>
        <p:nvSpPr>
          <p:cNvPr id="7" name="TextBox 6">
            <a:extLst>
              <a:ext uri="{FF2B5EF4-FFF2-40B4-BE49-F238E27FC236}">
                <a16:creationId xmlns:a16="http://schemas.microsoft.com/office/drawing/2014/main" id="{774E9E9D-0131-4AA5-9071-E31D7C9EC71C}"/>
              </a:ext>
            </a:extLst>
          </p:cNvPr>
          <p:cNvSpPr txBox="1"/>
          <p:nvPr/>
        </p:nvSpPr>
        <p:spPr>
          <a:xfrm>
            <a:off x="167035" y="6627168"/>
            <a:ext cx="2209579" cy="3693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Source:: </a:t>
            </a:r>
            <a:r>
              <a:rPr lang="en-US" sz="900" dirty="0">
                <a:solidFill>
                  <a:schemeClr val="bg1">
                    <a:lumMod val="50000"/>
                  </a:schemeClr>
                </a:solidFill>
                <a:latin typeface="Segoe UI Light"/>
                <a:cs typeface="Segoe UI Light"/>
                <a:hlinkClick r:id="rId4">
                  <a:extLst>
                    <a:ext uri="{A12FA001-AC4F-418D-AE19-62706E023703}">
                      <ahyp:hlinkClr xmlns:ahyp="http://schemas.microsoft.com/office/drawing/2018/hyperlinkcolor" val="tx"/>
                    </a:ext>
                  </a:extLst>
                </a:hlinkClick>
              </a:rPr>
              <a:t>http://lednique.com/parallel-leds/</a:t>
            </a:r>
            <a:r>
              <a:rPr lang="en-US" sz="900" dirty="0">
                <a:solidFill>
                  <a:schemeClr val="bg1">
                    <a:lumMod val="50000"/>
                  </a:schemeClr>
                </a:solidFill>
                <a:latin typeface="Segoe UI Light"/>
                <a:cs typeface="Segoe UI Light"/>
              </a:rPr>
              <a:t> </a:t>
            </a:r>
          </a:p>
          <a:p>
            <a:endParaRPr lang="en-US" sz="900" dirty="0">
              <a:solidFill>
                <a:schemeClr val="bg1">
                  <a:lumMod val="50000"/>
                </a:schemeClr>
              </a:solidFill>
              <a:latin typeface="Segoe UI Light"/>
              <a:cs typeface="Segoe UI Light"/>
            </a:endParaRPr>
          </a:p>
        </p:txBody>
      </p:sp>
      <p:sp>
        <p:nvSpPr>
          <p:cNvPr id="8" name="TextBox 7">
            <a:extLst>
              <a:ext uri="{FF2B5EF4-FFF2-40B4-BE49-F238E27FC236}">
                <a16:creationId xmlns:a16="http://schemas.microsoft.com/office/drawing/2014/main" id="{04071CBF-8E0D-4A4F-8FF9-846AA2B45427}"/>
              </a:ext>
            </a:extLst>
          </p:cNvPr>
          <p:cNvSpPr txBox="1"/>
          <p:nvPr/>
        </p:nvSpPr>
        <p:spPr>
          <a:xfrm>
            <a:off x="2216505" y="3523524"/>
            <a:ext cx="441490" cy="369332"/>
          </a:xfrm>
          <a:prstGeom prst="rect">
            <a:avLst/>
          </a:prstGeom>
          <a:solidFill>
            <a:schemeClr val="bg1"/>
          </a:solidFill>
        </p:spPr>
        <p:txBody>
          <a:bodyPr wrap="square" tIns="45720" bIns="45720" rtlCol="0">
            <a:spAutoFit/>
          </a:bodyPr>
          <a:lstStyle/>
          <a:p>
            <a:pPr algn="r"/>
            <a:r>
              <a:rPr lang="en-US" b="1" dirty="0">
                <a:latin typeface="Segoe Condensed" panose="020B0606040200020203" pitchFamily="34" charset="0"/>
                <a:cs typeface="Segoe UI Light" panose="020B0502040204020203" pitchFamily="34" charset="0"/>
              </a:rPr>
              <a:t>R</a:t>
            </a:r>
          </a:p>
        </p:txBody>
      </p:sp>
      <p:sp>
        <p:nvSpPr>
          <p:cNvPr id="9" name="TextBox 8">
            <a:extLst>
              <a:ext uri="{FF2B5EF4-FFF2-40B4-BE49-F238E27FC236}">
                <a16:creationId xmlns:a16="http://schemas.microsoft.com/office/drawing/2014/main" id="{51B365A1-F78D-416E-B50C-869E56D14062}"/>
              </a:ext>
            </a:extLst>
          </p:cNvPr>
          <p:cNvSpPr txBox="1"/>
          <p:nvPr/>
        </p:nvSpPr>
        <p:spPr>
          <a:xfrm>
            <a:off x="3223229" y="3523524"/>
            <a:ext cx="441490" cy="369332"/>
          </a:xfrm>
          <a:prstGeom prst="rect">
            <a:avLst/>
          </a:prstGeom>
          <a:solidFill>
            <a:schemeClr val="bg1"/>
          </a:solidFill>
        </p:spPr>
        <p:txBody>
          <a:bodyPr wrap="square" tIns="45720" bIns="45720" rtlCol="0">
            <a:spAutoFit/>
          </a:bodyPr>
          <a:lstStyle/>
          <a:p>
            <a:pPr algn="r"/>
            <a:r>
              <a:rPr lang="en-US" b="1" dirty="0">
                <a:latin typeface="Segoe Condensed" panose="020B0606040200020203" pitchFamily="34" charset="0"/>
                <a:cs typeface="Segoe UI Light" panose="020B0502040204020203" pitchFamily="34" charset="0"/>
              </a:rPr>
              <a:t>R</a:t>
            </a:r>
          </a:p>
        </p:txBody>
      </p:sp>
      <p:sp>
        <p:nvSpPr>
          <p:cNvPr id="10" name="TextBox 9">
            <a:extLst>
              <a:ext uri="{FF2B5EF4-FFF2-40B4-BE49-F238E27FC236}">
                <a16:creationId xmlns:a16="http://schemas.microsoft.com/office/drawing/2014/main" id="{FF0A9D40-78A1-47B9-8DB9-87A236DF42AD}"/>
              </a:ext>
            </a:extLst>
          </p:cNvPr>
          <p:cNvSpPr txBox="1"/>
          <p:nvPr/>
        </p:nvSpPr>
        <p:spPr>
          <a:xfrm>
            <a:off x="4229953" y="3523524"/>
            <a:ext cx="441490" cy="369332"/>
          </a:xfrm>
          <a:prstGeom prst="rect">
            <a:avLst/>
          </a:prstGeom>
          <a:solidFill>
            <a:schemeClr val="bg1"/>
          </a:solidFill>
        </p:spPr>
        <p:txBody>
          <a:bodyPr wrap="square" tIns="45720" bIns="45720" rtlCol="0">
            <a:spAutoFit/>
          </a:bodyPr>
          <a:lstStyle/>
          <a:p>
            <a:pPr algn="r"/>
            <a:r>
              <a:rPr lang="en-US" b="1" dirty="0">
                <a:latin typeface="Segoe Condensed" panose="020B0606040200020203" pitchFamily="34" charset="0"/>
                <a:cs typeface="Segoe UI Light" panose="020B0502040204020203" pitchFamily="34" charset="0"/>
              </a:rPr>
              <a:t>R</a:t>
            </a:r>
          </a:p>
        </p:txBody>
      </p:sp>
    </p:spTree>
    <p:extLst>
      <p:ext uri="{BB962C8B-B14F-4D97-AF65-F5344CB8AC3E}">
        <p14:creationId xmlns:p14="http://schemas.microsoft.com/office/powerpoint/2010/main" val="38175799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9395FF-650A-4072-AF20-6C10845D043C}"/>
              </a:ext>
            </a:extLst>
          </p:cNvPr>
          <p:cNvSpPr>
            <a:spLocks noGrp="1"/>
          </p:cNvSpPr>
          <p:nvPr>
            <p:ph type="title"/>
          </p:nvPr>
        </p:nvSpPr>
        <p:spPr>
          <a:xfrm>
            <a:off x="211822" y="492641"/>
            <a:ext cx="12894578" cy="708436"/>
          </a:xfrm>
        </p:spPr>
        <p:txBody>
          <a:bodyPr/>
          <a:lstStyle/>
          <a:p>
            <a:r>
              <a:rPr lang="en-US" dirty="0"/>
              <a:t>What if they’re the same color?</a:t>
            </a:r>
          </a:p>
        </p:txBody>
      </p:sp>
      <p:sp>
        <p:nvSpPr>
          <p:cNvPr id="4" name="Content Placeholder 3">
            <a:extLst>
              <a:ext uri="{FF2B5EF4-FFF2-40B4-BE49-F238E27FC236}">
                <a16:creationId xmlns:a16="http://schemas.microsoft.com/office/drawing/2014/main" id="{393F6AED-B35D-4F3D-92EB-3E2525542B95}"/>
              </a:ext>
            </a:extLst>
          </p:cNvPr>
          <p:cNvSpPr>
            <a:spLocks noGrp="1"/>
          </p:cNvSpPr>
          <p:nvPr>
            <p:ph sz="quarter" idx="13"/>
          </p:nvPr>
        </p:nvSpPr>
        <p:spPr/>
        <p:txBody>
          <a:bodyPr/>
          <a:lstStyle/>
          <a:p>
            <a:r>
              <a:rPr lang="en-US" dirty="0"/>
              <a:t>Using LEDs</a:t>
            </a:r>
          </a:p>
        </p:txBody>
      </p:sp>
      <p:pic>
        <p:nvPicPr>
          <p:cNvPr id="5" name="Picture 4">
            <a:extLst>
              <a:ext uri="{FF2B5EF4-FFF2-40B4-BE49-F238E27FC236}">
                <a16:creationId xmlns:a16="http://schemas.microsoft.com/office/drawing/2014/main" id="{1071CF90-3316-48ED-872A-3E3EF87B0BF8}"/>
              </a:ext>
            </a:extLst>
          </p:cNvPr>
          <p:cNvPicPr>
            <a:picLocks noChangeAspect="1"/>
          </p:cNvPicPr>
          <p:nvPr/>
        </p:nvPicPr>
        <p:blipFill>
          <a:blip r:embed="rId3"/>
          <a:stretch>
            <a:fillRect/>
          </a:stretch>
        </p:blipFill>
        <p:spPr>
          <a:xfrm>
            <a:off x="6096000" y="1678922"/>
            <a:ext cx="4730987" cy="4521351"/>
          </a:xfrm>
          <a:prstGeom prst="rect">
            <a:avLst/>
          </a:prstGeom>
        </p:spPr>
      </p:pic>
      <p:pic>
        <p:nvPicPr>
          <p:cNvPr id="6" name="Picture 5">
            <a:extLst>
              <a:ext uri="{FF2B5EF4-FFF2-40B4-BE49-F238E27FC236}">
                <a16:creationId xmlns:a16="http://schemas.microsoft.com/office/drawing/2014/main" id="{E36D6D32-5C3E-469D-B518-398045C624A6}"/>
              </a:ext>
            </a:extLst>
          </p:cNvPr>
          <p:cNvPicPr>
            <a:picLocks noChangeAspect="1"/>
          </p:cNvPicPr>
          <p:nvPr/>
        </p:nvPicPr>
        <p:blipFill>
          <a:blip r:embed="rId4"/>
          <a:stretch>
            <a:fillRect/>
          </a:stretch>
        </p:blipFill>
        <p:spPr>
          <a:xfrm>
            <a:off x="853991" y="1963159"/>
            <a:ext cx="4676775" cy="3952875"/>
          </a:xfrm>
          <a:prstGeom prst="rect">
            <a:avLst/>
          </a:prstGeom>
        </p:spPr>
      </p:pic>
      <p:sp>
        <p:nvSpPr>
          <p:cNvPr id="7" name="TextBox 6">
            <a:extLst>
              <a:ext uri="{FF2B5EF4-FFF2-40B4-BE49-F238E27FC236}">
                <a16:creationId xmlns:a16="http://schemas.microsoft.com/office/drawing/2014/main" id="{774E9E9D-0131-4AA5-9071-E31D7C9EC71C}"/>
              </a:ext>
            </a:extLst>
          </p:cNvPr>
          <p:cNvSpPr txBox="1"/>
          <p:nvPr/>
        </p:nvSpPr>
        <p:spPr>
          <a:xfrm>
            <a:off x="167035" y="6627168"/>
            <a:ext cx="2209579" cy="3693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Source:: </a:t>
            </a:r>
            <a:r>
              <a:rPr lang="en-US" sz="900" dirty="0">
                <a:solidFill>
                  <a:schemeClr val="bg1">
                    <a:lumMod val="50000"/>
                  </a:schemeClr>
                </a:solidFill>
                <a:latin typeface="Segoe UI Light"/>
                <a:cs typeface="Segoe UI Light"/>
                <a:hlinkClick r:id="rId5">
                  <a:extLst>
                    <a:ext uri="{A12FA001-AC4F-418D-AE19-62706E023703}">
                      <ahyp:hlinkClr xmlns:ahyp="http://schemas.microsoft.com/office/drawing/2018/hyperlinkcolor" val="tx"/>
                    </a:ext>
                  </a:extLst>
                </a:hlinkClick>
              </a:rPr>
              <a:t>http://lednique.com/parallel-leds/</a:t>
            </a:r>
            <a:r>
              <a:rPr lang="en-US" sz="900" dirty="0">
                <a:solidFill>
                  <a:schemeClr val="bg1">
                    <a:lumMod val="50000"/>
                  </a:schemeClr>
                </a:solidFill>
                <a:latin typeface="Segoe UI Light"/>
                <a:cs typeface="Segoe UI Light"/>
              </a:rPr>
              <a:t> </a:t>
            </a:r>
          </a:p>
          <a:p>
            <a:endParaRPr lang="en-US" sz="900" dirty="0">
              <a:solidFill>
                <a:schemeClr val="bg1">
                  <a:lumMod val="50000"/>
                </a:schemeClr>
              </a:solidFill>
              <a:latin typeface="Segoe UI Light"/>
              <a:cs typeface="Segoe UI Light"/>
            </a:endParaRPr>
          </a:p>
        </p:txBody>
      </p:sp>
      <p:sp>
        <p:nvSpPr>
          <p:cNvPr id="8" name="TextBox 7">
            <a:extLst>
              <a:ext uri="{FF2B5EF4-FFF2-40B4-BE49-F238E27FC236}">
                <a16:creationId xmlns:a16="http://schemas.microsoft.com/office/drawing/2014/main" id="{04071CBF-8E0D-4A4F-8FF9-846AA2B45427}"/>
              </a:ext>
            </a:extLst>
          </p:cNvPr>
          <p:cNvSpPr txBox="1"/>
          <p:nvPr/>
        </p:nvSpPr>
        <p:spPr>
          <a:xfrm>
            <a:off x="2205872" y="3729456"/>
            <a:ext cx="441490" cy="369332"/>
          </a:xfrm>
          <a:prstGeom prst="rect">
            <a:avLst/>
          </a:prstGeom>
          <a:solidFill>
            <a:schemeClr val="bg1"/>
          </a:solidFill>
        </p:spPr>
        <p:txBody>
          <a:bodyPr wrap="square" tIns="45720" bIns="45720" rtlCol="0">
            <a:spAutoFit/>
          </a:bodyPr>
          <a:lstStyle/>
          <a:p>
            <a:pPr algn="r"/>
            <a:r>
              <a:rPr lang="en-US" b="1" dirty="0">
                <a:latin typeface="Segoe Condensed" panose="020B0606040200020203" pitchFamily="34" charset="0"/>
                <a:cs typeface="Segoe UI Light" panose="020B0502040204020203" pitchFamily="34" charset="0"/>
              </a:rPr>
              <a:t>R</a:t>
            </a:r>
          </a:p>
        </p:txBody>
      </p:sp>
      <p:sp>
        <p:nvSpPr>
          <p:cNvPr id="9" name="TextBox 8">
            <a:extLst>
              <a:ext uri="{FF2B5EF4-FFF2-40B4-BE49-F238E27FC236}">
                <a16:creationId xmlns:a16="http://schemas.microsoft.com/office/drawing/2014/main" id="{51B365A1-F78D-416E-B50C-869E56D14062}"/>
              </a:ext>
            </a:extLst>
          </p:cNvPr>
          <p:cNvSpPr txBox="1"/>
          <p:nvPr/>
        </p:nvSpPr>
        <p:spPr>
          <a:xfrm>
            <a:off x="3212596" y="3729456"/>
            <a:ext cx="441490" cy="369332"/>
          </a:xfrm>
          <a:prstGeom prst="rect">
            <a:avLst/>
          </a:prstGeom>
          <a:solidFill>
            <a:schemeClr val="bg1"/>
          </a:solidFill>
        </p:spPr>
        <p:txBody>
          <a:bodyPr wrap="square" tIns="45720" bIns="45720" rtlCol="0">
            <a:spAutoFit/>
          </a:bodyPr>
          <a:lstStyle/>
          <a:p>
            <a:pPr algn="r"/>
            <a:r>
              <a:rPr lang="en-US" b="1" dirty="0">
                <a:latin typeface="Segoe Condensed" panose="020B0606040200020203" pitchFamily="34" charset="0"/>
                <a:cs typeface="Segoe UI Light" panose="020B0502040204020203" pitchFamily="34" charset="0"/>
              </a:rPr>
              <a:t>R</a:t>
            </a:r>
          </a:p>
        </p:txBody>
      </p:sp>
      <p:sp>
        <p:nvSpPr>
          <p:cNvPr id="10" name="TextBox 9">
            <a:extLst>
              <a:ext uri="{FF2B5EF4-FFF2-40B4-BE49-F238E27FC236}">
                <a16:creationId xmlns:a16="http://schemas.microsoft.com/office/drawing/2014/main" id="{FF0A9D40-78A1-47B9-8DB9-87A236DF42AD}"/>
              </a:ext>
            </a:extLst>
          </p:cNvPr>
          <p:cNvSpPr txBox="1"/>
          <p:nvPr/>
        </p:nvSpPr>
        <p:spPr>
          <a:xfrm>
            <a:off x="4219320" y="3729456"/>
            <a:ext cx="441490" cy="369332"/>
          </a:xfrm>
          <a:prstGeom prst="rect">
            <a:avLst/>
          </a:prstGeom>
          <a:solidFill>
            <a:schemeClr val="bg1"/>
          </a:solidFill>
        </p:spPr>
        <p:txBody>
          <a:bodyPr wrap="square" tIns="45720" bIns="45720" rtlCol="0">
            <a:spAutoFit/>
          </a:bodyPr>
          <a:lstStyle/>
          <a:p>
            <a:pPr algn="r"/>
            <a:r>
              <a:rPr lang="en-US" b="1" dirty="0">
                <a:latin typeface="Segoe Condensed" panose="020B0606040200020203" pitchFamily="34" charset="0"/>
                <a:cs typeface="Segoe UI Light" panose="020B0502040204020203" pitchFamily="34" charset="0"/>
              </a:rPr>
              <a:t>R</a:t>
            </a:r>
          </a:p>
        </p:txBody>
      </p:sp>
      <p:sp>
        <p:nvSpPr>
          <p:cNvPr id="3" name="&quot;Not Allowed&quot; Symbol 2">
            <a:extLst>
              <a:ext uri="{FF2B5EF4-FFF2-40B4-BE49-F238E27FC236}">
                <a16:creationId xmlns:a16="http://schemas.microsoft.com/office/drawing/2014/main" id="{5A4AC0CF-51D6-4D94-845A-492D1C1A6D63}"/>
              </a:ext>
            </a:extLst>
          </p:cNvPr>
          <p:cNvSpPr/>
          <p:nvPr/>
        </p:nvSpPr>
        <p:spPr>
          <a:xfrm>
            <a:off x="1065042" y="1708156"/>
            <a:ext cx="4326903" cy="4326903"/>
          </a:xfrm>
          <a:prstGeom prst="noSmoking">
            <a:avLst>
              <a:gd name="adj" fmla="val 10794"/>
            </a:avLst>
          </a:prstGeom>
          <a:solidFill>
            <a:srgbClr val="C00000">
              <a:alpha val="75000"/>
            </a:srgb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762197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8FEE4-F44C-49D9-8375-86B70D4E8420}"/>
              </a:ext>
            </a:extLst>
          </p:cNvPr>
          <p:cNvPicPr>
            <a:picLocks noChangeAspect="1"/>
          </p:cNvPicPr>
          <p:nvPr/>
        </p:nvPicPr>
        <p:blipFill>
          <a:blip r:embed="rId3"/>
          <a:stretch>
            <a:fillRect/>
          </a:stretch>
        </p:blipFill>
        <p:spPr>
          <a:xfrm>
            <a:off x="73073" y="0"/>
            <a:ext cx="12045854" cy="6858000"/>
          </a:xfrm>
          <a:prstGeom prst="rect">
            <a:avLst/>
          </a:prstGeom>
        </p:spPr>
      </p:pic>
    </p:spTree>
    <p:extLst>
      <p:ext uri="{BB962C8B-B14F-4D97-AF65-F5344CB8AC3E}">
        <p14:creationId xmlns:p14="http://schemas.microsoft.com/office/powerpoint/2010/main" val="229170529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BAE7-3750-4B77-8246-622AE705710D}"/>
              </a:ext>
            </a:extLst>
          </p:cNvPr>
          <p:cNvSpPr>
            <a:spLocks noGrp="1"/>
          </p:cNvSpPr>
          <p:nvPr>
            <p:ph type="title"/>
          </p:nvPr>
        </p:nvSpPr>
        <p:spPr>
          <a:xfrm>
            <a:off x="211822" y="492641"/>
            <a:ext cx="8687629" cy="708436"/>
          </a:xfrm>
        </p:spPr>
        <p:txBody>
          <a:bodyPr/>
          <a:lstStyle/>
          <a:p>
            <a:r>
              <a:rPr lang="en-US" dirty="0"/>
              <a:t>So, How to wire multiple LEDs?</a:t>
            </a:r>
          </a:p>
        </p:txBody>
      </p:sp>
      <p:sp>
        <p:nvSpPr>
          <p:cNvPr id="4" name="Content Placeholder 3">
            <a:extLst>
              <a:ext uri="{FF2B5EF4-FFF2-40B4-BE49-F238E27FC236}">
                <a16:creationId xmlns:a16="http://schemas.microsoft.com/office/drawing/2014/main" id="{DA435696-2C67-40E1-A66D-93F43B90AA9B}"/>
              </a:ext>
            </a:extLst>
          </p:cNvPr>
          <p:cNvSpPr>
            <a:spLocks noGrp="1"/>
          </p:cNvSpPr>
          <p:nvPr>
            <p:ph sz="quarter" idx="13"/>
          </p:nvPr>
        </p:nvSpPr>
        <p:spPr/>
        <p:txBody>
          <a:bodyPr/>
          <a:lstStyle/>
          <a:p>
            <a:r>
              <a:rPr lang="en-US" dirty="0"/>
              <a:t>Using LEDS</a:t>
            </a:r>
          </a:p>
        </p:txBody>
      </p:sp>
      <p:pic>
        <p:nvPicPr>
          <p:cNvPr id="6" name="Picture 5">
            <a:extLst>
              <a:ext uri="{FF2B5EF4-FFF2-40B4-BE49-F238E27FC236}">
                <a16:creationId xmlns:a16="http://schemas.microsoft.com/office/drawing/2014/main" id="{6F672928-C496-4464-BDC1-85726CE8312C}"/>
              </a:ext>
            </a:extLst>
          </p:cNvPr>
          <p:cNvPicPr>
            <a:picLocks noChangeAspect="1"/>
          </p:cNvPicPr>
          <p:nvPr/>
        </p:nvPicPr>
        <p:blipFill rotWithShape="1">
          <a:blip r:embed="rId2"/>
          <a:srcRect t="20069" r="73197"/>
          <a:stretch/>
        </p:blipFill>
        <p:spPr>
          <a:xfrm>
            <a:off x="0" y="1297858"/>
            <a:ext cx="2974769" cy="5067501"/>
          </a:xfrm>
          <a:prstGeom prst="rect">
            <a:avLst/>
          </a:prstGeom>
        </p:spPr>
      </p:pic>
      <p:sp>
        <p:nvSpPr>
          <p:cNvPr id="7" name="TextBox 6">
            <a:extLst>
              <a:ext uri="{FF2B5EF4-FFF2-40B4-BE49-F238E27FC236}">
                <a16:creationId xmlns:a16="http://schemas.microsoft.com/office/drawing/2014/main" id="{01A215D1-6C2C-46A9-AEFB-8EECDF194686}"/>
              </a:ext>
            </a:extLst>
          </p:cNvPr>
          <p:cNvSpPr txBox="1"/>
          <p:nvPr/>
        </p:nvSpPr>
        <p:spPr>
          <a:xfrm>
            <a:off x="167035" y="6627168"/>
            <a:ext cx="2209579" cy="3693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Source:: </a:t>
            </a:r>
            <a:r>
              <a:rPr lang="en-US" sz="900" dirty="0">
                <a:solidFill>
                  <a:schemeClr val="bg1">
                    <a:lumMod val="50000"/>
                  </a:schemeClr>
                </a:solidFill>
                <a:latin typeface="Segoe UI Light"/>
                <a:cs typeface="Segoe UI Light"/>
                <a:hlinkClick r:id="rId3">
                  <a:extLst>
                    <a:ext uri="{A12FA001-AC4F-418D-AE19-62706E023703}">
                      <ahyp:hlinkClr xmlns:ahyp="http://schemas.microsoft.com/office/drawing/2018/hyperlinkcolor" val="tx"/>
                    </a:ext>
                  </a:extLst>
                </a:hlinkClick>
              </a:rPr>
              <a:t>http://lednique.com/parallel-leds/</a:t>
            </a:r>
            <a:r>
              <a:rPr lang="en-US" sz="900" dirty="0">
                <a:solidFill>
                  <a:schemeClr val="bg1">
                    <a:lumMod val="50000"/>
                  </a:schemeClr>
                </a:solidFill>
                <a:latin typeface="Segoe UI Light"/>
                <a:cs typeface="Segoe UI Light"/>
              </a:rPr>
              <a:t> </a:t>
            </a:r>
          </a:p>
          <a:p>
            <a:endParaRPr lang="en-US" sz="900" dirty="0">
              <a:solidFill>
                <a:schemeClr val="bg1">
                  <a:lumMod val="50000"/>
                </a:schemeClr>
              </a:solidFill>
              <a:latin typeface="Segoe UI Light"/>
              <a:cs typeface="Segoe UI Light"/>
            </a:endParaRPr>
          </a:p>
        </p:txBody>
      </p:sp>
    </p:spTree>
    <p:extLst>
      <p:ext uri="{BB962C8B-B14F-4D97-AF65-F5344CB8AC3E}">
        <p14:creationId xmlns:p14="http://schemas.microsoft.com/office/powerpoint/2010/main" val="107077359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BAE7-3750-4B77-8246-622AE705710D}"/>
              </a:ext>
            </a:extLst>
          </p:cNvPr>
          <p:cNvSpPr>
            <a:spLocks noGrp="1"/>
          </p:cNvSpPr>
          <p:nvPr>
            <p:ph type="title"/>
          </p:nvPr>
        </p:nvSpPr>
        <p:spPr/>
        <p:txBody>
          <a:bodyPr/>
          <a:lstStyle/>
          <a:p>
            <a:r>
              <a:rPr lang="en-US" dirty="0"/>
              <a:t>How to wire multiple LEDs</a:t>
            </a:r>
          </a:p>
        </p:txBody>
      </p:sp>
      <p:sp>
        <p:nvSpPr>
          <p:cNvPr id="4" name="Content Placeholder 3">
            <a:extLst>
              <a:ext uri="{FF2B5EF4-FFF2-40B4-BE49-F238E27FC236}">
                <a16:creationId xmlns:a16="http://schemas.microsoft.com/office/drawing/2014/main" id="{DA435696-2C67-40E1-A66D-93F43B90AA9B}"/>
              </a:ext>
            </a:extLst>
          </p:cNvPr>
          <p:cNvSpPr>
            <a:spLocks noGrp="1"/>
          </p:cNvSpPr>
          <p:nvPr>
            <p:ph sz="quarter" idx="13"/>
          </p:nvPr>
        </p:nvSpPr>
        <p:spPr/>
        <p:txBody>
          <a:bodyPr/>
          <a:lstStyle/>
          <a:p>
            <a:r>
              <a:rPr lang="en-US" dirty="0"/>
              <a:t>Using LEDS</a:t>
            </a:r>
          </a:p>
        </p:txBody>
      </p:sp>
      <p:pic>
        <p:nvPicPr>
          <p:cNvPr id="6" name="Picture 5">
            <a:extLst>
              <a:ext uri="{FF2B5EF4-FFF2-40B4-BE49-F238E27FC236}">
                <a16:creationId xmlns:a16="http://schemas.microsoft.com/office/drawing/2014/main" id="{6F672928-C496-4464-BDC1-85726CE8312C}"/>
              </a:ext>
            </a:extLst>
          </p:cNvPr>
          <p:cNvPicPr>
            <a:picLocks noChangeAspect="1"/>
          </p:cNvPicPr>
          <p:nvPr/>
        </p:nvPicPr>
        <p:blipFill rotWithShape="1">
          <a:blip r:embed="rId2"/>
          <a:srcRect t="20069" r="73197"/>
          <a:stretch/>
        </p:blipFill>
        <p:spPr>
          <a:xfrm>
            <a:off x="0" y="1297858"/>
            <a:ext cx="2974769" cy="5067501"/>
          </a:xfrm>
          <a:prstGeom prst="rect">
            <a:avLst/>
          </a:prstGeom>
        </p:spPr>
      </p:pic>
      <p:sp>
        <p:nvSpPr>
          <p:cNvPr id="7" name="TextBox 6">
            <a:extLst>
              <a:ext uri="{FF2B5EF4-FFF2-40B4-BE49-F238E27FC236}">
                <a16:creationId xmlns:a16="http://schemas.microsoft.com/office/drawing/2014/main" id="{01A215D1-6C2C-46A9-AEFB-8EECDF194686}"/>
              </a:ext>
            </a:extLst>
          </p:cNvPr>
          <p:cNvSpPr txBox="1"/>
          <p:nvPr/>
        </p:nvSpPr>
        <p:spPr>
          <a:xfrm>
            <a:off x="167035" y="6627168"/>
            <a:ext cx="2209579" cy="3693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Source:: </a:t>
            </a:r>
            <a:r>
              <a:rPr lang="en-US" sz="900" dirty="0">
                <a:solidFill>
                  <a:schemeClr val="bg1">
                    <a:lumMod val="50000"/>
                  </a:schemeClr>
                </a:solidFill>
                <a:latin typeface="Segoe UI Light"/>
                <a:cs typeface="Segoe UI Light"/>
                <a:hlinkClick r:id="rId3">
                  <a:extLst>
                    <a:ext uri="{A12FA001-AC4F-418D-AE19-62706E023703}">
                      <ahyp:hlinkClr xmlns:ahyp="http://schemas.microsoft.com/office/drawing/2018/hyperlinkcolor" val="tx"/>
                    </a:ext>
                  </a:extLst>
                </a:hlinkClick>
              </a:rPr>
              <a:t>http://lednique.com/parallel-leds/</a:t>
            </a:r>
            <a:r>
              <a:rPr lang="en-US" sz="900" dirty="0">
                <a:solidFill>
                  <a:schemeClr val="bg1">
                    <a:lumMod val="50000"/>
                  </a:schemeClr>
                </a:solidFill>
                <a:latin typeface="Segoe UI Light"/>
                <a:cs typeface="Segoe UI Light"/>
              </a:rPr>
              <a:t> </a:t>
            </a:r>
          </a:p>
          <a:p>
            <a:endParaRPr lang="en-US" sz="900" dirty="0">
              <a:solidFill>
                <a:schemeClr val="bg1">
                  <a:lumMod val="50000"/>
                </a:schemeClr>
              </a:solidFill>
              <a:latin typeface="Segoe UI Light"/>
              <a:cs typeface="Segoe UI Light"/>
            </a:endParaRPr>
          </a:p>
        </p:txBody>
      </p:sp>
      <p:sp>
        <p:nvSpPr>
          <p:cNvPr id="11" name="TextBox 10">
            <a:extLst>
              <a:ext uri="{FF2B5EF4-FFF2-40B4-BE49-F238E27FC236}">
                <a16:creationId xmlns:a16="http://schemas.microsoft.com/office/drawing/2014/main" id="{70E2B0EA-133D-4795-B5EE-D311A67E60FE}"/>
              </a:ext>
            </a:extLst>
          </p:cNvPr>
          <p:cNvSpPr txBox="1"/>
          <p:nvPr/>
        </p:nvSpPr>
        <p:spPr>
          <a:xfrm>
            <a:off x="3157868" y="1783196"/>
            <a:ext cx="8566299" cy="3046988"/>
          </a:xfrm>
          <a:prstGeom prst="rect">
            <a:avLst/>
          </a:prstGeom>
          <a:noFill/>
        </p:spPr>
        <p:txBody>
          <a:bodyPr wrap="square" tIns="45720" bIns="45720" rtlCol="0">
            <a:spAutoFit/>
          </a:bodyPr>
          <a:lstStyle/>
          <a:p>
            <a:r>
              <a:rPr lang="en-US" sz="3200" dirty="0">
                <a:latin typeface="Segoe UI Light" panose="020B0502040204020203" pitchFamily="34" charset="0"/>
                <a:cs typeface="Segoe UI Light" panose="020B0502040204020203" pitchFamily="34" charset="0"/>
              </a:rPr>
              <a:t>This circuit is the ideal but is generally not going to work for us if we use the Arduino’s built-in power supply (which is either 5V or 3.3V)</a:t>
            </a:r>
          </a:p>
          <a:p>
            <a:endParaRPr lang="en-US" sz="3200" dirty="0">
              <a:latin typeface="Segoe UI Light" panose="020B0502040204020203" pitchFamily="34" charset="0"/>
              <a:cs typeface="Segoe UI Light" panose="020B0502040204020203" pitchFamily="34" charset="0"/>
            </a:endParaRPr>
          </a:p>
          <a:p>
            <a:r>
              <a:rPr lang="en-US" sz="3200" dirty="0">
                <a:latin typeface="Segoe UI Light" panose="020B0502040204020203" pitchFamily="34" charset="0"/>
                <a:cs typeface="Segoe UI Light" panose="020B0502040204020203" pitchFamily="34" charset="0"/>
              </a:rPr>
              <a:t>Why? Because there’s not sufficient supply voltage to meet the Vf requirements of each LED.</a:t>
            </a:r>
          </a:p>
        </p:txBody>
      </p:sp>
    </p:spTree>
    <p:extLst>
      <p:ext uri="{BB962C8B-B14F-4D97-AF65-F5344CB8AC3E}">
        <p14:creationId xmlns:p14="http://schemas.microsoft.com/office/powerpoint/2010/main" val="60410684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6EBAE7-3750-4B77-8246-622AE705710D}"/>
              </a:ext>
            </a:extLst>
          </p:cNvPr>
          <p:cNvSpPr>
            <a:spLocks noGrp="1"/>
          </p:cNvSpPr>
          <p:nvPr>
            <p:ph type="title"/>
          </p:nvPr>
        </p:nvSpPr>
        <p:spPr/>
        <p:txBody>
          <a:bodyPr/>
          <a:lstStyle/>
          <a:p>
            <a:r>
              <a:rPr lang="en-US" dirty="0"/>
              <a:t>How to wire multiple LEDs</a:t>
            </a:r>
          </a:p>
        </p:txBody>
      </p:sp>
      <p:sp>
        <p:nvSpPr>
          <p:cNvPr id="4" name="Content Placeholder 3">
            <a:extLst>
              <a:ext uri="{FF2B5EF4-FFF2-40B4-BE49-F238E27FC236}">
                <a16:creationId xmlns:a16="http://schemas.microsoft.com/office/drawing/2014/main" id="{DA435696-2C67-40E1-A66D-93F43B90AA9B}"/>
              </a:ext>
            </a:extLst>
          </p:cNvPr>
          <p:cNvSpPr>
            <a:spLocks noGrp="1"/>
          </p:cNvSpPr>
          <p:nvPr>
            <p:ph sz="quarter" idx="13"/>
          </p:nvPr>
        </p:nvSpPr>
        <p:spPr/>
        <p:txBody>
          <a:bodyPr/>
          <a:lstStyle/>
          <a:p>
            <a:r>
              <a:rPr lang="en-US" dirty="0"/>
              <a:t>Using LEDS</a:t>
            </a:r>
          </a:p>
        </p:txBody>
      </p:sp>
      <p:pic>
        <p:nvPicPr>
          <p:cNvPr id="6" name="Picture 5">
            <a:extLst>
              <a:ext uri="{FF2B5EF4-FFF2-40B4-BE49-F238E27FC236}">
                <a16:creationId xmlns:a16="http://schemas.microsoft.com/office/drawing/2014/main" id="{6F672928-C496-4464-BDC1-85726CE8312C}"/>
              </a:ext>
            </a:extLst>
          </p:cNvPr>
          <p:cNvPicPr>
            <a:picLocks noChangeAspect="1"/>
          </p:cNvPicPr>
          <p:nvPr/>
        </p:nvPicPr>
        <p:blipFill rotWithShape="1">
          <a:blip r:embed="rId2"/>
          <a:srcRect t="20069" r="73197"/>
          <a:stretch/>
        </p:blipFill>
        <p:spPr>
          <a:xfrm>
            <a:off x="0" y="1297858"/>
            <a:ext cx="2974769" cy="5067501"/>
          </a:xfrm>
          <a:prstGeom prst="rect">
            <a:avLst/>
          </a:prstGeom>
        </p:spPr>
      </p:pic>
      <p:sp>
        <p:nvSpPr>
          <p:cNvPr id="7" name="TextBox 6">
            <a:extLst>
              <a:ext uri="{FF2B5EF4-FFF2-40B4-BE49-F238E27FC236}">
                <a16:creationId xmlns:a16="http://schemas.microsoft.com/office/drawing/2014/main" id="{01A215D1-6C2C-46A9-AEFB-8EECDF194686}"/>
              </a:ext>
            </a:extLst>
          </p:cNvPr>
          <p:cNvSpPr txBox="1"/>
          <p:nvPr/>
        </p:nvSpPr>
        <p:spPr>
          <a:xfrm>
            <a:off x="167035" y="6627168"/>
            <a:ext cx="2209579" cy="3693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Source:: </a:t>
            </a:r>
            <a:r>
              <a:rPr lang="en-US" sz="900" dirty="0">
                <a:solidFill>
                  <a:schemeClr val="bg1">
                    <a:lumMod val="50000"/>
                  </a:schemeClr>
                </a:solidFill>
                <a:latin typeface="Segoe UI Light"/>
                <a:cs typeface="Segoe UI Light"/>
                <a:hlinkClick r:id="rId3">
                  <a:extLst>
                    <a:ext uri="{A12FA001-AC4F-418D-AE19-62706E023703}">
                      <ahyp:hlinkClr xmlns:ahyp="http://schemas.microsoft.com/office/drawing/2018/hyperlinkcolor" val="tx"/>
                    </a:ext>
                  </a:extLst>
                </a:hlinkClick>
              </a:rPr>
              <a:t>http://lednique.com/parallel-leds/</a:t>
            </a:r>
            <a:r>
              <a:rPr lang="en-US" sz="900" dirty="0">
                <a:solidFill>
                  <a:schemeClr val="bg1">
                    <a:lumMod val="50000"/>
                  </a:schemeClr>
                </a:solidFill>
                <a:latin typeface="Segoe UI Light"/>
                <a:cs typeface="Segoe UI Light"/>
              </a:rPr>
              <a:t> </a:t>
            </a:r>
          </a:p>
          <a:p>
            <a:endParaRPr lang="en-US" sz="900" dirty="0">
              <a:solidFill>
                <a:schemeClr val="bg1">
                  <a:lumMod val="50000"/>
                </a:schemeClr>
              </a:solidFill>
              <a:latin typeface="Segoe UI Light"/>
              <a:cs typeface="Segoe UI Light"/>
            </a:endParaRPr>
          </a:p>
        </p:txBody>
      </p:sp>
      <p:pic>
        <p:nvPicPr>
          <p:cNvPr id="8" name="Picture 7">
            <a:extLst>
              <a:ext uri="{FF2B5EF4-FFF2-40B4-BE49-F238E27FC236}">
                <a16:creationId xmlns:a16="http://schemas.microsoft.com/office/drawing/2014/main" id="{EE694219-1E39-47D9-B2ED-919A27EECF9A}"/>
              </a:ext>
            </a:extLst>
          </p:cNvPr>
          <p:cNvPicPr>
            <a:picLocks noChangeAspect="1"/>
          </p:cNvPicPr>
          <p:nvPr/>
        </p:nvPicPr>
        <p:blipFill rotWithShape="1">
          <a:blip r:embed="rId2"/>
          <a:srcRect l="27142" t="20069" r="897" b="18706"/>
          <a:stretch/>
        </p:blipFill>
        <p:spPr>
          <a:xfrm>
            <a:off x="3517582" y="1615747"/>
            <a:ext cx="7986846" cy="3881562"/>
          </a:xfrm>
          <a:prstGeom prst="rect">
            <a:avLst/>
          </a:prstGeom>
        </p:spPr>
      </p:pic>
    </p:spTree>
    <p:extLst>
      <p:ext uri="{BB962C8B-B14F-4D97-AF65-F5344CB8AC3E}">
        <p14:creationId xmlns:p14="http://schemas.microsoft.com/office/powerpoint/2010/main" val="34648421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farm7.staticflickr.com/6225/6315408220_a70633ce2c_o.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 y="-1667867"/>
            <a:ext cx="12188952" cy="975116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0" y="6138446"/>
            <a:ext cx="12188952" cy="338554"/>
          </a:xfrm>
          <a:prstGeom prst="rect">
            <a:avLst/>
          </a:prstGeom>
          <a:solidFill>
            <a:schemeClr val="tx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Rectangle 5"/>
          <p:cNvSpPr/>
          <p:nvPr/>
        </p:nvSpPr>
        <p:spPr>
          <a:xfrm>
            <a:off x="0" y="6138446"/>
            <a:ext cx="9770562" cy="338554"/>
          </a:xfrm>
          <a:prstGeom prst="rect">
            <a:avLst/>
          </a:prstGeom>
          <a:noFill/>
        </p:spPr>
        <p:txBody>
          <a:bodyPr wrap="square" rtlCol="0">
            <a:spAutoFit/>
          </a:bodyPr>
          <a:lstStyle/>
          <a:p>
            <a:pPr lvl="0">
              <a:defRPr/>
            </a:pPr>
            <a:r>
              <a:rPr kumimoji="0" lang="en-US" sz="1600" u="none" strike="noStrike" kern="1200" cap="none" spc="0" normalizeH="0" baseline="0" noProof="0" dirty="0" err="1">
                <a:ln>
                  <a:noFill/>
                </a:ln>
                <a:solidFill>
                  <a:schemeClr val="bg1">
                    <a:lumMod val="75000"/>
                  </a:schemeClr>
                </a:solidFill>
                <a:effectLst/>
                <a:uLnTx/>
                <a:uFillTx/>
                <a:latin typeface="Segoe UI Light" panose="020B0502040204020203" pitchFamily="34" charset="0"/>
              </a:rPr>
              <a:t>Kuznetsov</a:t>
            </a:r>
            <a:r>
              <a:rPr kumimoji="0" lang="en-US" sz="1600" u="none" strike="noStrike" kern="1200" cap="none" spc="0" normalizeH="0" baseline="0" noProof="0" dirty="0">
                <a:ln>
                  <a:noFill/>
                </a:ln>
                <a:solidFill>
                  <a:schemeClr val="bg1">
                    <a:lumMod val="75000"/>
                  </a:schemeClr>
                </a:solidFill>
                <a:effectLst/>
                <a:uLnTx/>
                <a:uFillTx/>
                <a:latin typeface="Segoe UI Light" panose="020B0502040204020203" pitchFamily="34" charset="0"/>
              </a:rPr>
              <a:t> </a:t>
            </a:r>
            <a:r>
              <a:rPr kumimoji="0" lang="en-US" sz="1600" i="1" u="none" strike="noStrike" kern="1200" cap="none" spc="0" normalizeH="0" baseline="0" noProof="0" dirty="0">
                <a:ln>
                  <a:noFill/>
                </a:ln>
                <a:solidFill>
                  <a:schemeClr val="bg1">
                    <a:lumMod val="75000"/>
                  </a:schemeClr>
                </a:solidFill>
                <a:effectLst/>
                <a:uLnTx/>
                <a:uFillTx/>
                <a:latin typeface="Segoe UI Light" panose="020B0502040204020203" pitchFamily="34" charset="0"/>
              </a:rPr>
              <a:t>et al.</a:t>
            </a:r>
            <a:r>
              <a:rPr lang="en-US" sz="1600" dirty="0">
                <a:solidFill>
                  <a:schemeClr val="bg1">
                    <a:lumMod val="75000"/>
                  </a:schemeClr>
                </a:solidFill>
                <a:latin typeface="Segoe UI Light" panose="020B0502040204020203" pitchFamily="34" charset="0"/>
              </a:rPr>
              <a:t>, UbiComp2011 </a:t>
            </a:r>
            <a:r>
              <a:rPr lang="en-US" sz="1600" dirty="0">
                <a:solidFill>
                  <a:schemeClr val="bg1">
                    <a:lumMod val="75000"/>
                  </a:schemeClr>
                </a:solidFill>
                <a:latin typeface="Segoe UI Light" panose="020B0502040204020203" pitchFamily="34" charset="0"/>
                <a:hlinkClick r:id="rId4">
                  <a:extLst>
                    <a:ext uri="{A12FA001-AC4F-418D-AE19-62706E023703}">
                      <ahyp:hlinkClr xmlns:ahyp="http://schemas.microsoft.com/office/drawing/2018/hyperlinkcolor" val="tx"/>
                    </a:ext>
                  </a:extLst>
                </a:hlinkClick>
              </a:rPr>
              <a:t>http://doi.acm.org/10.1145/2030112.2030145</a:t>
            </a:r>
            <a:r>
              <a:rPr lang="en-US" sz="1600" dirty="0">
                <a:solidFill>
                  <a:schemeClr val="bg1">
                    <a:lumMod val="75000"/>
                  </a:schemeClr>
                </a:solidFill>
                <a:latin typeface="Segoe UI Light" panose="020B0502040204020203" pitchFamily="34" charset="0"/>
              </a:rPr>
              <a:t> </a:t>
            </a:r>
          </a:p>
        </p:txBody>
      </p:sp>
      <p:sp>
        <p:nvSpPr>
          <p:cNvPr id="11" name="Rectangle 10">
            <a:extLst>
              <a:ext uri="{FF2B5EF4-FFF2-40B4-BE49-F238E27FC236}">
                <a16:creationId xmlns:a16="http://schemas.microsoft.com/office/drawing/2014/main" id="{34AB12BA-253E-EE42-A871-48558F0EB100}"/>
              </a:ext>
            </a:extLst>
          </p:cNvPr>
          <p:cNvSpPr/>
          <p:nvPr/>
        </p:nvSpPr>
        <p:spPr>
          <a:xfrm>
            <a:off x="264040" y="286602"/>
            <a:ext cx="1091231" cy="3957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11">
            <a:extLst>
              <a:ext uri="{FF2B5EF4-FFF2-40B4-BE49-F238E27FC236}">
                <a16:creationId xmlns:a16="http://schemas.microsoft.com/office/drawing/2014/main" id="{D6FB23F6-5F9B-234A-BC44-770F72E46B7E}"/>
              </a:ext>
            </a:extLst>
          </p:cNvPr>
          <p:cNvSpPr/>
          <p:nvPr/>
        </p:nvSpPr>
        <p:spPr>
          <a:xfrm>
            <a:off x="264040" y="585437"/>
            <a:ext cx="5255017" cy="61564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 name="Content Placeholder 3">
            <a:extLst>
              <a:ext uri="{FF2B5EF4-FFF2-40B4-BE49-F238E27FC236}">
                <a16:creationId xmlns:a16="http://schemas.microsoft.com/office/drawing/2014/main" id="{356C0C92-E547-5846-859C-554A87CE846B}"/>
              </a:ext>
            </a:extLst>
          </p:cNvPr>
          <p:cNvSpPr txBox="1">
            <a:spLocks/>
          </p:cNvSpPr>
          <p:nvPr/>
        </p:nvSpPr>
        <p:spPr>
          <a:xfrm>
            <a:off x="366824" y="321066"/>
            <a:ext cx="4724401" cy="411367"/>
          </a:xfrm>
          <a:prstGeom prst="rect">
            <a:avLst/>
          </a:prstGeom>
        </p:spPr>
        <p:txBody>
          <a:bodyPr vert="horz" lIns="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white"/>
                </a:solidFill>
                <a:effectLst/>
                <a:uLnTx/>
                <a:uFillTx/>
                <a:latin typeface="Bebas Neue" panose="020B0606020202050201" pitchFamily="34" charset="0"/>
                <a:ea typeface="+mn-ea"/>
                <a:cs typeface="+mn-cs"/>
              </a:rPr>
              <a:t> Examples</a:t>
            </a:r>
          </a:p>
        </p:txBody>
      </p:sp>
      <p:sp>
        <p:nvSpPr>
          <p:cNvPr id="14" name="Title 1">
            <a:extLst>
              <a:ext uri="{FF2B5EF4-FFF2-40B4-BE49-F238E27FC236}">
                <a16:creationId xmlns:a16="http://schemas.microsoft.com/office/drawing/2014/main" id="{3ACA1290-BFA5-C143-9470-A7A37449BDBF}"/>
              </a:ext>
            </a:extLst>
          </p:cNvPr>
          <p:cNvSpPr txBox="1">
            <a:spLocks/>
          </p:cNvSpPr>
          <p:nvPr/>
        </p:nvSpPr>
        <p:spPr>
          <a:xfrm>
            <a:off x="364222" y="590449"/>
            <a:ext cx="8624330" cy="708436"/>
          </a:xfrm>
          <a:prstGeom prst="rect">
            <a:avLst/>
          </a:prstGeom>
        </p:spPr>
        <p:txBody>
          <a:bodyPr vert="horz" lIns="0" tIns="45720" rIns="91440" bIns="45720" rtlCol="0" anchor="ctr">
            <a:noAutofit/>
          </a:bodyPr>
          <a:lstStyle>
            <a:lvl1pPr algn="l" defTabSz="914400" rtl="0" eaLnBrk="1" latinLnBrk="0" hangingPunct="1">
              <a:lnSpc>
                <a:spcPct val="90000"/>
              </a:lnSpc>
              <a:spcBef>
                <a:spcPct val="0"/>
              </a:spcBef>
              <a:buNone/>
              <a:defRPr lang="en-US" sz="5000" b="1" kern="1200" dirty="0">
                <a:solidFill>
                  <a:schemeClr val="tx1">
                    <a:lumMod val="75000"/>
                    <a:lumOff val="25000"/>
                  </a:schemeClr>
                </a:solidFill>
                <a:latin typeface="Bebas Neue" panose="020B0606020202050201" pitchFamily="34" charset="0"/>
                <a:ea typeface="+mn-ea"/>
                <a:cs typeface="+mn-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Bebas Neue" panose="020B0606020202050201" pitchFamily="34" charset="0"/>
                <a:ea typeface="+mn-ea"/>
                <a:cs typeface="+mn-cs"/>
              </a:rPr>
              <a:t>Ambient Sensor Balloons</a:t>
            </a:r>
          </a:p>
        </p:txBody>
      </p:sp>
    </p:spTree>
    <p:extLst>
      <p:ext uri="{BB962C8B-B14F-4D97-AF65-F5344CB8AC3E}">
        <p14:creationId xmlns:p14="http://schemas.microsoft.com/office/powerpoint/2010/main" val="1409116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2908</TotalTime>
  <Words>3711</Words>
  <Application>Microsoft Office PowerPoint</Application>
  <PresentationFormat>Widescreen</PresentationFormat>
  <Paragraphs>722</Paragraphs>
  <Slides>82</Slides>
  <Notes>33</Notes>
  <HiddenSlides>8</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82</vt:i4>
      </vt:variant>
    </vt:vector>
  </HeadingPairs>
  <TitlesOfParts>
    <vt:vector size="95" baseType="lpstr">
      <vt:lpstr>Arial</vt:lpstr>
      <vt:lpstr>Bebas Neue</vt:lpstr>
      <vt:lpstr>Calibri</vt:lpstr>
      <vt:lpstr>Calibri Light</vt:lpstr>
      <vt:lpstr>Cambria Math</vt:lpstr>
      <vt:lpstr>Comic Sans MS</vt:lpstr>
      <vt:lpstr>Museo Sans 100</vt:lpstr>
      <vt:lpstr>Oswald Light</vt:lpstr>
      <vt:lpstr>Segoe Condensed</vt:lpstr>
      <vt:lpstr>Segoe UI Light</vt:lpstr>
      <vt:lpstr>Segoe UI Semibold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Diodes: Forward Voltage</vt:lpstr>
      <vt:lpstr>Diodes: Forward Voltage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Leds have different forward voltages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Wiring multiple LEDs: Don’t do this</vt:lpstr>
      <vt:lpstr>Wiring multiple LEDs: Don’t do this</vt:lpstr>
      <vt:lpstr>Wiring multiple LEDs: Don’t do this</vt:lpstr>
      <vt:lpstr>What if the LEDS are the same color?</vt:lpstr>
      <vt:lpstr>What if they’re the same color?</vt:lpstr>
      <vt:lpstr>So, How to wire multiple LEDs?</vt:lpstr>
      <vt:lpstr>How to wire multiple LEDs</vt:lpstr>
      <vt:lpstr>How to wire multiple LEDs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Froehlich</dc:creator>
  <cp:lastModifiedBy>Jon Froehlich</cp:lastModifiedBy>
  <cp:revision>65</cp:revision>
  <dcterms:created xsi:type="dcterms:W3CDTF">2021-04-05T13:38:58Z</dcterms:created>
  <dcterms:modified xsi:type="dcterms:W3CDTF">2021-04-18T20:55:21Z</dcterms:modified>
</cp:coreProperties>
</file>